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2.xml"/>
  <Override ContentType="application/vnd.openxmlformats-officedocument.presentationml.slideLayout+xml" PartName="/ppt/slideLayouts/slideLayout1.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Lst>
  <p:sldSz cy="5143500" cx="9144000"/>
  <p:notesSz cx="6858000" cy="9144000"/>
  <p:embeddedFontLst>
    <p:embeddedFont>
      <p:font typeface="Montserrat"/>
      <p:regular r:id="rId34"/>
      <p:bold r:id="rId35"/>
      <p:italic r:id="rId36"/>
      <p:boldItalic r:id="rId37"/>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 uri="http://customooxmlschemas.google.com/">
      <go:slidesCustomData xmlns:go="http://customooxmlschemas.google.com/" r:id="rId38" roundtripDataSignature="AMtx7mhjODkhayHsHKM/JH3ybDoTcPKFZQ=="/>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F96AFAF8-DF1F-4C1E-B73E-98656E852FAD}">
  <a:tblStyle styleId="{F96AFAF8-DF1F-4C1E-B73E-98656E852FAD}" styleName="Table_0">
    <a:wholeTbl>
      <a:tcTxStyle b="off" i="off">
        <a:font>
          <a:latin typeface="Arial"/>
          <a:ea typeface="Arial"/>
          <a:cs typeface="Arial"/>
        </a:font>
        <a:schemeClr val="dk1"/>
      </a:tcTxStyle>
      <a:tcStyle>
        <a:tcBdr>
          <a:left>
            <a:ln cap="flat" cmpd="sng" w="12700">
              <a:solidFill>
                <a:schemeClr val="lt1"/>
              </a:solidFill>
              <a:prstDash val="solid"/>
              <a:round/>
              <a:headEnd len="sm" w="sm" type="none"/>
              <a:tailEnd len="sm" w="sm" type="none"/>
            </a:ln>
          </a:left>
          <a:right>
            <a:ln cap="flat" cmpd="sng" w="12700">
              <a:solidFill>
                <a:schemeClr val="lt1"/>
              </a:solidFill>
              <a:prstDash val="solid"/>
              <a:round/>
              <a:headEnd len="sm" w="sm" type="none"/>
              <a:tailEnd len="sm" w="sm" type="none"/>
            </a:ln>
          </a:right>
          <a:top>
            <a:ln cap="flat" cmpd="sng" w="12700">
              <a:solidFill>
                <a:schemeClr val="lt1"/>
              </a:solidFill>
              <a:prstDash val="solid"/>
              <a:round/>
              <a:headEnd len="sm" w="sm" type="none"/>
              <a:tailEnd len="sm" w="sm" type="none"/>
            </a:ln>
          </a:top>
          <a:bottom>
            <a:ln cap="flat" cmpd="sng" w="12700">
              <a:solidFill>
                <a:schemeClr val="lt1"/>
              </a:solidFill>
              <a:prstDash val="solid"/>
              <a:round/>
              <a:headEnd len="sm" w="sm" type="none"/>
              <a:tailEnd len="sm" w="sm" type="none"/>
            </a:ln>
          </a:bottom>
          <a:insideH>
            <a:ln cap="flat" cmpd="sng" w="12700">
              <a:solidFill>
                <a:schemeClr val="lt1"/>
              </a:solidFill>
              <a:prstDash val="solid"/>
              <a:round/>
              <a:headEnd len="sm" w="sm" type="none"/>
              <a:tailEnd len="sm" w="sm" type="none"/>
            </a:ln>
          </a:insideH>
          <a:insideV>
            <a:ln cap="flat" cmpd="sng" w="12700">
              <a:solidFill>
                <a:schemeClr val="lt1"/>
              </a:solidFill>
              <a:prstDash val="solid"/>
              <a:round/>
              <a:headEnd len="sm" w="sm" type="none"/>
              <a:tailEnd len="sm" w="sm" type="none"/>
            </a:ln>
          </a:insideV>
        </a:tcBdr>
        <a:fill>
          <a:solidFill>
            <a:srgbClr val="E6E7EF"/>
          </a:solidFill>
        </a:fill>
      </a:tcStyle>
    </a:wholeTbl>
    <a:band1H>
      <a:tcTxStyle b="off" i="off"/>
      <a:tcStyle>
        <a:fill>
          <a:solidFill>
            <a:srgbClr val="CACCDD"/>
          </a:solidFill>
        </a:fill>
      </a:tcStyle>
    </a:band1H>
    <a:band2H>
      <a:tcTxStyle b="off" i="off"/>
    </a:band2H>
    <a:band1V>
      <a:tcTxStyle b="off" i="off"/>
      <a:tcStyle>
        <a:fill>
          <a:solidFill>
            <a:srgbClr val="CACCDD"/>
          </a:solidFill>
        </a:fill>
      </a:tcStyle>
    </a:band1V>
    <a:band2V>
      <a:tcTxStyle b="off" i="off"/>
    </a:band2V>
    <a:lastCol>
      <a:tcTxStyle b="on" i="off">
        <a:font>
          <a:latin typeface="Arial"/>
          <a:ea typeface="Arial"/>
          <a:cs typeface="Arial"/>
        </a:font>
        <a:schemeClr val="lt1"/>
      </a:tcTxStyle>
      <a:tcStyle>
        <a:fill>
          <a:solidFill>
            <a:schemeClr val="accent1"/>
          </a:solidFill>
        </a:fill>
      </a:tcStyle>
    </a:lastCol>
    <a:firstCol>
      <a:tcTxStyle b="on" i="off">
        <a:font>
          <a:latin typeface="Arial"/>
          <a:ea typeface="Arial"/>
          <a:cs typeface="Arial"/>
        </a:font>
        <a:schemeClr val="lt1"/>
      </a:tcTxStyle>
      <a:tcStyle>
        <a:fill>
          <a:solidFill>
            <a:schemeClr val="accent1"/>
          </a:solidFill>
        </a:fill>
      </a:tcStyle>
    </a:firstCol>
    <a:lastRow>
      <a:tcTxStyle b="on" i="off">
        <a:font>
          <a:latin typeface="Arial"/>
          <a:ea typeface="Arial"/>
          <a:cs typeface="Arial"/>
        </a:font>
        <a:schemeClr val="lt1"/>
      </a:tcTxStyle>
      <a:tcStyle>
        <a:tcBdr>
          <a:top>
            <a:ln cap="flat" cmpd="sng" w="38100">
              <a:solidFill>
                <a:schemeClr val="lt1"/>
              </a:solidFill>
              <a:prstDash val="solid"/>
              <a:round/>
              <a:headEnd len="sm" w="sm" type="none"/>
              <a:tailEnd len="sm" w="sm" type="none"/>
            </a:ln>
          </a:top>
        </a:tcBdr>
        <a:fill>
          <a:solidFill>
            <a:schemeClr val="accent1"/>
          </a:solidFill>
        </a:fill>
      </a:tcStyle>
    </a:lastRow>
    <a:seCell>
      <a:tcTxStyle b="off" i="off"/>
    </a:seCell>
    <a:swCell>
      <a:tcTxStyle b="off" i="off"/>
    </a:swCell>
    <a:firstRow>
      <a:tcTxStyle b="on" i="off">
        <a:font>
          <a:latin typeface="Arial"/>
          <a:ea typeface="Arial"/>
          <a:cs typeface="Arial"/>
        </a:font>
        <a:schemeClr val="lt1"/>
      </a:tcTxStyle>
      <a:tcStyle>
        <a:tcBdr>
          <a:bottom>
            <a:ln cap="flat" cmpd="sng" w="38100">
              <a:solidFill>
                <a:schemeClr val="lt1"/>
              </a:solidFill>
              <a:prstDash val="solid"/>
              <a:round/>
              <a:headEnd len="sm" w="sm" type="none"/>
              <a:tailEnd len="sm" w="sm" type="none"/>
            </a:ln>
          </a:bottom>
        </a:tcBdr>
        <a:fill>
          <a:solidFill>
            <a:schemeClr val="accent1"/>
          </a:solidFill>
        </a:fill>
      </a:tcStyle>
    </a:firstRow>
    <a:neCell>
      <a:tcTxStyle b="off" i="off"/>
    </a:neCell>
    <a:nwCell>
      <a:tcTxStyle b="off" i="off"/>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4.xml"/><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3.xml"/><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slide" Target="slides/slide22.xml"/><Relationship Id="rId27" Type="http://schemas.openxmlformats.org/officeDocument/2006/relationships/slide" Target="slides/slide21.xml"/><Relationship Id="rId5" Type="http://schemas.openxmlformats.org/officeDocument/2006/relationships/slideMaster" Target="slideMasters/slideMaster1.xml"/><Relationship Id="rId6" Type="http://schemas.openxmlformats.org/officeDocument/2006/relationships/notesMaster" Target="notesMasters/notesMaster1.xml"/><Relationship Id="rId29" Type="http://schemas.openxmlformats.org/officeDocument/2006/relationships/slide" Target="slides/slide23.xml"/><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slide" Target="slides/slide25.xml"/><Relationship Id="rId30" Type="http://schemas.openxmlformats.org/officeDocument/2006/relationships/slide" Target="slides/slide24.xml"/><Relationship Id="rId11" Type="http://schemas.openxmlformats.org/officeDocument/2006/relationships/slide" Target="slides/slide5.xml"/><Relationship Id="rId33" Type="http://schemas.openxmlformats.org/officeDocument/2006/relationships/slide" Target="slides/slide27.xml"/><Relationship Id="rId10" Type="http://schemas.openxmlformats.org/officeDocument/2006/relationships/slide" Target="slides/slide4.xml"/><Relationship Id="rId32" Type="http://schemas.openxmlformats.org/officeDocument/2006/relationships/slide" Target="slides/slide26.xml"/><Relationship Id="rId13" Type="http://schemas.openxmlformats.org/officeDocument/2006/relationships/slide" Target="slides/slide7.xml"/><Relationship Id="rId35" Type="http://schemas.openxmlformats.org/officeDocument/2006/relationships/font" Target="fonts/Montserrat-bold.fntdata"/><Relationship Id="rId12" Type="http://schemas.openxmlformats.org/officeDocument/2006/relationships/slide" Target="slides/slide6.xml"/><Relationship Id="rId34" Type="http://schemas.openxmlformats.org/officeDocument/2006/relationships/font" Target="fonts/Montserrat-regular.fntdata"/><Relationship Id="rId15" Type="http://schemas.openxmlformats.org/officeDocument/2006/relationships/slide" Target="slides/slide9.xml"/><Relationship Id="rId37" Type="http://schemas.openxmlformats.org/officeDocument/2006/relationships/font" Target="fonts/Montserrat-boldItalic.fntdata"/><Relationship Id="rId14" Type="http://schemas.openxmlformats.org/officeDocument/2006/relationships/slide" Target="slides/slide8.xml"/><Relationship Id="rId36" Type="http://schemas.openxmlformats.org/officeDocument/2006/relationships/font" Target="fonts/Montserrat-italic.fntdata"/><Relationship Id="rId17" Type="http://schemas.openxmlformats.org/officeDocument/2006/relationships/slide" Target="slides/slide11.xml"/><Relationship Id="rId16" Type="http://schemas.openxmlformats.org/officeDocument/2006/relationships/slide" Target="slides/slide10.xml"/><Relationship Id="rId38" Type="http://customschemas.google.com/relationships/presentationmetadata" Target="metadata"/><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 name="Shape 33"/>
        <p:cNvGrpSpPr/>
        <p:nvPr/>
      </p:nvGrpSpPr>
      <p:grpSpPr>
        <a:xfrm>
          <a:off x="0" y="0"/>
          <a:ext cx="0" cy="0"/>
          <a:chOff x="0" y="0"/>
          <a:chExt cx="0" cy="0"/>
        </a:xfrm>
      </p:grpSpPr>
      <p:sp>
        <p:nvSpPr>
          <p:cNvPr id="34" name="Google Shape;34;p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5" name="Google Shape;35;p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1" name="Shape 161"/>
        <p:cNvGrpSpPr/>
        <p:nvPr/>
      </p:nvGrpSpPr>
      <p:grpSpPr>
        <a:xfrm>
          <a:off x="0" y="0"/>
          <a:ext cx="0" cy="0"/>
          <a:chOff x="0" y="0"/>
          <a:chExt cx="0" cy="0"/>
        </a:xfrm>
      </p:grpSpPr>
      <p:sp>
        <p:nvSpPr>
          <p:cNvPr id="162" name="Google Shape;162;g16408fe30c8_0_1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63" name="Google Shape;163;g16408fe30c8_0_11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317500" lvl="0" marL="457200" rtl="0" algn="l">
              <a:lnSpc>
                <a:spcPct val="115000"/>
              </a:lnSpc>
              <a:spcBef>
                <a:spcPts val="0"/>
              </a:spcBef>
              <a:spcAft>
                <a:spcPts val="0"/>
              </a:spcAft>
              <a:buClr>
                <a:srgbClr val="003399"/>
              </a:buClr>
              <a:buSzPts val="1400"/>
              <a:buFont typeface="Noto Sans"/>
              <a:buChar char="▪"/>
            </a:pPr>
            <a:r>
              <a:rPr lang="fi-FI" sz="1400">
                <a:solidFill>
                  <a:srgbClr val="1B264F"/>
                </a:solidFill>
                <a:latin typeface="Verdana"/>
                <a:ea typeface="Verdana"/>
                <a:cs typeface="Verdana"/>
                <a:sym typeface="Verdana"/>
              </a:rPr>
              <a:t>Presentation of each Deliverable of Project that should have been delivered up to mid term review, what was done and how it connects to the TTE.</a:t>
            </a:r>
            <a:endParaRPr sz="1400">
              <a:solidFill>
                <a:srgbClr val="1B264F"/>
              </a:solidFill>
              <a:latin typeface="Verdana"/>
              <a:ea typeface="Verdana"/>
              <a:cs typeface="Verdana"/>
              <a:sym typeface="Verdana"/>
            </a:endParaRPr>
          </a:p>
          <a:p>
            <a:pPr indent="-317500" lvl="0" marL="457200" rtl="0" algn="l">
              <a:lnSpc>
                <a:spcPct val="115000"/>
              </a:lnSpc>
              <a:spcBef>
                <a:spcPts val="0"/>
              </a:spcBef>
              <a:spcAft>
                <a:spcPts val="0"/>
              </a:spcAft>
              <a:buClr>
                <a:srgbClr val="999999"/>
              </a:buClr>
              <a:buSzPts val="1400"/>
              <a:buFont typeface="Noto Sans"/>
              <a:buChar char="▪"/>
            </a:pPr>
            <a:r>
              <a:rPr lang="fi-FI" sz="1400">
                <a:solidFill>
                  <a:srgbClr val="999999"/>
                </a:solidFill>
                <a:latin typeface="Verdana"/>
                <a:ea typeface="Verdana"/>
                <a:cs typeface="Verdana"/>
                <a:sym typeface="Verdana"/>
              </a:rPr>
              <a:t>Презентація кожного результату проекту, який мав бути наданий до проміжного огляду, що було зроблено та як це пов’язано з TTE.</a:t>
            </a:r>
            <a:endParaRPr sz="1400">
              <a:solidFill>
                <a:srgbClr val="999999"/>
              </a:solidFill>
              <a:latin typeface="Verdana"/>
              <a:ea typeface="Verdana"/>
              <a:cs typeface="Verdana"/>
              <a:sym typeface="Verdana"/>
            </a:endParaRPr>
          </a:p>
          <a:p>
            <a:pPr indent="-317500" lvl="0" marL="457200" rtl="0" algn="l">
              <a:lnSpc>
                <a:spcPct val="115000"/>
              </a:lnSpc>
              <a:spcBef>
                <a:spcPts val="0"/>
              </a:spcBef>
              <a:spcAft>
                <a:spcPts val="0"/>
              </a:spcAft>
              <a:buClr>
                <a:srgbClr val="003399"/>
              </a:buClr>
              <a:buSzPts val="1400"/>
              <a:buFont typeface="Noto Sans"/>
              <a:buChar char="▪"/>
            </a:pPr>
            <a:r>
              <a:rPr lang="fi-FI" sz="1400">
                <a:solidFill>
                  <a:srgbClr val="1B264F"/>
                </a:solidFill>
                <a:latin typeface="Verdana"/>
                <a:ea typeface="Verdana"/>
                <a:cs typeface="Verdana"/>
                <a:sym typeface="Verdana"/>
              </a:rPr>
              <a:t>Each on separate slide</a:t>
            </a:r>
            <a:endParaRPr sz="1400">
              <a:solidFill>
                <a:srgbClr val="1B264F"/>
              </a:solidFill>
              <a:latin typeface="Verdana"/>
              <a:ea typeface="Verdana"/>
              <a:cs typeface="Verdana"/>
              <a:sym typeface="Verdana"/>
            </a:endParaRPr>
          </a:p>
          <a:p>
            <a:pPr indent="-317500" lvl="0" marL="457200" rtl="0" algn="l">
              <a:lnSpc>
                <a:spcPct val="115000"/>
              </a:lnSpc>
              <a:spcBef>
                <a:spcPts val="0"/>
              </a:spcBef>
              <a:spcAft>
                <a:spcPts val="0"/>
              </a:spcAft>
              <a:buClr>
                <a:srgbClr val="999999"/>
              </a:buClr>
              <a:buSzPts val="1400"/>
              <a:buFont typeface="Noto Sans"/>
              <a:buChar char="▪"/>
            </a:pPr>
            <a:r>
              <a:rPr lang="fi-FI" sz="1400">
                <a:solidFill>
                  <a:srgbClr val="999999"/>
                </a:solidFill>
                <a:latin typeface="Verdana"/>
                <a:ea typeface="Verdana"/>
                <a:cs typeface="Verdana"/>
                <a:sym typeface="Verdana"/>
              </a:rPr>
              <a:t>Кожен на окремому слайді</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9" name="Shape 169"/>
        <p:cNvGrpSpPr/>
        <p:nvPr/>
      </p:nvGrpSpPr>
      <p:grpSpPr>
        <a:xfrm>
          <a:off x="0" y="0"/>
          <a:ext cx="0" cy="0"/>
          <a:chOff x="0" y="0"/>
          <a:chExt cx="0" cy="0"/>
        </a:xfrm>
      </p:grpSpPr>
      <p:sp>
        <p:nvSpPr>
          <p:cNvPr id="170" name="Google Shape;170;g16408fe30c8_0_1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71" name="Google Shape;171;g16408fe30c8_0_12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317500" lvl="0" marL="457200" rtl="0" algn="l">
              <a:lnSpc>
                <a:spcPct val="115000"/>
              </a:lnSpc>
              <a:spcBef>
                <a:spcPts val="0"/>
              </a:spcBef>
              <a:spcAft>
                <a:spcPts val="0"/>
              </a:spcAft>
              <a:buClr>
                <a:srgbClr val="003399"/>
              </a:buClr>
              <a:buSzPts val="1400"/>
              <a:buFont typeface="Noto Sans"/>
              <a:buChar char="▪"/>
            </a:pPr>
            <a:r>
              <a:rPr lang="fi-FI" sz="1400">
                <a:solidFill>
                  <a:srgbClr val="1B264F"/>
                </a:solidFill>
                <a:latin typeface="Verdana"/>
                <a:ea typeface="Verdana"/>
                <a:cs typeface="Verdana"/>
                <a:sym typeface="Verdana"/>
              </a:rPr>
              <a:t>Presentation of each Deliverable of Project that should have been delivered up to mid term review, what was done and how it connects to the TTE.</a:t>
            </a:r>
            <a:endParaRPr sz="1400">
              <a:solidFill>
                <a:srgbClr val="1B264F"/>
              </a:solidFill>
              <a:latin typeface="Verdana"/>
              <a:ea typeface="Verdana"/>
              <a:cs typeface="Verdana"/>
              <a:sym typeface="Verdana"/>
            </a:endParaRPr>
          </a:p>
          <a:p>
            <a:pPr indent="-317500" lvl="0" marL="457200" rtl="0" algn="l">
              <a:lnSpc>
                <a:spcPct val="115000"/>
              </a:lnSpc>
              <a:spcBef>
                <a:spcPts val="0"/>
              </a:spcBef>
              <a:spcAft>
                <a:spcPts val="0"/>
              </a:spcAft>
              <a:buClr>
                <a:srgbClr val="999999"/>
              </a:buClr>
              <a:buSzPts val="1400"/>
              <a:buFont typeface="Noto Sans"/>
              <a:buChar char="▪"/>
            </a:pPr>
            <a:r>
              <a:rPr lang="fi-FI" sz="1400">
                <a:solidFill>
                  <a:srgbClr val="999999"/>
                </a:solidFill>
                <a:latin typeface="Verdana"/>
                <a:ea typeface="Verdana"/>
                <a:cs typeface="Verdana"/>
                <a:sym typeface="Verdana"/>
              </a:rPr>
              <a:t>Презентація кожного результату проекту, який мав бути наданий до проміжного огляду, що було зроблено та як це пов’язано з TTE.</a:t>
            </a:r>
            <a:endParaRPr sz="1400">
              <a:solidFill>
                <a:srgbClr val="999999"/>
              </a:solidFill>
              <a:latin typeface="Verdana"/>
              <a:ea typeface="Verdana"/>
              <a:cs typeface="Verdana"/>
              <a:sym typeface="Verdana"/>
            </a:endParaRPr>
          </a:p>
          <a:p>
            <a:pPr indent="-317500" lvl="0" marL="457200" rtl="0" algn="l">
              <a:lnSpc>
                <a:spcPct val="115000"/>
              </a:lnSpc>
              <a:spcBef>
                <a:spcPts val="0"/>
              </a:spcBef>
              <a:spcAft>
                <a:spcPts val="0"/>
              </a:spcAft>
              <a:buClr>
                <a:srgbClr val="003399"/>
              </a:buClr>
              <a:buSzPts val="1400"/>
              <a:buFont typeface="Noto Sans"/>
              <a:buChar char="▪"/>
            </a:pPr>
            <a:r>
              <a:rPr lang="fi-FI" sz="1400">
                <a:solidFill>
                  <a:srgbClr val="1B264F"/>
                </a:solidFill>
                <a:latin typeface="Verdana"/>
                <a:ea typeface="Verdana"/>
                <a:cs typeface="Verdana"/>
                <a:sym typeface="Verdana"/>
              </a:rPr>
              <a:t>Each on separate slide</a:t>
            </a:r>
            <a:endParaRPr sz="1400">
              <a:solidFill>
                <a:srgbClr val="1B264F"/>
              </a:solidFill>
              <a:latin typeface="Verdana"/>
              <a:ea typeface="Verdana"/>
              <a:cs typeface="Verdana"/>
              <a:sym typeface="Verdana"/>
            </a:endParaRPr>
          </a:p>
          <a:p>
            <a:pPr indent="-317500" lvl="0" marL="457200" rtl="0" algn="l">
              <a:lnSpc>
                <a:spcPct val="115000"/>
              </a:lnSpc>
              <a:spcBef>
                <a:spcPts val="0"/>
              </a:spcBef>
              <a:spcAft>
                <a:spcPts val="0"/>
              </a:spcAft>
              <a:buClr>
                <a:srgbClr val="999999"/>
              </a:buClr>
              <a:buSzPts val="1400"/>
              <a:buFont typeface="Noto Sans"/>
              <a:buChar char="▪"/>
            </a:pPr>
            <a:r>
              <a:rPr lang="fi-FI" sz="1400">
                <a:solidFill>
                  <a:srgbClr val="999999"/>
                </a:solidFill>
                <a:latin typeface="Verdana"/>
                <a:ea typeface="Verdana"/>
                <a:cs typeface="Verdana"/>
                <a:sym typeface="Verdana"/>
              </a:rPr>
              <a:t>Кожен на окремому слайді</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0" name="Shape 180"/>
        <p:cNvGrpSpPr/>
        <p:nvPr/>
      </p:nvGrpSpPr>
      <p:grpSpPr>
        <a:xfrm>
          <a:off x="0" y="0"/>
          <a:ext cx="0" cy="0"/>
          <a:chOff x="0" y="0"/>
          <a:chExt cx="0" cy="0"/>
        </a:xfrm>
      </p:grpSpPr>
      <p:sp>
        <p:nvSpPr>
          <p:cNvPr id="181" name="Google Shape;181;g16408fe30c8_0_6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82" name="Google Shape;182;g16408fe30c8_0_6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317500" lvl="0" marL="457200" rtl="0" algn="l">
              <a:lnSpc>
                <a:spcPct val="115000"/>
              </a:lnSpc>
              <a:spcBef>
                <a:spcPts val="0"/>
              </a:spcBef>
              <a:spcAft>
                <a:spcPts val="0"/>
              </a:spcAft>
              <a:buClr>
                <a:srgbClr val="003399"/>
              </a:buClr>
              <a:buSzPts val="1400"/>
              <a:buFont typeface="Noto Sans"/>
              <a:buChar char="▪"/>
            </a:pPr>
            <a:r>
              <a:rPr lang="fi-FI" sz="1400">
                <a:solidFill>
                  <a:srgbClr val="1B264F"/>
                </a:solidFill>
                <a:latin typeface="Verdana"/>
                <a:ea typeface="Verdana"/>
                <a:cs typeface="Verdana"/>
                <a:sym typeface="Verdana"/>
              </a:rPr>
              <a:t>Presentation of each Deliverable of Project that should have been delivered up to mid term review, what was done and how it connects to the TTE.</a:t>
            </a:r>
            <a:endParaRPr sz="1400">
              <a:solidFill>
                <a:srgbClr val="1B264F"/>
              </a:solidFill>
              <a:latin typeface="Verdana"/>
              <a:ea typeface="Verdana"/>
              <a:cs typeface="Verdana"/>
              <a:sym typeface="Verdana"/>
            </a:endParaRPr>
          </a:p>
          <a:p>
            <a:pPr indent="-317500" lvl="0" marL="457200" rtl="0" algn="l">
              <a:lnSpc>
                <a:spcPct val="115000"/>
              </a:lnSpc>
              <a:spcBef>
                <a:spcPts val="0"/>
              </a:spcBef>
              <a:spcAft>
                <a:spcPts val="0"/>
              </a:spcAft>
              <a:buClr>
                <a:srgbClr val="999999"/>
              </a:buClr>
              <a:buSzPts val="1400"/>
              <a:buFont typeface="Noto Sans"/>
              <a:buChar char="▪"/>
            </a:pPr>
            <a:r>
              <a:rPr lang="fi-FI" sz="1400">
                <a:solidFill>
                  <a:srgbClr val="999999"/>
                </a:solidFill>
                <a:latin typeface="Verdana"/>
                <a:ea typeface="Verdana"/>
                <a:cs typeface="Verdana"/>
                <a:sym typeface="Verdana"/>
              </a:rPr>
              <a:t>Презентація кожного результату проекту, який мав бути наданий до проміжного огляду, що було зроблено та як це пов’язано з TTE.</a:t>
            </a:r>
            <a:endParaRPr sz="1400">
              <a:solidFill>
                <a:srgbClr val="999999"/>
              </a:solidFill>
              <a:latin typeface="Verdana"/>
              <a:ea typeface="Verdana"/>
              <a:cs typeface="Verdana"/>
              <a:sym typeface="Verdana"/>
            </a:endParaRPr>
          </a:p>
          <a:p>
            <a:pPr indent="-317500" lvl="0" marL="457200" rtl="0" algn="l">
              <a:lnSpc>
                <a:spcPct val="115000"/>
              </a:lnSpc>
              <a:spcBef>
                <a:spcPts val="0"/>
              </a:spcBef>
              <a:spcAft>
                <a:spcPts val="0"/>
              </a:spcAft>
              <a:buClr>
                <a:srgbClr val="003399"/>
              </a:buClr>
              <a:buSzPts val="1400"/>
              <a:buFont typeface="Noto Sans"/>
              <a:buChar char="▪"/>
            </a:pPr>
            <a:r>
              <a:rPr lang="fi-FI" sz="1400">
                <a:solidFill>
                  <a:srgbClr val="1B264F"/>
                </a:solidFill>
                <a:latin typeface="Verdana"/>
                <a:ea typeface="Verdana"/>
                <a:cs typeface="Verdana"/>
                <a:sym typeface="Verdana"/>
              </a:rPr>
              <a:t>Each on separate slide</a:t>
            </a:r>
            <a:endParaRPr sz="1400">
              <a:solidFill>
                <a:srgbClr val="1B264F"/>
              </a:solidFill>
              <a:latin typeface="Verdana"/>
              <a:ea typeface="Verdana"/>
              <a:cs typeface="Verdana"/>
              <a:sym typeface="Verdana"/>
            </a:endParaRPr>
          </a:p>
          <a:p>
            <a:pPr indent="-317500" lvl="0" marL="457200" rtl="0" algn="l">
              <a:lnSpc>
                <a:spcPct val="115000"/>
              </a:lnSpc>
              <a:spcBef>
                <a:spcPts val="0"/>
              </a:spcBef>
              <a:spcAft>
                <a:spcPts val="0"/>
              </a:spcAft>
              <a:buClr>
                <a:srgbClr val="999999"/>
              </a:buClr>
              <a:buSzPts val="1400"/>
              <a:buFont typeface="Noto Sans"/>
              <a:buChar char="▪"/>
            </a:pPr>
            <a:r>
              <a:rPr lang="fi-FI" sz="1400">
                <a:solidFill>
                  <a:srgbClr val="999999"/>
                </a:solidFill>
                <a:latin typeface="Verdana"/>
                <a:ea typeface="Verdana"/>
                <a:cs typeface="Verdana"/>
                <a:sym typeface="Verdana"/>
              </a:rPr>
              <a:t>Кожен на окремому слайді</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9" name="Shape 189"/>
        <p:cNvGrpSpPr/>
        <p:nvPr/>
      </p:nvGrpSpPr>
      <p:grpSpPr>
        <a:xfrm>
          <a:off x="0" y="0"/>
          <a:ext cx="0" cy="0"/>
          <a:chOff x="0" y="0"/>
          <a:chExt cx="0" cy="0"/>
        </a:xfrm>
      </p:grpSpPr>
      <p:sp>
        <p:nvSpPr>
          <p:cNvPr id="190" name="Google Shape;190;g13f668d1f82_0_14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91" name="Google Shape;191;g13f668d1f82_0_14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317500" lvl="0" marL="457200" rtl="0" algn="l">
              <a:lnSpc>
                <a:spcPct val="115000"/>
              </a:lnSpc>
              <a:spcBef>
                <a:spcPts val="0"/>
              </a:spcBef>
              <a:spcAft>
                <a:spcPts val="0"/>
              </a:spcAft>
              <a:buClr>
                <a:srgbClr val="003399"/>
              </a:buClr>
              <a:buSzPts val="1400"/>
              <a:buFont typeface="Noto Sans"/>
              <a:buChar char="▪"/>
            </a:pPr>
            <a:r>
              <a:rPr lang="fi-FI" sz="1400">
                <a:solidFill>
                  <a:srgbClr val="1B264F"/>
                </a:solidFill>
                <a:latin typeface="Verdana"/>
                <a:ea typeface="Verdana"/>
                <a:cs typeface="Verdana"/>
                <a:sym typeface="Verdana"/>
              </a:rPr>
              <a:t>Presentation of each Deliverable of Project that should have been delivered up to mid term review, what was done and how it connects to the TTE.</a:t>
            </a:r>
            <a:endParaRPr sz="1400">
              <a:solidFill>
                <a:srgbClr val="1B264F"/>
              </a:solidFill>
              <a:latin typeface="Verdana"/>
              <a:ea typeface="Verdana"/>
              <a:cs typeface="Verdana"/>
              <a:sym typeface="Verdana"/>
            </a:endParaRPr>
          </a:p>
          <a:p>
            <a:pPr indent="-317500" lvl="0" marL="457200" rtl="0" algn="l">
              <a:lnSpc>
                <a:spcPct val="115000"/>
              </a:lnSpc>
              <a:spcBef>
                <a:spcPts val="0"/>
              </a:spcBef>
              <a:spcAft>
                <a:spcPts val="0"/>
              </a:spcAft>
              <a:buClr>
                <a:srgbClr val="999999"/>
              </a:buClr>
              <a:buSzPts val="1400"/>
              <a:buFont typeface="Noto Sans"/>
              <a:buChar char="▪"/>
            </a:pPr>
            <a:r>
              <a:rPr lang="fi-FI" sz="1400">
                <a:solidFill>
                  <a:srgbClr val="999999"/>
                </a:solidFill>
                <a:latin typeface="Verdana"/>
                <a:ea typeface="Verdana"/>
                <a:cs typeface="Verdana"/>
                <a:sym typeface="Verdana"/>
              </a:rPr>
              <a:t>Презентація кожного результату проекту, який мав бути наданий до проміжного огляду, що було зроблено та як це пов’язано з TTE.</a:t>
            </a:r>
            <a:endParaRPr sz="1400">
              <a:solidFill>
                <a:srgbClr val="999999"/>
              </a:solidFill>
              <a:latin typeface="Verdana"/>
              <a:ea typeface="Verdana"/>
              <a:cs typeface="Verdana"/>
              <a:sym typeface="Verdana"/>
            </a:endParaRPr>
          </a:p>
          <a:p>
            <a:pPr indent="-317500" lvl="0" marL="457200" rtl="0" algn="l">
              <a:lnSpc>
                <a:spcPct val="115000"/>
              </a:lnSpc>
              <a:spcBef>
                <a:spcPts val="0"/>
              </a:spcBef>
              <a:spcAft>
                <a:spcPts val="0"/>
              </a:spcAft>
              <a:buClr>
                <a:srgbClr val="003399"/>
              </a:buClr>
              <a:buSzPts val="1400"/>
              <a:buFont typeface="Noto Sans"/>
              <a:buChar char="▪"/>
            </a:pPr>
            <a:r>
              <a:rPr lang="fi-FI" sz="1400">
                <a:solidFill>
                  <a:srgbClr val="1B264F"/>
                </a:solidFill>
                <a:latin typeface="Verdana"/>
                <a:ea typeface="Verdana"/>
                <a:cs typeface="Verdana"/>
                <a:sym typeface="Verdana"/>
              </a:rPr>
              <a:t>Each on separate slide</a:t>
            </a:r>
            <a:endParaRPr sz="1400">
              <a:solidFill>
                <a:srgbClr val="1B264F"/>
              </a:solidFill>
              <a:latin typeface="Verdana"/>
              <a:ea typeface="Verdana"/>
              <a:cs typeface="Verdana"/>
              <a:sym typeface="Verdana"/>
            </a:endParaRPr>
          </a:p>
          <a:p>
            <a:pPr indent="-317500" lvl="0" marL="457200" rtl="0" algn="l">
              <a:lnSpc>
                <a:spcPct val="115000"/>
              </a:lnSpc>
              <a:spcBef>
                <a:spcPts val="0"/>
              </a:spcBef>
              <a:spcAft>
                <a:spcPts val="0"/>
              </a:spcAft>
              <a:buClr>
                <a:srgbClr val="999999"/>
              </a:buClr>
              <a:buSzPts val="1400"/>
              <a:buFont typeface="Noto Sans"/>
              <a:buChar char="▪"/>
            </a:pPr>
            <a:r>
              <a:rPr lang="fi-FI" sz="1400">
                <a:solidFill>
                  <a:srgbClr val="999999"/>
                </a:solidFill>
                <a:latin typeface="Verdana"/>
                <a:ea typeface="Verdana"/>
                <a:cs typeface="Verdana"/>
                <a:sym typeface="Verdana"/>
              </a:rPr>
              <a:t>Кожен на окремому слайді</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2" name="Shape 202"/>
        <p:cNvGrpSpPr/>
        <p:nvPr/>
      </p:nvGrpSpPr>
      <p:grpSpPr>
        <a:xfrm>
          <a:off x="0" y="0"/>
          <a:ext cx="0" cy="0"/>
          <a:chOff x="0" y="0"/>
          <a:chExt cx="0" cy="0"/>
        </a:xfrm>
      </p:grpSpPr>
      <p:sp>
        <p:nvSpPr>
          <p:cNvPr id="203" name="Google Shape;203;g13f668d1f82_0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04" name="Google Shape;204;g13f668d1f82_0_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317500" lvl="0" marL="457200" rtl="0" algn="l">
              <a:lnSpc>
                <a:spcPct val="115000"/>
              </a:lnSpc>
              <a:spcBef>
                <a:spcPts val="0"/>
              </a:spcBef>
              <a:spcAft>
                <a:spcPts val="0"/>
              </a:spcAft>
              <a:buClr>
                <a:srgbClr val="003399"/>
              </a:buClr>
              <a:buSzPts val="1400"/>
              <a:buFont typeface="Noto Sans"/>
              <a:buChar char="▪"/>
            </a:pPr>
            <a:r>
              <a:rPr lang="fi-FI" sz="1400">
                <a:solidFill>
                  <a:srgbClr val="1B264F"/>
                </a:solidFill>
                <a:latin typeface="Verdana"/>
                <a:ea typeface="Verdana"/>
                <a:cs typeface="Verdana"/>
                <a:sym typeface="Verdana"/>
              </a:rPr>
              <a:t>Presentation of each Deliverable of Project that should have been delivered up to mid term review, what was done and how it connects to the TTE.</a:t>
            </a:r>
            <a:endParaRPr sz="1400">
              <a:solidFill>
                <a:srgbClr val="1B264F"/>
              </a:solidFill>
              <a:latin typeface="Verdana"/>
              <a:ea typeface="Verdana"/>
              <a:cs typeface="Verdana"/>
              <a:sym typeface="Verdana"/>
            </a:endParaRPr>
          </a:p>
          <a:p>
            <a:pPr indent="-317500" lvl="0" marL="457200" rtl="0" algn="l">
              <a:lnSpc>
                <a:spcPct val="115000"/>
              </a:lnSpc>
              <a:spcBef>
                <a:spcPts val="0"/>
              </a:spcBef>
              <a:spcAft>
                <a:spcPts val="0"/>
              </a:spcAft>
              <a:buClr>
                <a:srgbClr val="999999"/>
              </a:buClr>
              <a:buSzPts val="1400"/>
              <a:buFont typeface="Noto Sans"/>
              <a:buChar char="▪"/>
            </a:pPr>
            <a:r>
              <a:rPr lang="fi-FI" sz="1400">
                <a:solidFill>
                  <a:srgbClr val="999999"/>
                </a:solidFill>
                <a:latin typeface="Verdana"/>
                <a:ea typeface="Verdana"/>
                <a:cs typeface="Verdana"/>
                <a:sym typeface="Verdana"/>
              </a:rPr>
              <a:t>Презентація кожного результату проекту, який мав бути наданий до проміжного огляду, що було зроблено та як це пов’язано з TTE.</a:t>
            </a:r>
            <a:endParaRPr sz="1400">
              <a:solidFill>
                <a:srgbClr val="999999"/>
              </a:solidFill>
              <a:latin typeface="Verdana"/>
              <a:ea typeface="Verdana"/>
              <a:cs typeface="Verdana"/>
              <a:sym typeface="Verdana"/>
            </a:endParaRPr>
          </a:p>
          <a:p>
            <a:pPr indent="-317500" lvl="0" marL="457200" rtl="0" algn="l">
              <a:lnSpc>
                <a:spcPct val="115000"/>
              </a:lnSpc>
              <a:spcBef>
                <a:spcPts val="0"/>
              </a:spcBef>
              <a:spcAft>
                <a:spcPts val="0"/>
              </a:spcAft>
              <a:buClr>
                <a:srgbClr val="003399"/>
              </a:buClr>
              <a:buSzPts val="1400"/>
              <a:buFont typeface="Noto Sans"/>
              <a:buChar char="▪"/>
            </a:pPr>
            <a:r>
              <a:rPr lang="fi-FI" sz="1400">
                <a:solidFill>
                  <a:srgbClr val="1B264F"/>
                </a:solidFill>
                <a:latin typeface="Verdana"/>
                <a:ea typeface="Verdana"/>
                <a:cs typeface="Verdana"/>
                <a:sym typeface="Verdana"/>
              </a:rPr>
              <a:t>Each on separate slide</a:t>
            </a:r>
            <a:endParaRPr sz="1400">
              <a:solidFill>
                <a:srgbClr val="1B264F"/>
              </a:solidFill>
              <a:latin typeface="Verdana"/>
              <a:ea typeface="Verdana"/>
              <a:cs typeface="Verdana"/>
              <a:sym typeface="Verdana"/>
            </a:endParaRPr>
          </a:p>
          <a:p>
            <a:pPr indent="-317500" lvl="0" marL="457200" rtl="0" algn="l">
              <a:lnSpc>
                <a:spcPct val="115000"/>
              </a:lnSpc>
              <a:spcBef>
                <a:spcPts val="0"/>
              </a:spcBef>
              <a:spcAft>
                <a:spcPts val="0"/>
              </a:spcAft>
              <a:buClr>
                <a:srgbClr val="999999"/>
              </a:buClr>
              <a:buSzPts val="1400"/>
              <a:buFont typeface="Noto Sans"/>
              <a:buChar char="▪"/>
            </a:pPr>
            <a:r>
              <a:rPr lang="fi-FI" sz="1400">
                <a:solidFill>
                  <a:srgbClr val="999999"/>
                </a:solidFill>
                <a:latin typeface="Verdana"/>
                <a:ea typeface="Verdana"/>
                <a:cs typeface="Verdana"/>
                <a:sym typeface="Verdana"/>
              </a:rPr>
              <a:t>Кожен на окремому слайді</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5" name="Shape 215"/>
        <p:cNvGrpSpPr/>
        <p:nvPr/>
      </p:nvGrpSpPr>
      <p:grpSpPr>
        <a:xfrm>
          <a:off x="0" y="0"/>
          <a:ext cx="0" cy="0"/>
          <a:chOff x="0" y="0"/>
          <a:chExt cx="0" cy="0"/>
        </a:xfrm>
      </p:grpSpPr>
      <p:sp>
        <p:nvSpPr>
          <p:cNvPr id="216" name="Google Shape;216;g13f668d1f82_0_14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17" name="Google Shape;217;g13f668d1f82_0_14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317500" lvl="0" marL="457200" rtl="0" algn="l">
              <a:lnSpc>
                <a:spcPct val="115000"/>
              </a:lnSpc>
              <a:spcBef>
                <a:spcPts val="0"/>
              </a:spcBef>
              <a:spcAft>
                <a:spcPts val="0"/>
              </a:spcAft>
              <a:buClr>
                <a:srgbClr val="003399"/>
              </a:buClr>
              <a:buSzPts val="1400"/>
              <a:buFont typeface="Noto Sans"/>
              <a:buChar char="▪"/>
            </a:pPr>
            <a:r>
              <a:rPr lang="fi-FI" sz="1400">
                <a:solidFill>
                  <a:srgbClr val="1B264F"/>
                </a:solidFill>
                <a:latin typeface="Verdana"/>
                <a:ea typeface="Verdana"/>
                <a:cs typeface="Verdana"/>
                <a:sym typeface="Verdana"/>
              </a:rPr>
              <a:t>Presentation of each Deliverable of Project that should have been delivered up to mid term review, what was done and how it connects to the TTE.</a:t>
            </a:r>
            <a:endParaRPr sz="1400">
              <a:solidFill>
                <a:srgbClr val="1B264F"/>
              </a:solidFill>
              <a:latin typeface="Verdana"/>
              <a:ea typeface="Verdana"/>
              <a:cs typeface="Verdana"/>
              <a:sym typeface="Verdana"/>
            </a:endParaRPr>
          </a:p>
          <a:p>
            <a:pPr indent="-317500" lvl="0" marL="457200" rtl="0" algn="l">
              <a:lnSpc>
                <a:spcPct val="115000"/>
              </a:lnSpc>
              <a:spcBef>
                <a:spcPts val="0"/>
              </a:spcBef>
              <a:spcAft>
                <a:spcPts val="0"/>
              </a:spcAft>
              <a:buClr>
                <a:srgbClr val="999999"/>
              </a:buClr>
              <a:buSzPts val="1400"/>
              <a:buFont typeface="Noto Sans"/>
              <a:buChar char="▪"/>
            </a:pPr>
            <a:r>
              <a:rPr lang="fi-FI" sz="1400">
                <a:solidFill>
                  <a:srgbClr val="999999"/>
                </a:solidFill>
                <a:latin typeface="Verdana"/>
                <a:ea typeface="Verdana"/>
                <a:cs typeface="Verdana"/>
                <a:sym typeface="Verdana"/>
              </a:rPr>
              <a:t>Презентація кожного результату проекту, який мав бути наданий до проміжного огляду, що було зроблено та як це пов’язано з TTE.</a:t>
            </a:r>
            <a:endParaRPr sz="1400">
              <a:solidFill>
                <a:srgbClr val="999999"/>
              </a:solidFill>
              <a:latin typeface="Verdana"/>
              <a:ea typeface="Verdana"/>
              <a:cs typeface="Verdana"/>
              <a:sym typeface="Verdana"/>
            </a:endParaRPr>
          </a:p>
          <a:p>
            <a:pPr indent="-317500" lvl="0" marL="457200" rtl="0" algn="l">
              <a:lnSpc>
                <a:spcPct val="115000"/>
              </a:lnSpc>
              <a:spcBef>
                <a:spcPts val="0"/>
              </a:spcBef>
              <a:spcAft>
                <a:spcPts val="0"/>
              </a:spcAft>
              <a:buClr>
                <a:srgbClr val="003399"/>
              </a:buClr>
              <a:buSzPts val="1400"/>
              <a:buFont typeface="Noto Sans"/>
              <a:buChar char="▪"/>
            </a:pPr>
            <a:r>
              <a:rPr lang="fi-FI" sz="1400">
                <a:solidFill>
                  <a:srgbClr val="1B264F"/>
                </a:solidFill>
                <a:latin typeface="Verdana"/>
                <a:ea typeface="Verdana"/>
                <a:cs typeface="Verdana"/>
                <a:sym typeface="Verdana"/>
              </a:rPr>
              <a:t>Each on separate slide</a:t>
            </a:r>
            <a:endParaRPr sz="1400">
              <a:solidFill>
                <a:srgbClr val="1B264F"/>
              </a:solidFill>
              <a:latin typeface="Verdana"/>
              <a:ea typeface="Verdana"/>
              <a:cs typeface="Verdana"/>
              <a:sym typeface="Verdana"/>
            </a:endParaRPr>
          </a:p>
          <a:p>
            <a:pPr indent="-317500" lvl="0" marL="457200" rtl="0" algn="l">
              <a:lnSpc>
                <a:spcPct val="115000"/>
              </a:lnSpc>
              <a:spcBef>
                <a:spcPts val="0"/>
              </a:spcBef>
              <a:spcAft>
                <a:spcPts val="0"/>
              </a:spcAft>
              <a:buClr>
                <a:srgbClr val="999999"/>
              </a:buClr>
              <a:buSzPts val="1400"/>
              <a:buFont typeface="Noto Sans"/>
              <a:buChar char="▪"/>
            </a:pPr>
            <a:r>
              <a:rPr lang="fi-FI" sz="1400">
                <a:solidFill>
                  <a:srgbClr val="999999"/>
                </a:solidFill>
                <a:latin typeface="Verdana"/>
                <a:ea typeface="Verdana"/>
                <a:cs typeface="Verdana"/>
                <a:sym typeface="Verdana"/>
              </a:rPr>
              <a:t>Кожен на окремому слайді</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3" name="Shape 223"/>
        <p:cNvGrpSpPr/>
        <p:nvPr/>
      </p:nvGrpSpPr>
      <p:grpSpPr>
        <a:xfrm>
          <a:off x="0" y="0"/>
          <a:ext cx="0" cy="0"/>
          <a:chOff x="0" y="0"/>
          <a:chExt cx="0" cy="0"/>
        </a:xfrm>
      </p:grpSpPr>
      <p:sp>
        <p:nvSpPr>
          <p:cNvPr id="224" name="Google Shape;224;g13f668d1f82_0_9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25" name="Google Shape;225;g13f668d1f82_0_9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317500" lvl="0" marL="457200" rtl="0" algn="l">
              <a:lnSpc>
                <a:spcPct val="115000"/>
              </a:lnSpc>
              <a:spcBef>
                <a:spcPts val="0"/>
              </a:spcBef>
              <a:spcAft>
                <a:spcPts val="0"/>
              </a:spcAft>
              <a:buClr>
                <a:srgbClr val="003399"/>
              </a:buClr>
              <a:buSzPts val="1400"/>
              <a:buFont typeface="Noto Sans"/>
              <a:buChar char="▪"/>
            </a:pPr>
            <a:r>
              <a:rPr lang="fi-FI" sz="1400">
                <a:solidFill>
                  <a:srgbClr val="1B264F"/>
                </a:solidFill>
                <a:latin typeface="Verdana"/>
                <a:ea typeface="Verdana"/>
                <a:cs typeface="Verdana"/>
                <a:sym typeface="Verdana"/>
              </a:rPr>
              <a:t>Presentation of each Deliverable of Project that should have been delivered up to mid term review, what was done and how it connects to the TTE.</a:t>
            </a:r>
            <a:endParaRPr sz="1400">
              <a:solidFill>
                <a:srgbClr val="1B264F"/>
              </a:solidFill>
              <a:latin typeface="Verdana"/>
              <a:ea typeface="Verdana"/>
              <a:cs typeface="Verdana"/>
              <a:sym typeface="Verdana"/>
            </a:endParaRPr>
          </a:p>
          <a:p>
            <a:pPr indent="-317500" lvl="0" marL="457200" rtl="0" algn="l">
              <a:lnSpc>
                <a:spcPct val="115000"/>
              </a:lnSpc>
              <a:spcBef>
                <a:spcPts val="0"/>
              </a:spcBef>
              <a:spcAft>
                <a:spcPts val="0"/>
              </a:spcAft>
              <a:buClr>
                <a:srgbClr val="999999"/>
              </a:buClr>
              <a:buSzPts val="1400"/>
              <a:buFont typeface="Noto Sans"/>
              <a:buChar char="▪"/>
            </a:pPr>
            <a:r>
              <a:rPr lang="fi-FI" sz="1400">
                <a:solidFill>
                  <a:srgbClr val="999999"/>
                </a:solidFill>
                <a:latin typeface="Verdana"/>
                <a:ea typeface="Verdana"/>
                <a:cs typeface="Verdana"/>
                <a:sym typeface="Verdana"/>
              </a:rPr>
              <a:t>Презентація кожного результату проекту, який мав бути наданий до проміжного огляду, що було зроблено та як це пов’язано з TTE.</a:t>
            </a:r>
            <a:endParaRPr sz="1400">
              <a:solidFill>
                <a:srgbClr val="999999"/>
              </a:solidFill>
              <a:latin typeface="Verdana"/>
              <a:ea typeface="Verdana"/>
              <a:cs typeface="Verdana"/>
              <a:sym typeface="Verdana"/>
            </a:endParaRPr>
          </a:p>
          <a:p>
            <a:pPr indent="-317500" lvl="0" marL="457200" rtl="0" algn="l">
              <a:lnSpc>
                <a:spcPct val="115000"/>
              </a:lnSpc>
              <a:spcBef>
                <a:spcPts val="0"/>
              </a:spcBef>
              <a:spcAft>
                <a:spcPts val="0"/>
              </a:spcAft>
              <a:buClr>
                <a:srgbClr val="003399"/>
              </a:buClr>
              <a:buSzPts val="1400"/>
              <a:buFont typeface="Noto Sans"/>
              <a:buChar char="▪"/>
            </a:pPr>
            <a:r>
              <a:rPr lang="fi-FI" sz="1400">
                <a:solidFill>
                  <a:srgbClr val="1B264F"/>
                </a:solidFill>
                <a:latin typeface="Verdana"/>
                <a:ea typeface="Verdana"/>
                <a:cs typeface="Verdana"/>
                <a:sym typeface="Verdana"/>
              </a:rPr>
              <a:t>Each on separate slide</a:t>
            </a:r>
            <a:endParaRPr sz="1400">
              <a:solidFill>
                <a:srgbClr val="1B264F"/>
              </a:solidFill>
              <a:latin typeface="Verdana"/>
              <a:ea typeface="Verdana"/>
              <a:cs typeface="Verdana"/>
              <a:sym typeface="Verdana"/>
            </a:endParaRPr>
          </a:p>
          <a:p>
            <a:pPr indent="-317500" lvl="0" marL="457200" rtl="0" algn="l">
              <a:lnSpc>
                <a:spcPct val="115000"/>
              </a:lnSpc>
              <a:spcBef>
                <a:spcPts val="0"/>
              </a:spcBef>
              <a:spcAft>
                <a:spcPts val="0"/>
              </a:spcAft>
              <a:buClr>
                <a:srgbClr val="999999"/>
              </a:buClr>
              <a:buSzPts val="1400"/>
              <a:buFont typeface="Noto Sans"/>
              <a:buChar char="▪"/>
            </a:pPr>
            <a:r>
              <a:rPr lang="fi-FI" sz="1400">
                <a:solidFill>
                  <a:srgbClr val="999999"/>
                </a:solidFill>
                <a:latin typeface="Verdana"/>
                <a:ea typeface="Verdana"/>
                <a:cs typeface="Verdana"/>
                <a:sym typeface="Verdana"/>
              </a:rPr>
              <a:t>Кожен на окремому слайді</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6" name="Shape 246"/>
        <p:cNvGrpSpPr/>
        <p:nvPr/>
      </p:nvGrpSpPr>
      <p:grpSpPr>
        <a:xfrm>
          <a:off x="0" y="0"/>
          <a:ext cx="0" cy="0"/>
          <a:chOff x="0" y="0"/>
          <a:chExt cx="0" cy="0"/>
        </a:xfrm>
      </p:grpSpPr>
      <p:sp>
        <p:nvSpPr>
          <p:cNvPr id="247" name="Google Shape;247;p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317500" lvl="0" marL="457200" rtl="0" algn="l">
              <a:lnSpc>
                <a:spcPct val="115000"/>
              </a:lnSpc>
              <a:spcBef>
                <a:spcPts val="0"/>
              </a:spcBef>
              <a:spcAft>
                <a:spcPts val="0"/>
              </a:spcAft>
              <a:buClr>
                <a:srgbClr val="003399"/>
              </a:buClr>
              <a:buSzPts val="1400"/>
              <a:buFont typeface="Noto Sans"/>
              <a:buChar char="▪"/>
            </a:pPr>
            <a:r>
              <a:rPr lang="fi-FI" sz="1400">
                <a:solidFill>
                  <a:srgbClr val="1B264F"/>
                </a:solidFill>
                <a:latin typeface="Verdana"/>
                <a:ea typeface="Verdana"/>
                <a:cs typeface="Verdana"/>
                <a:sym typeface="Verdana"/>
              </a:rPr>
              <a:t>Presentation of each KPI of Project that should have been reached up to midterm review on separate slide , what was done, how it connects to the TTE, justification if target value was not reached </a:t>
            </a:r>
            <a:endParaRPr sz="1400">
              <a:solidFill>
                <a:srgbClr val="999999"/>
              </a:solidFill>
              <a:latin typeface="Verdana"/>
              <a:ea typeface="Verdana"/>
              <a:cs typeface="Verdana"/>
              <a:sym typeface="Verdana"/>
            </a:endParaRPr>
          </a:p>
          <a:p>
            <a:pPr indent="-317500" lvl="0" marL="457200" rtl="0" algn="l">
              <a:lnSpc>
                <a:spcPct val="115000"/>
              </a:lnSpc>
              <a:spcBef>
                <a:spcPts val="0"/>
              </a:spcBef>
              <a:spcAft>
                <a:spcPts val="0"/>
              </a:spcAft>
              <a:buClr>
                <a:srgbClr val="999999"/>
              </a:buClr>
              <a:buSzPts val="1400"/>
              <a:buFont typeface="Noto Sans"/>
              <a:buChar char="▪"/>
            </a:pPr>
            <a:r>
              <a:rPr lang="fi-FI" sz="1400">
                <a:solidFill>
                  <a:srgbClr val="999999"/>
                </a:solidFill>
                <a:latin typeface="Verdana"/>
                <a:ea typeface="Verdana"/>
                <a:cs typeface="Verdana"/>
                <a:sym typeface="Verdana"/>
              </a:rPr>
              <a:t>Презентація кожного KPI проекту, який мав бути досягнутий до проміжного аналізу, на окремому слайді, що було зроблено, як це пов’язано з TTE, обґрунтування, якщо цільове значення не досягнуто</a:t>
            </a:r>
            <a:endParaRPr sz="900"/>
          </a:p>
        </p:txBody>
      </p:sp>
      <p:sp>
        <p:nvSpPr>
          <p:cNvPr id="248" name="Google Shape;248;p4: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6" name="Shape 256"/>
        <p:cNvGrpSpPr/>
        <p:nvPr/>
      </p:nvGrpSpPr>
      <p:grpSpPr>
        <a:xfrm>
          <a:off x="0" y="0"/>
          <a:ext cx="0" cy="0"/>
          <a:chOff x="0" y="0"/>
          <a:chExt cx="0" cy="0"/>
        </a:xfrm>
      </p:grpSpPr>
      <p:sp>
        <p:nvSpPr>
          <p:cNvPr id="257" name="Google Shape;257;g13f668d1f82_0_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58" name="Google Shape;258;g13f668d1f82_0_2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317500" lvl="0" marL="457200" rtl="0" algn="l">
              <a:lnSpc>
                <a:spcPct val="115000"/>
              </a:lnSpc>
              <a:spcBef>
                <a:spcPts val="0"/>
              </a:spcBef>
              <a:spcAft>
                <a:spcPts val="0"/>
              </a:spcAft>
              <a:buClr>
                <a:srgbClr val="003399"/>
              </a:buClr>
              <a:buSzPts val="1400"/>
              <a:buFont typeface="Noto Sans"/>
              <a:buChar char="▪"/>
            </a:pPr>
            <a:r>
              <a:rPr lang="fi-FI" sz="1400">
                <a:solidFill>
                  <a:srgbClr val="1B264F"/>
                </a:solidFill>
                <a:latin typeface="Verdana"/>
                <a:ea typeface="Verdana"/>
                <a:cs typeface="Verdana"/>
                <a:sym typeface="Verdana"/>
              </a:rPr>
              <a:t>Presentation of each KPI of Project that should have been reached up to midterm review on separate slide , what was done, how it connects to the TTE, justification if target value was not reached </a:t>
            </a:r>
            <a:endParaRPr sz="1400">
              <a:solidFill>
                <a:srgbClr val="999999"/>
              </a:solidFill>
              <a:latin typeface="Verdana"/>
              <a:ea typeface="Verdana"/>
              <a:cs typeface="Verdana"/>
              <a:sym typeface="Verdana"/>
            </a:endParaRPr>
          </a:p>
          <a:p>
            <a:pPr indent="-317500" lvl="0" marL="457200" rtl="0" algn="l">
              <a:lnSpc>
                <a:spcPct val="115000"/>
              </a:lnSpc>
              <a:spcBef>
                <a:spcPts val="0"/>
              </a:spcBef>
              <a:spcAft>
                <a:spcPts val="0"/>
              </a:spcAft>
              <a:buClr>
                <a:srgbClr val="999999"/>
              </a:buClr>
              <a:buSzPts val="1400"/>
              <a:buFont typeface="Noto Sans"/>
              <a:buChar char="▪"/>
            </a:pPr>
            <a:r>
              <a:rPr lang="fi-FI" sz="1400">
                <a:solidFill>
                  <a:srgbClr val="999999"/>
                </a:solidFill>
                <a:latin typeface="Verdana"/>
                <a:ea typeface="Verdana"/>
                <a:cs typeface="Verdana"/>
                <a:sym typeface="Verdana"/>
              </a:rPr>
              <a:t>Презентація кожного KPI проекту, який мав бути досягнутий до проміжного аналізу, на окремому слайді, що було зроблено, як це пов’язано з TTE, обґрунтування, якщо цільове значення не досягнуто</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5" name="Shape 265"/>
        <p:cNvGrpSpPr/>
        <p:nvPr/>
      </p:nvGrpSpPr>
      <p:grpSpPr>
        <a:xfrm>
          <a:off x="0" y="0"/>
          <a:ext cx="0" cy="0"/>
          <a:chOff x="0" y="0"/>
          <a:chExt cx="0" cy="0"/>
        </a:xfrm>
      </p:grpSpPr>
      <p:sp>
        <p:nvSpPr>
          <p:cNvPr id="266" name="Google Shape;266;g13f668d1f82_0_5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67" name="Google Shape;267;g13f668d1f82_0_5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317500" lvl="0" marL="457200" rtl="0" algn="l">
              <a:lnSpc>
                <a:spcPct val="115000"/>
              </a:lnSpc>
              <a:spcBef>
                <a:spcPts val="0"/>
              </a:spcBef>
              <a:spcAft>
                <a:spcPts val="0"/>
              </a:spcAft>
              <a:buClr>
                <a:srgbClr val="003399"/>
              </a:buClr>
              <a:buSzPts val="1400"/>
              <a:buFont typeface="Noto Sans"/>
              <a:buChar char="▪"/>
            </a:pPr>
            <a:r>
              <a:rPr lang="fi-FI" sz="1400">
                <a:solidFill>
                  <a:srgbClr val="1B264F"/>
                </a:solidFill>
                <a:latin typeface="Verdana"/>
                <a:ea typeface="Verdana"/>
                <a:cs typeface="Verdana"/>
                <a:sym typeface="Verdana"/>
              </a:rPr>
              <a:t>Presentation of each KPI of Project that should have been reached up to midterm review on separate slide , what was done, how it connects to the TTE, justification if target value was not reached </a:t>
            </a:r>
            <a:endParaRPr sz="1400">
              <a:solidFill>
                <a:srgbClr val="999999"/>
              </a:solidFill>
              <a:latin typeface="Verdana"/>
              <a:ea typeface="Verdana"/>
              <a:cs typeface="Verdana"/>
              <a:sym typeface="Verdana"/>
            </a:endParaRPr>
          </a:p>
          <a:p>
            <a:pPr indent="-317500" lvl="0" marL="457200" rtl="0" algn="l">
              <a:lnSpc>
                <a:spcPct val="115000"/>
              </a:lnSpc>
              <a:spcBef>
                <a:spcPts val="0"/>
              </a:spcBef>
              <a:spcAft>
                <a:spcPts val="0"/>
              </a:spcAft>
              <a:buClr>
                <a:srgbClr val="999999"/>
              </a:buClr>
              <a:buSzPts val="1400"/>
              <a:buFont typeface="Noto Sans"/>
              <a:buChar char="▪"/>
            </a:pPr>
            <a:r>
              <a:rPr lang="fi-FI" sz="1400">
                <a:solidFill>
                  <a:srgbClr val="999999"/>
                </a:solidFill>
                <a:latin typeface="Verdana"/>
                <a:ea typeface="Verdana"/>
                <a:cs typeface="Verdana"/>
                <a:sym typeface="Verdana"/>
              </a:rPr>
              <a:t>Презентація кожного KPI проекту, який мав бути досягнутий до проміжного аналізу, на окремому слайді, що було зроблено, як це пов’язано з TTE, обґрунтування, якщо цільове значення не досягнуто</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 name="Shape 44"/>
        <p:cNvGrpSpPr/>
        <p:nvPr/>
      </p:nvGrpSpPr>
      <p:grpSpPr>
        <a:xfrm>
          <a:off x="0" y="0"/>
          <a:ext cx="0" cy="0"/>
          <a:chOff x="0" y="0"/>
          <a:chExt cx="0" cy="0"/>
        </a:xfrm>
      </p:grpSpPr>
      <p:sp>
        <p:nvSpPr>
          <p:cNvPr id="45" name="Google Shape;45;p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330200" lvl="0" marL="457200" rtl="0" algn="l">
              <a:lnSpc>
                <a:spcPct val="115000"/>
              </a:lnSpc>
              <a:spcBef>
                <a:spcPts val="0"/>
              </a:spcBef>
              <a:spcAft>
                <a:spcPts val="0"/>
              </a:spcAft>
              <a:buClr>
                <a:srgbClr val="003399"/>
              </a:buClr>
              <a:buSzPts val="1600"/>
              <a:buFont typeface="Noto Sans"/>
              <a:buChar char="▪"/>
            </a:pPr>
            <a:r>
              <a:rPr lang="fi-FI" sz="1400">
                <a:solidFill>
                  <a:srgbClr val="1B264F"/>
                </a:solidFill>
                <a:latin typeface="Verdana"/>
                <a:ea typeface="Verdana"/>
                <a:cs typeface="Verdana"/>
                <a:sym typeface="Verdana"/>
              </a:rPr>
              <a:t>Brief overview what was done and what was reached up to midterm review. </a:t>
            </a:r>
            <a:endParaRPr sz="1400">
              <a:solidFill>
                <a:srgbClr val="1B264F"/>
              </a:solidFill>
              <a:latin typeface="Verdana"/>
              <a:ea typeface="Verdana"/>
              <a:cs typeface="Verdana"/>
              <a:sym typeface="Verdana"/>
            </a:endParaRPr>
          </a:p>
          <a:p>
            <a:pPr indent="-330200" lvl="0" marL="457200" rtl="0" algn="l">
              <a:lnSpc>
                <a:spcPct val="115000"/>
              </a:lnSpc>
              <a:spcBef>
                <a:spcPts val="0"/>
              </a:spcBef>
              <a:spcAft>
                <a:spcPts val="0"/>
              </a:spcAft>
              <a:buClr>
                <a:srgbClr val="003399"/>
              </a:buClr>
              <a:buSzPts val="1600"/>
              <a:buFont typeface="Noto Sans"/>
              <a:buChar char="▪"/>
            </a:pPr>
            <a:r>
              <a:rPr lang="fi-FI" sz="1400">
                <a:solidFill>
                  <a:srgbClr val="999999"/>
                </a:solidFill>
                <a:latin typeface="Verdana"/>
                <a:ea typeface="Verdana"/>
                <a:cs typeface="Verdana"/>
                <a:sym typeface="Verdana"/>
              </a:rPr>
              <a:t>Короткий огляд того, що було зроблено та чого досягнуто до проміжного огляду. </a:t>
            </a:r>
            <a:endParaRPr/>
          </a:p>
        </p:txBody>
      </p:sp>
      <p:sp>
        <p:nvSpPr>
          <p:cNvPr id="46" name="Google Shape;46;p2: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3" name="Shape 273"/>
        <p:cNvGrpSpPr/>
        <p:nvPr/>
      </p:nvGrpSpPr>
      <p:grpSpPr>
        <a:xfrm>
          <a:off x="0" y="0"/>
          <a:ext cx="0" cy="0"/>
          <a:chOff x="0" y="0"/>
          <a:chExt cx="0" cy="0"/>
        </a:xfrm>
      </p:grpSpPr>
      <p:sp>
        <p:nvSpPr>
          <p:cNvPr id="274" name="Google Shape;274;g13f668d1f82_0_6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75" name="Google Shape;275;g13f668d1f82_0_6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317500" lvl="0" marL="457200" rtl="0" algn="l">
              <a:lnSpc>
                <a:spcPct val="115000"/>
              </a:lnSpc>
              <a:spcBef>
                <a:spcPts val="0"/>
              </a:spcBef>
              <a:spcAft>
                <a:spcPts val="0"/>
              </a:spcAft>
              <a:buClr>
                <a:srgbClr val="003399"/>
              </a:buClr>
              <a:buSzPts val="1400"/>
              <a:buFont typeface="Noto Sans"/>
              <a:buChar char="▪"/>
            </a:pPr>
            <a:r>
              <a:rPr lang="fi-FI" sz="1400">
                <a:solidFill>
                  <a:srgbClr val="1B264F"/>
                </a:solidFill>
                <a:latin typeface="Verdana"/>
                <a:ea typeface="Verdana"/>
                <a:cs typeface="Verdana"/>
                <a:sym typeface="Verdana"/>
              </a:rPr>
              <a:t>Presentation of each KPI of Project that should have been reached up to midterm review on separate slide , what was done, how it connects to the TTE, justification if target value was not reached </a:t>
            </a:r>
            <a:endParaRPr sz="1400">
              <a:solidFill>
                <a:srgbClr val="999999"/>
              </a:solidFill>
              <a:latin typeface="Verdana"/>
              <a:ea typeface="Verdana"/>
              <a:cs typeface="Verdana"/>
              <a:sym typeface="Verdana"/>
            </a:endParaRPr>
          </a:p>
          <a:p>
            <a:pPr indent="-317500" lvl="0" marL="457200" rtl="0" algn="l">
              <a:lnSpc>
                <a:spcPct val="115000"/>
              </a:lnSpc>
              <a:spcBef>
                <a:spcPts val="0"/>
              </a:spcBef>
              <a:spcAft>
                <a:spcPts val="0"/>
              </a:spcAft>
              <a:buClr>
                <a:srgbClr val="999999"/>
              </a:buClr>
              <a:buSzPts val="1400"/>
              <a:buFont typeface="Noto Sans"/>
              <a:buChar char="▪"/>
            </a:pPr>
            <a:r>
              <a:rPr lang="fi-FI" sz="1400">
                <a:solidFill>
                  <a:srgbClr val="999999"/>
                </a:solidFill>
                <a:latin typeface="Verdana"/>
                <a:ea typeface="Verdana"/>
                <a:cs typeface="Verdana"/>
                <a:sym typeface="Verdana"/>
              </a:rPr>
              <a:t>Презентація кожного KPI проекту, який мав бути досягнутий до проміжного аналізу, на окремому слайді, що було зроблено, як це пов’язано з TTE, обґрунтування, якщо цільове значення не досягнуто</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4" name="Shape 284"/>
        <p:cNvGrpSpPr/>
        <p:nvPr/>
      </p:nvGrpSpPr>
      <p:grpSpPr>
        <a:xfrm>
          <a:off x="0" y="0"/>
          <a:ext cx="0" cy="0"/>
          <a:chOff x="0" y="0"/>
          <a:chExt cx="0" cy="0"/>
        </a:xfrm>
      </p:grpSpPr>
      <p:sp>
        <p:nvSpPr>
          <p:cNvPr id="285" name="Google Shape;285;p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317500" lvl="0" marL="457200" rtl="0" algn="l">
              <a:lnSpc>
                <a:spcPct val="115000"/>
              </a:lnSpc>
              <a:spcBef>
                <a:spcPts val="0"/>
              </a:spcBef>
              <a:spcAft>
                <a:spcPts val="0"/>
              </a:spcAft>
              <a:buClr>
                <a:srgbClr val="003399"/>
              </a:buClr>
              <a:buSzPts val="1400"/>
              <a:buFont typeface="Noto Sans"/>
              <a:buChar char="▪"/>
            </a:pPr>
            <a:r>
              <a:rPr lang="fi-FI" sz="1400">
                <a:solidFill>
                  <a:srgbClr val="1B264F"/>
                </a:solidFill>
                <a:latin typeface="Verdana"/>
                <a:ea typeface="Verdana"/>
                <a:cs typeface="Verdana"/>
                <a:sym typeface="Verdana"/>
              </a:rPr>
              <a:t>Discribe the support received from BOWI project</a:t>
            </a:r>
            <a:endParaRPr sz="1400">
              <a:solidFill>
                <a:srgbClr val="1B264F"/>
              </a:solidFill>
              <a:latin typeface="Verdana"/>
              <a:ea typeface="Verdana"/>
              <a:cs typeface="Verdana"/>
              <a:sym typeface="Verdana"/>
            </a:endParaRPr>
          </a:p>
          <a:p>
            <a:pPr indent="-317500" lvl="0" marL="457200" rtl="0" algn="l">
              <a:lnSpc>
                <a:spcPct val="115000"/>
              </a:lnSpc>
              <a:spcBef>
                <a:spcPts val="0"/>
              </a:spcBef>
              <a:spcAft>
                <a:spcPts val="0"/>
              </a:spcAft>
              <a:buClr>
                <a:srgbClr val="999999"/>
              </a:buClr>
              <a:buSzPts val="1400"/>
              <a:buFont typeface="Noto Sans"/>
              <a:buChar char="▪"/>
            </a:pPr>
            <a:r>
              <a:rPr lang="fi-FI" sz="1400">
                <a:solidFill>
                  <a:srgbClr val="999999"/>
                </a:solidFill>
                <a:latin typeface="Verdana"/>
                <a:ea typeface="Verdana"/>
                <a:cs typeface="Verdana"/>
                <a:sym typeface="Verdana"/>
              </a:rPr>
              <a:t>Опишіть підтримку, отриману від проекту BOWI</a:t>
            </a:r>
            <a:endParaRPr sz="1400">
              <a:solidFill>
                <a:srgbClr val="999999"/>
              </a:solidFill>
              <a:latin typeface="Verdana"/>
              <a:ea typeface="Verdana"/>
              <a:cs typeface="Verdana"/>
              <a:sym typeface="Verdana"/>
            </a:endParaRPr>
          </a:p>
          <a:p>
            <a:pPr indent="-317500" lvl="0" marL="457200" rtl="0" algn="l">
              <a:lnSpc>
                <a:spcPct val="115000"/>
              </a:lnSpc>
              <a:spcBef>
                <a:spcPts val="0"/>
              </a:spcBef>
              <a:spcAft>
                <a:spcPts val="0"/>
              </a:spcAft>
              <a:buClr>
                <a:srgbClr val="003399"/>
              </a:buClr>
              <a:buSzPts val="1400"/>
              <a:buFont typeface="Noto Sans"/>
              <a:buChar char="▪"/>
            </a:pPr>
            <a:r>
              <a:rPr lang="fi-FI" sz="1400">
                <a:solidFill>
                  <a:srgbClr val="1B264F"/>
                </a:solidFill>
                <a:latin typeface="Verdana"/>
                <a:ea typeface="Verdana"/>
                <a:cs typeface="Verdana"/>
                <a:sym typeface="Verdana"/>
              </a:rPr>
              <a:t>How many mentoring meetings from Widening hub and from Mature hub.</a:t>
            </a:r>
            <a:endParaRPr sz="1400">
              <a:solidFill>
                <a:srgbClr val="1B264F"/>
              </a:solidFill>
              <a:latin typeface="Verdana"/>
              <a:ea typeface="Verdana"/>
              <a:cs typeface="Verdana"/>
              <a:sym typeface="Verdana"/>
            </a:endParaRPr>
          </a:p>
          <a:p>
            <a:pPr indent="-317500" lvl="0" marL="457200" rtl="0" algn="l">
              <a:lnSpc>
                <a:spcPct val="115000"/>
              </a:lnSpc>
              <a:spcBef>
                <a:spcPts val="0"/>
              </a:spcBef>
              <a:spcAft>
                <a:spcPts val="0"/>
              </a:spcAft>
              <a:buClr>
                <a:srgbClr val="999999"/>
              </a:buClr>
              <a:buSzPts val="1400"/>
              <a:buFont typeface="Noto Sans"/>
              <a:buChar char="▪"/>
            </a:pPr>
            <a:r>
              <a:rPr lang="fi-FI" sz="1400">
                <a:solidFill>
                  <a:srgbClr val="999999"/>
                </a:solidFill>
                <a:latin typeface="Verdana"/>
                <a:ea typeface="Verdana"/>
                <a:cs typeface="Verdana"/>
                <a:sym typeface="Verdana"/>
              </a:rPr>
              <a:t>Скільки менторських зустрічей від Widening hub і Mature hub.</a:t>
            </a:r>
            <a:endParaRPr sz="900"/>
          </a:p>
        </p:txBody>
      </p:sp>
      <p:sp>
        <p:nvSpPr>
          <p:cNvPr id="286" name="Google Shape;286;p5: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2" name="Shape 292"/>
        <p:cNvGrpSpPr/>
        <p:nvPr/>
      </p:nvGrpSpPr>
      <p:grpSpPr>
        <a:xfrm>
          <a:off x="0" y="0"/>
          <a:ext cx="0" cy="0"/>
          <a:chOff x="0" y="0"/>
          <a:chExt cx="0" cy="0"/>
        </a:xfrm>
      </p:grpSpPr>
      <p:sp>
        <p:nvSpPr>
          <p:cNvPr id="293" name="Google Shape;293;p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94" name="Google Shape;294;p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9" name="Shape 299"/>
        <p:cNvGrpSpPr/>
        <p:nvPr/>
      </p:nvGrpSpPr>
      <p:grpSpPr>
        <a:xfrm>
          <a:off x="0" y="0"/>
          <a:ext cx="0" cy="0"/>
          <a:chOff x="0" y="0"/>
          <a:chExt cx="0" cy="0"/>
        </a:xfrm>
      </p:grpSpPr>
      <p:sp>
        <p:nvSpPr>
          <p:cNvPr id="300" name="Google Shape;300;g13f668d1f82_0_15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01" name="Google Shape;301;g13f668d1f82_0_15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5" name="Shape 305"/>
        <p:cNvGrpSpPr/>
        <p:nvPr/>
      </p:nvGrpSpPr>
      <p:grpSpPr>
        <a:xfrm>
          <a:off x="0" y="0"/>
          <a:ext cx="0" cy="0"/>
          <a:chOff x="0" y="0"/>
          <a:chExt cx="0" cy="0"/>
        </a:xfrm>
      </p:grpSpPr>
      <p:sp>
        <p:nvSpPr>
          <p:cNvPr id="306" name="Google Shape;306;gff76f13206_0_4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07" name="Google Shape;307;gff76f13206_0_4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1100"/>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2" name="Shape 312"/>
        <p:cNvGrpSpPr/>
        <p:nvPr/>
      </p:nvGrpSpPr>
      <p:grpSpPr>
        <a:xfrm>
          <a:off x="0" y="0"/>
          <a:ext cx="0" cy="0"/>
          <a:chOff x="0" y="0"/>
          <a:chExt cx="0" cy="0"/>
        </a:xfrm>
      </p:grpSpPr>
      <p:sp>
        <p:nvSpPr>
          <p:cNvPr id="313" name="Google Shape;313;p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14" name="Google Shape;314;p7: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9" name="Shape 319"/>
        <p:cNvGrpSpPr/>
        <p:nvPr/>
      </p:nvGrpSpPr>
      <p:grpSpPr>
        <a:xfrm>
          <a:off x="0" y="0"/>
          <a:ext cx="0" cy="0"/>
          <a:chOff x="0" y="0"/>
          <a:chExt cx="0" cy="0"/>
        </a:xfrm>
      </p:grpSpPr>
      <p:sp>
        <p:nvSpPr>
          <p:cNvPr id="320" name="Google Shape;320;p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21" name="Google Shape;321;p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b="1" lang="fi-FI" sz="1800">
                <a:solidFill>
                  <a:srgbClr val="1B264F"/>
                </a:solidFill>
                <a:latin typeface="Verdana"/>
                <a:ea typeface="Verdana"/>
                <a:cs typeface="Verdana"/>
                <a:sym typeface="Verdana"/>
              </a:rPr>
              <a:t>Instructions</a:t>
            </a:r>
            <a:endParaRPr sz="800">
              <a:solidFill>
                <a:srgbClr val="1B264F"/>
              </a:solidFill>
              <a:latin typeface="Verdana"/>
              <a:ea typeface="Verdana"/>
              <a:cs typeface="Verdana"/>
              <a:sym typeface="Verdana"/>
            </a:endParaRPr>
          </a:p>
          <a:p>
            <a:pPr indent="-330200" lvl="0" marL="457200" rtl="0" algn="l">
              <a:lnSpc>
                <a:spcPct val="115000"/>
              </a:lnSpc>
              <a:spcBef>
                <a:spcPts val="0"/>
              </a:spcBef>
              <a:spcAft>
                <a:spcPts val="0"/>
              </a:spcAft>
              <a:buClr>
                <a:srgbClr val="003399"/>
              </a:buClr>
              <a:buSzPts val="1600"/>
              <a:buFont typeface="Noto Sans"/>
              <a:buChar char="▪"/>
            </a:pPr>
            <a:r>
              <a:rPr lang="fi-FI" sz="1600">
                <a:solidFill>
                  <a:srgbClr val="1B264F"/>
                </a:solidFill>
                <a:latin typeface="Verdana"/>
                <a:ea typeface="Verdana"/>
                <a:cs typeface="Verdana"/>
                <a:sym typeface="Verdana"/>
              </a:rPr>
              <a:t>Replace yellow higlighted parts with right text, remove highlight colour</a:t>
            </a:r>
            <a:endParaRPr sz="1600">
              <a:solidFill>
                <a:srgbClr val="1B264F"/>
              </a:solidFill>
              <a:latin typeface="Verdana"/>
              <a:ea typeface="Verdana"/>
              <a:cs typeface="Verdana"/>
              <a:sym typeface="Verdana"/>
            </a:endParaRPr>
          </a:p>
          <a:p>
            <a:pPr indent="-330200" lvl="0" marL="457200" rtl="0" algn="l">
              <a:lnSpc>
                <a:spcPct val="115000"/>
              </a:lnSpc>
              <a:spcBef>
                <a:spcPts val="0"/>
              </a:spcBef>
              <a:spcAft>
                <a:spcPts val="0"/>
              </a:spcAft>
              <a:buClr>
                <a:srgbClr val="003399"/>
              </a:buClr>
              <a:buSzPts val="1600"/>
              <a:buFont typeface="Noto Sans"/>
              <a:buChar char="▪"/>
            </a:pPr>
            <a:r>
              <a:rPr lang="fi-FI" sz="1600">
                <a:solidFill>
                  <a:srgbClr val="1B264F"/>
                </a:solidFill>
                <a:latin typeface="Verdana"/>
                <a:ea typeface="Verdana"/>
                <a:cs typeface="Verdana"/>
                <a:sym typeface="Verdana"/>
              </a:rPr>
              <a:t>Copy additional slides to KPI explanation</a:t>
            </a:r>
            <a:endParaRPr sz="1600">
              <a:solidFill>
                <a:srgbClr val="1B264F"/>
              </a:solidFill>
              <a:latin typeface="Verdana"/>
              <a:ea typeface="Verdana"/>
              <a:cs typeface="Verdana"/>
              <a:sym typeface="Verdana"/>
            </a:endParaRPr>
          </a:p>
          <a:p>
            <a:pPr indent="-330200" lvl="0" marL="457200" rtl="0" algn="l">
              <a:lnSpc>
                <a:spcPct val="115000"/>
              </a:lnSpc>
              <a:spcBef>
                <a:spcPts val="0"/>
              </a:spcBef>
              <a:spcAft>
                <a:spcPts val="0"/>
              </a:spcAft>
              <a:buClr>
                <a:srgbClr val="003399"/>
              </a:buClr>
              <a:buSzPts val="1600"/>
              <a:buFont typeface="Noto Sans"/>
              <a:buChar char="▪"/>
            </a:pPr>
            <a:r>
              <a:rPr lang="fi-FI" sz="1600">
                <a:solidFill>
                  <a:srgbClr val="1B264F"/>
                </a:solidFill>
                <a:latin typeface="Verdana"/>
                <a:ea typeface="Verdana"/>
                <a:cs typeface="Verdana"/>
                <a:sym typeface="Verdana"/>
              </a:rPr>
              <a:t>Fill in the Budget table of budgeted and actual spending.</a:t>
            </a:r>
            <a:endParaRPr sz="1600">
              <a:solidFill>
                <a:srgbClr val="1B264F"/>
              </a:solidFill>
              <a:latin typeface="Verdana"/>
              <a:ea typeface="Verdana"/>
              <a:cs typeface="Verdana"/>
              <a:sym typeface="Verdana"/>
            </a:endParaRPr>
          </a:p>
          <a:p>
            <a:pPr indent="-330200" lvl="0" marL="457200" rtl="0" algn="l">
              <a:lnSpc>
                <a:spcPct val="115000"/>
              </a:lnSpc>
              <a:spcBef>
                <a:spcPts val="0"/>
              </a:spcBef>
              <a:spcAft>
                <a:spcPts val="0"/>
              </a:spcAft>
              <a:buClr>
                <a:srgbClr val="003399"/>
              </a:buClr>
              <a:buSzPts val="1600"/>
              <a:buFont typeface="Noto Sans"/>
              <a:buChar char="▪"/>
            </a:pPr>
            <a:r>
              <a:rPr lang="fi-FI" sz="1600">
                <a:solidFill>
                  <a:srgbClr val="1B264F"/>
                </a:solidFill>
                <a:latin typeface="Verdana"/>
                <a:ea typeface="Verdana"/>
                <a:cs typeface="Verdana"/>
                <a:sym typeface="Verdana"/>
              </a:rPr>
              <a:t>Add links to company web site and video.</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5" name="Shape 325"/>
        <p:cNvGrpSpPr/>
        <p:nvPr/>
      </p:nvGrpSpPr>
      <p:grpSpPr>
        <a:xfrm>
          <a:off x="0" y="0"/>
          <a:ext cx="0" cy="0"/>
          <a:chOff x="0" y="0"/>
          <a:chExt cx="0" cy="0"/>
        </a:xfrm>
      </p:grpSpPr>
      <p:sp>
        <p:nvSpPr>
          <p:cNvPr id="326" name="Google Shape;326;g13f668d1f82_0_11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27" name="Google Shape;327;g13f668d1f82_0_1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 name="Shape 51"/>
        <p:cNvGrpSpPr/>
        <p:nvPr/>
      </p:nvGrpSpPr>
      <p:grpSpPr>
        <a:xfrm>
          <a:off x="0" y="0"/>
          <a:ext cx="0" cy="0"/>
          <a:chOff x="0" y="0"/>
          <a:chExt cx="0" cy="0"/>
        </a:xfrm>
      </p:grpSpPr>
      <p:sp>
        <p:nvSpPr>
          <p:cNvPr id="52" name="Google Shape;52;g15d7457d598_1_5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330200" lvl="0" marL="457200" rtl="0" algn="l">
              <a:lnSpc>
                <a:spcPct val="115000"/>
              </a:lnSpc>
              <a:spcBef>
                <a:spcPts val="0"/>
              </a:spcBef>
              <a:spcAft>
                <a:spcPts val="0"/>
              </a:spcAft>
              <a:buClr>
                <a:srgbClr val="003399"/>
              </a:buClr>
              <a:buSzPts val="1600"/>
              <a:buFont typeface="Noto Sans"/>
              <a:buChar char="▪"/>
            </a:pPr>
            <a:r>
              <a:rPr lang="fi-FI" sz="1400">
                <a:solidFill>
                  <a:srgbClr val="1B264F"/>
                </a:solidFill>
                <a:latin typeface="Verdana"/>
                <a:ea typeface="Verdana"/>
                <a:cs typeface="Verdana"/>
                <a:sym typeface="Verdana"/>
              </a:rPr>
              <a:t>Support from BOWI and benefit from that. </a:t>
            </a:r>
            <a:endParaRPr sz="1400">
              <a:solidFill>
                <a:srgbClr val="1B264F"/>
              </a:solidFill>
              <a:latin typeface="Verdana"/>
              <a:ea typeface="Verdana"/>
              <a:cs typeface="Verdana"/>
              <a:sym typeface="Verdana"/>
            </a:endParaRPr>
          </a:p>
          <a:p>
            <a:pPr indent="-317500" lvl="0" marL="457200" rtl="0" algn="l">
              <a:lnSpc>
                <a:spcPct val="115000"/>
              </a:lnSpc>
              <a:spcBef>
                <a:spcPts val="0"/>
              </a:spcBef>
              <a:spcAft>
                <a:spcPts val="0"/>
              </a:spcAft>
              <a:buClr>
                <a:srgbClr val="999999"/>
              </a:buClr>
              <a:buSzPts val="1400"/>
              <a:buFont typeface="Noto Sans"/>
              <a:buChar char="▪"/>
            </a:pPr>
            <a:r>
              <a:rPr lang="fi-FI" sz="1400">
                <a:solidFill>
                  <a:srgbClr val="999999"/>
                </a:solidFill>
                <a:latin typeface="Verdana"/>
                <a:ea typeface="Verdana"/>
                <a:cs typeface="Verdana"/>
                <a:sym typeface="Verdana"/>
              </a:rPr>
              <a:t>Підтримка від BOWI та користь від цього. </a:t>
            </a:r>
            <a:endParaRPr sz="1400">
              <a:solidFill>
                <a:srgbClr val="1B264F"/>
              </a:solidFill>
              <a:latin typeface="Verdana"/>
              <a:ea typeface="Verdana"/>
              <a:cs typeface="Verdana"/>
              <a:sym typeface="Verdana"/>
            </a:endParaRPr>
          </a:p>
        </p:txBody>
      </p:sp>
      <p:sp>
        <p:nvSpPr>
          <p:cNvPr id="53" name="Google Shape;53;g15d7457d598_1_5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 name="Shape 62"/>
        <p:cNvGrpSpPr/>
        <p:nvPr/>
      </p:nvGrpSpPr>
      <p:grpSpPr>
        <a:xfrm>
          <a:off x="0" y="0"/>
          <a:ext cx="0" cy="0"/>
          <a:chOff x="0" y="0"/>
          <a:chExt cx="0" cy="0"/>
        </a:xfrm>
      </p:grpSpPr>
      <p:sp>
        <p:nvSpPr>
          <p:cNvPr id="63" name="Google Shape;63;g15d7457d598_1_6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330200" lvl="0" marL="457200" rtl="0" algn="l">
              <a:lnSpc>
                <a:spcPct val="115000"/>
              </a:lnSpc>
              <a:spcBef>
                <a:spcPts val="0"/>
              </a:spcBef>
              <a:spcAft>
                <a:spcPts val="0"/>
              </a:spcAft>
              <a:buClr>
                <a:srgbClr val="003399"/>
              </a:buClr>
              <a:buSzPts val="1600"/>
              <a:buFont typeface="Noto Sans"/>
              <a:buChar char="▪"/>
            </a:pPr>
            <a:r>
              <a:rPr lang="fi-FI" sz="1400">
                <a:solidFill>
                  <a:srgbClr val="1B264F"/>
                </a:solidFill>
                <a:latin typeface="Verdana"/>
                <a:ea typeface="Verdana"/>
                <a:cs typeface="Verdana"/>
                <a:sym typeface="Verdana"/>
              </a:rPr>
              <a:t>Brief overview what was done and what was reached up to midterm review. </a:t>
            </a:r>
            <a:endParaRPr sz="1400">
              <a:solidFill>
                <a:srgbClr val="1B264F"/>
              </a:solidFill>
              <a:latin typeface="Verdana"/>
              <a:ea typeface="Verdana"/>
              <a:cs typeface="Verdana"/>
              <a:sym typeface="Verdana"/>
            </a:endParaRPr>
          </a:p>
          <a:p>
            <a:pPr indent="-330200" lvl="0" marL="457200" rtl="0" algn="l">
              <a:lnSpc>
                <a:spcPct val="115000"/>
              </a:lnSpc>
              <a:spcBef>
                <a:spcPts val="0"/>
              </a:spcBef>
              <a:spcAft>
                <a:spcPts val="0"/>
              </a:spcAft>
              <a:buClr>
                <a:srgbClr val="003399"/>
              </a:buClr>
              <a:buSzPts val="1600"/>
              <a:buFont typeface="Noto Sans"/>
              <a:buChar char="▪"/>
            </a:pPr>
            <a:r>
              <a:rPr lang="fi-FI" sz="1400">
                <a:solidFill>
                  <a:srgbClr val="999999"/>
                </a:solidFill>
                <a:latin typeface="Verdana"/>
                <a:ea typeface="Verdana"/>
                <a:cs typeface="Verdana"/>
                <a:sym typeface="Verdana"/>
              </a:rPr>
              <a:t>Короткий огляд того, що було зроблено та чого досягнуто до проміжного огляду. </a:t>
            </a:r>
            <a:endParaRPr/>
          </a:p>
        </p:txBody>
      </p:sp>
      <p:sp>
        <p:nvSpPr>
          <p:cNvPr id="64" name="Google Shape;64;g15d7457d598_1_6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 name="Shape 79"/>
        <p:cNvGrpSpPr/>
        <p:nvPr/>
      </p:nvGrpSpPr>
      <p:grpSpPr>
        <a:xfrm>
          <a:off x="0" y="0"/>
          <a:ext cx="0" cy="0"/>
          <a:chOff x="0" y="0"/>
          <a:chExt cx="0" cy="0"/>
        </a:xfrm>
      </p:grpSpPr>
      <p:sp>
        <p:nvSpPr>
          <p:cNvPr id="80" name="Google Shape;80;g15d7457d598_1_1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1" name="Google Shape;81;g15d7457d598_1_11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1100"/>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5" name="Shape 125"/>
        <p:cNvGrpSpPr/>
        <p:nvPr/>
      </p:nvGrpSpPr>
      <p:grpSpPr>
        <a:xfrm>
          <a:off x="0" y="0"/>
          <a:ext cx="0" cy="0"/>
          <a:chOff x="0" y="0"/>
          <a:chExt cx="0" cy="0"/>
        </a:xfrm>
      </p:grpSpPr>
      <p:sp>
        <p:nvSpPr>
          <p:cNvPr id="126" name="Google Shape;126;g13f668d1f82_0_7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27" name="Google Shape;127;g13f668d1f82_0_7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317500" lvl="0" marL="457200" rtl="0" algn="l">
              <a:lnSpc>
                <a:spcPct val="115000"/>
              </a:lnSpc>
              <a:spcBef>
                <a:spcPts val="0"/>
              </a:spcBef>
              <a:spcAft>
                <a:spcPts val="0"/>
              </a:spcAft>
              <a:buClr>
                <a:srgbClr val="003399"/>
              </a:buClr>
              <a:buSzPts val="1400"/>
              <a:buFont typeface="Noto Sans"/>
              <a:buChar char="▪"/>
            </a:pPr>
            <a:r>
              <a:rPr lang="fi-FI" sz="1400">
                <a:solidFill>
                  <a:srgbClr val="1B264F"/>
                </a:solidFill>
                <a:latin typeface="Verdana"/>
                <a:ea typeface="Verdana"/>
                <a:cs typeface="Verdana"/>
                <a:sym typeface="Verdana"/>
              </a:rPr>
              <a:t>Presentation of each Deliverable of Project that should have been delivered up to mid term review, what was done and how it connects to the TTE.</a:t>
            </a:r>
            <a:endParaRPr sz="1400">
              <a:solidFill>
                <a:srgbClr val="1B264F"/>
              </a:solidFill>
              <a:latin typeface="Verdana"/>
              <a:ea typeface="Verdana"/>
              <a:cs typeface="Verdana"/>
              <a:sym typeface="Verdana"/>
            </a:endParaRPr>
          </a:p>
          <a:p>
            <a:pPr indent="-317500" lvl="0" marL="457200" rtl="0" algn="l">
              <a:lnSpc>
                <a:spcPct val="115000"/>
              </a:lnSpc>
              <a:spcBef>
                <a:spcPts val="0"/>
              </a:spcBef>
              <a:spcAft>
                <a:spcPts val="0"/>
              </a:spcAft>
              <a:buClr>
                <a:srgbClr val="999999"/>
              </a:buClr>
              <a:buSzPts val="1400"/>
              <a:buFont typeface="Noto Sans"/>
              <a:buChar char="▪"/>
            </a:pPr>
            <a:r>
              <a:rPr lang="fi-FI" sz="1400">
                <a:solidFill>
                  <a:srgbClr val="999999"/>
                </a:solidFill>
                <a:latin typeface="Verdana"/>
                <a:ea typeface="Verdana"/>
                <a:cs typeface="Verdana"/>
                <a:sym typeface="Verdana"/>
              </a:rPr>
              <a:t>Презентація кожного результату проекту, який мав бути наданий до проміжного огляду, що було зроблено та як це пов’язано з TTE.</a:t>
            </a:r>
            <a:endParaRPr sz="1400">
              <a:solidFill>
                <a:srgbClr val="999999"/>
              </a:solidFill>
              <a:latin typeface="Verdana"/>
              <a:ea typeface="Verdana"/>
              <a:cs typeface="Verdana"/>
              <a:sym typeface="Verdana"/>
            </a:endParaRPr>
          </a:p>
          <a:p>
            <a:pPr indent="-317500" lvl="0" marL="457200" rtl="0" algn="l">
              <a:lnSpc>
                <a:spcPct val="115000"/>
              </a:lnSpc>
              <a:spcBef>
                <a:spcPts val="0"/>
              </a:spcBef>
              <a:spcAft>
                <a:spcPts val="0"/>
              </a:spcAft>
              <a:buClr>
                <a:srgbClr val="003399"/>
              </a:buClr>
              <a:buSzPts val="1400"/>
              <a:buFont typeface="Noto Sans"/>
              <a:buChar char="▪"/>
            </a:pPr>
            <a:r>
              <a:rPr lang="fi-FI" sz="1400">
                <a:solidFill>
                  <a:srgbClr val="1B264F"/>
                </a:solidFill>
                <a:latin typeface="Verdana"/>
                <a:ea typeface="Verdana"/>
                <a:cs typeface="Verdana"/>
                <a:sym typeface="Verdana"/>
              </a:rPr>
              <a:t>Each on separate slide</a:t>
            </a:r>
            <a:endParaRPr sz="1400">
              <a:solidFill>
                <a:srgbClr val="1B264F"/>
              </a:solidFill>
              <a:latin typeface="Verdana"/>
              <a:ea typeface="Verdana"/>
              <a:cs typeface="Verdana"/>
              <a:sym typeface="Verdana"/>
            </a:endParaRPr>
          </a:p>
          <a:p>
            <a:pPr indent="-317500" lvl="0" marL="457200" rtl="0" algn="l">
              <a:lnSpc>
                <a:spcPct val="115000"/>
              </a:lnSpc>
              <a:spcBef>
                <a:spcPts val="0"/>
              </a:spcBef>
              <a:spcAft>
                <a:spcPts val="0"/>
              </a:spcAft>
              <a:buClr>
                <a:srgbClr val="999999"/>
              </a:buClr>
              <a:buSzPts val="1400"/>
              <a:buFont typeface="Noto Sans"/>
              <a:buChar char="▪"/>
            </a:pPr>
            <a:r>
              <a:rPr lang="fi-FI" sz="1400">
                <a:solidFill>
                  <a:srgbClr val="999999"/>
                </a:solidFill>
                <a:latin typeface="Verdana"/>
                <a:ea typeface="Verdana"/>
                <a:cs typeface="Verdana"/>
                <a:sym typeface="Verdana"/>
              </a:rPr>
              <a:t>Кожен на окремому слайді</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4" name="Shape 134"/>
        <p:cNvGrpSpPr/>
        <p:nvPr/>
      </p:nvGrpSpPr>
      <p:grpSpPr>
        <a:xfrm>
          <a:off x="0" y="0"/>
          <a:ext cx="0" cy="0"/>
          <a:chOff x="0" y="0"/>
          <a:chExt cx="0" cy="0"/>
        </a:xfrm>
      </p:grpSpPr>
      <p:sp>
        <p:nvSpPr>
          <p:cNvPr id="135" name="Google Shape;135;gff76f136f9_0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36" name="Google Shape;136;gff76f136f9_0_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317500" lvl="0" marL="457200" rtl="0" algn="l">
              <a:lnSpc>
                <a:spcPct val="115000"/>
              </a:lnSpc>
              <a:spcBef>
                <a:spcPts val="0"/>
              </a:spcBef>
              <a:spcAft>
                <a:spcPts val="0"/>
              </a:spcAft>
              <a:buClr>
                <a:srgbClr val="003399"/>
              </a:buClr>
              <a:buSzPts val="1400"/>
              <a:buFont typeface="Noto Sans"/>
              <a:buChar char="▪"/>
            </a:pPr>
            <a:r>
              <a:rPr lang="fi-FI" sz="1400">
                <a:solidFill>
                  <a:srgbClr val="1B264F"/>
                </a:solidFill>
                <a:latin typeface="Verdana"/>
                <a:ea typeface="Verdana"/>
                <a:cs typeface="Verdana"/>
                <a:sym typeface="Verdana"/>
              </a:rPr>
              <a:t>Presentation of each Deliverable of Project that should have been delivered up to mid term review, what was done and how it connects to the TTE.</a:t>
            </a:r>
            <a:endParaRPr sz="1400">
              <a:solidFill>
                <a:srgbClr val="1B264F"/>
              </a:solidFill>
              <a:latin typeface="Verdana"/>
              <a:ea typeface="Verdana"/>
              <a:cs typeface="Verdana"/>
              <a:sym typeface="Verdana"/>
            </a:endParaRPr>
          </a:p>
          <a:p>
            <a:pPr indent="-317500" lvl="0" marL="457200" rtl="0" algn="l">
              <a:lnSpc>
                <a:spcPct val="115000"/>
              </a:lnSpc>
              <a:spcBef>
                <a:spcPts val="0"/>
              </a:spcBef>
              <a:spcAft>
                <a:spcPts val="0"/>
              </a:spcAft>
              <a:buClr>
                <a:srgbClr val="999999"/>
              </a:buClr>
              <a:buSzPts val="1400"/>
              <a:buFont typeface="Noto Sans"/>
              <a:buChar char="▪"/>
            </a:pPr>
            <a:r>
              <a:rPr lang="fi-FI" sz="1400">
                <a:solidFill>
                  <a:srgbClr val="999999"/>
                </a:solidFill>
                <a:latin typeface="Verdana"/>
                <a:ea typeface="Verdana"/>
                <a:cs typeface="Verdana"/>
                <a:sym typeface="Verdana"/>
              </a:rPr>
              <a:t>Презентація кожного результату проекту, який мав бути наданий до проміжного огляду, що було зроблено та як це пов’язано з TTE.</a:t>
            </a:r>
            <a:endParaRPr sz="1400">
              <a:solidFill>
                <a:srgbClr val="999999"/>
              </a:solidFill>
              <a:latin typeface="Verdana"/>
              <a:ea typeface="Verdana"/>
              <a:cs typeface="Verdana"/>
              <a:sym typeface="Verdana"/>
            </a:endParaRPr>
          </a:p>
          <a:p>
            <a:pPr indent="-317500" lvl="0" marL="457200" rtl="0" algn="l">
              <a:lnSpc>
                <a:spcPct val="115000"/>
              </a:lnSpc>
              <a:spcBef>
                <a:spcPts val="0"/>
              </a:spcBef>
              <a:spcAft>
                <a:spcPts val="0"/>
              </a:spcAft>
              <a:buClr>
                <a:srgbClr val="003399"/>
              </a:buClr>
              <a:buSzPts val="1400"/>
              <a:buFont typeface="Noto Sans"/>
              <a:buChar char="▪"/>
            </a:pPr>
            <a:r>
              <a:rPr lang="fi-FI" sz="1400">
                <a:solidFill>
                  <a:srgbClr val="1B264F"/>
                </a:solidFill>
                <a:latin typeface="Verdana"/>
                <a:ea typeface="Verdana"/>
                <a:cs typeface="Verdana"/>
                <a:sym typeface="Verdana"/>
              </a:rPr>
              <a:t>Each on separate slide</a:t>
            </a:r>
            <a:endParaRPr sz="1400">
              <a:solidFill>
                <a:srgbClr val="1B264F"/>
              </a:solidFill>
              <a:latin typeface="Verdana"/>
              <a:ea typeface="Verdana"/>
              <a:cs typeface="Verdana"/>
              <a:sym typeface="Verdana"/>
            </a:endParaRPr>
          </a:p>
          <a:p>
            <a:pPr indent="-317500" lvl="0" marL="457200" rtl="0" algn="l">
              <a:lnSpc>
                <a:spcPct val="115000"/>
              </a:lnSpc>
              <a:spcBef>
                <a:spcPts val="0"/>
              </a:spcBef>
              <a:spcAft>
                <a:spcPts val="0"/>
              </a:spcAft>
              <a:buClr>
                <a:srgbClr val="999999"/>
              </a:buClr>
              <a:buSzPts val="1400"/>
              <a:buFont typeface="Noto Sans"/>
              <a:buChar char="▪"/>
            </a:pPr>
            <a:r>
              <a:rPr lang="fi-FI" sz="1400">
                <a:solidFill>
                  <a:srgbClr val="999999"/>
                </a:solidFill>
                <a:latin typeface="Verdana"/>
                <a:ea typeface="Verdana"/>
                <a:cs typeface="Verdana"/>
                <a:sym typeface="Verdana"/>
              </a:rPr>
              <a:t>Кожен на окремому слайді</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1" name="Shape 141"/>
        <p:cNvGrpSpPr/>
        <p:nvPr/>
      </p:nvGrpSpPr>
      <p:grpSpPr>
        <a:xfrm>
          <a:off x="0" y="0"/>
          <a:ext cx="0" cy="0"/>
          <a:chOff x="0" y="0"/>
          <a:chExt cx="0" cy="0"/>
        </a:xfrm>
      </p:grpSpPr>
      <p:sp>
        <p:nvSpPr>
          <p:cNvPr id="142" name="Google Shape;142;g16408fe30c8_0_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43" name="Google Shape;143;g16408fe30c8_0_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317500" lvl="0" marL="457200" rtl="0" algn="l">
              <a:lnSpc>
                <a:spcPct val="115000"/>
              </a:lnSpc>
              <a:spcBef>
                <a:spcPts val="0"/>
              </a:spcBef>
              <a:spcAft>
                <a:spcPts val="0"/>
              </a:spcAft>
              <a:buClr>
                <a:srgbClr val="003399"/>
              </a:buClr>
              <a:buSzPts val="1400"/>
              <a:buFont typeface="Noto Sans"/>
              <a:buChar char="▪"/>
            </a:pPr>
            <a:r>
              <a:rPr lang="fi-FI" sz="1400">
                <a:solidFill>
                  <a:srgbClr val="1B264F"/>
                </a:solidFill>
                <a:latin typeface="Verdana"/>
                <a:ea typeface="Verdana"/>
                <a:cs typeface="Verdana"/>
                <a:sym typeface="Verdana"/>
              </a:rPr>
              <a:t>Presentation of each Deliverable of Project that should have been delivered up to mid term review, what was done and how it connects to the TTE.</a:t>
            </a:r>
            <a:endParaRPr sz="1400">
              <a:solidFill>
                <a:srgbClr val="1B264F"/>
              </a:solidFill>
              <a:latin typeface="Verdana"/>
              <a:ea typeface="Verdana"/>
              <a:cs typeface="Verdana"/>
              <a:sym typeface="Verdana"/>
            </a:endParaRPr>
          </a:p>
          <a:p>
            <a:pPr indent="-317500" lvl="0" marL="457200" rtl="0" algn="l">
              <a:lnSpc>
                <a:spcPct val="115000"/>
              </a:lnSpc>
              <a:spcBef>
                <a:spcPts val="0"/>
              </a:spcBef>
              <a:spcAft>
                <a:spcPts val="0"/>
              </a:spcAft>
              <a:buClr>
                <a:srgbClr val="999999"/>
              </a:buClr>
              <a:buSzPts val="1400"/>
              <a:buFont typeface="Noto Sans"/>
              <a:buChar char="▪"/>
            </a:pPr>
            <a:r>
              <a:rPr lang="fi-FI" sz="1400">
                <a:solidFill>
                  <a:srgbClr val="999999"/>
                </a:solidFill>
                <a:latin typeface="Verdana"/>
                <a:ea typeface="Verdana"/>
                <a:cs typeface="Verdana"/>
                <a:sym typeface="Verdana"/>
              </a:rPr>
              <a:t>Презентація кожного результату проекту, який мав бути наданий до проміжного огляду, що було зроблено та як це пов’язано з TTE.</a:t>
            </a:r>
            <a:endParaRPr sz="1400">
              <a:solidFill>
                <a:srgbClr val="999999"/>
              </a:solidFill>
              <a:latin typeface="Verdana"/>
              <a:ea typeface="Verdana"/>
              <a:cs typeface="Verdana"/>
              <a:sym typeface="Verdana"/>
            </a:endParaRPr>
          </a:p>
          <a:p>
            <a:pPr indent="-317500" lvl="0" marL="457200" rtl="0" algn="l">
              <a:lnSpc>
                <a:spcPct val="115000"/>
              </a:lnSpc>
              <a:spcBef>
                <a:spcPts val="0"/>
              </a:spcBef>
              <a:spcAft>
                <a:spcPts val="0"/>
              </a:spcAft>
              <a:buClr>
                <a:srgbClr val="003399"/>
              </a:buClr>
              <a:buSzPts val="1400"/>
              <a:buFont typeface="Noto Sans"/>
              <a:buChar char="▪"/>
            </a:pPr>
            <a:r>
              <a:rPr lang="fi-FI" sz="1400">
                <a:solidFill>
                  <a:srgbClr val="1B264F"/>
                </a:solidFill>
                <a:latin typeface="Verdana"/>
                <a:ea typeface="Verdana"/>
                <a:cs typeface="Verdana"/>
                <a:sym typeface="Verdana"/>
              </a:rPr>
              <a:t>Each on separate slide</a:t>
            </a:r>
            <a:endParaRPr sz="1400">
              <a:solidFill>
                <a:srgbClr val="1B264F"/>
              </a:solidFill>
              <a:latin typeface="Verdana"/>
              <a:ea typeface="Verdana"/>
              <a:cs typeface="Verdana"/>
              <a:sym typeface="Verdana"/>
            </a:endParaRPr>
          </a:p>
          <a:p>
            <a:pPr indent="-317500" lvl="0" marL="457200" rtl="0" algn="l">
              <a:lnSpc>
                <a:spcPct val="115000"/>
              </a:lnSpc>
              <a:spcBef>
                <a:spcPts val="0"/>
              </a:spcBef>
              <a:spcAft>
                <a:spcPts val="0"/>
              </a:spcAft>
              <a:buClr>
                <a:srgbClr val="999999"/>
              </a:buClr>
              <a:buSzPts val="1400"/>
              <a:buFont typeface="Noto Sans"/>
              <a:buChar char="▪"/>
            </a:pPr>
            <a:r>
              <a:rPr lang="fi-FI" sz="1400">
                <a:solidFill>
                  <a:srgbClr val="999999"/>
                </a:solidFill>
                <a:latin typeface="Verdana"/>
                <a:ea typeface="Verdana"/>
                <a:cs typeface="Verdana"/>
                <a:sym typeface="Verdana"/>
              </a:rPr>
              <a:t>Кожен на окремому слайді</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2" name="Shape 152"/>
        <p:cNvGrpSpPr/>
        <p:nvPr/>
      </p:nvGrpSpPr>
      <p:grpSpPr>
        <a:xfrm>
          <a:off x="0" y="0"/>
          <a:ext cx="0" cy="0"/>
          <a:chOff x="0" y="0"/>
          <a:chExt cx="0" cy="0"/>
        </a:xfrm>
      </p:grpSpPr>
      <p:sp>
        <p:nvSpPr>
          <p:cNvPr id="153" name="Google Shape;153;g16408fe30c8_0_10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54" name="Google Shape;154;g16408fe30c8_0_10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317500" lvl="0" marL="457200" rtl="0" algn="l">
              <a:lnSpc>
                <a:spcPct val="115000"/>
              </a:lnSpc>
              <a:spcBef>
                <a:spcPts val="0"/>
              </a:spcBef>
              <a:spcAft>
                <a:spcPts val="0"/>
              </a:spcAft>
              <a:buClr>
                <a:srgbClr val="003399"/>
              </a:buClr>
              <a:buSzPts val="1400"/>
              <a:buFont typeface="Noto Sans"/>
              <a:buChar char="▪"/>
            </a:pPr>
            <a:r>
              <a:rPr lang="fi-FI" sz="1400">
                <a:solidFill>
                  <a:srgbClr val="1B264F"/>
                </a:solidFill>
                <a:latin typeface="Verdana"/>
                <a:ea typeface="Verdana"/>
                <a:cs typeface="Verdana"/>
                <a:sym typeface="Verdana"/>
              </a:rPr>
              <a:t>Presentation of each Deliverable of Project that should have been delivered up to mid term review, what was done and how it connects to the TTE.</a:t>
            </a:r>
            <a:endParaRPr sz="1400">
              <a:solidFill>
                <a:srgbClr val="1B264F"/>
              </a:solidFill>
              <a:latin typeface="Verdana"/>
              <a:ea typeface="Verdana"/>
              <a:cs typeface="Verdana"/>
              <a:sym typeface="Verdana"/>
            </a:endParaRPr>
          </a:p>
          <a:p>
            <a:pPr indent="-317500" lvl="0" marL="457200" rtl="0" algn="l">
              <a:lnSpc>
                <a:spcPct val="115000"/>
              </a:lnSpc>
              <a:spcBef>
                <a:spcPts val="0"/>
              </a:spcBef>
              <a:spcAft>
                <a:spcPts val="0"/>
              </a:spcAft>
              <a:buClr>
                <a:srgbClr val="999999"/>
              </a:buClr>
              <a:buSzPts val="1400"/>
              <a:buFont typeface="Noto Sans"/>
              <a:buChar char="▪"/>
            </a:pPr>
            <a:r>
              <a:rPr lang="fi-FI" sz="1400">
                <a:solidFill>
                  <a:srgbClr val="999999"/>
                </a:solidFill>
                <a:latin typeface="Verdana"/>
                <a:ea typeface="Verdana"/>
                <a:cs typeface="Verdana"/>
                <a:sym typeface="Verdana"/>
              </a:rPr>
              <a:t>Презентація кожного результату проекту, який мав бути наданий до проміжного огляду, що було зроблено та як це пов’язано з TTE.</a:t>
            </a:r>
            <a:endParaRPr sz="1400">
              <a:solidFill>
                <a:srgbClr val="999999"/>
              </a:solidFill>
              <a:latin typeface="Verdana"/>
              <a:ea typeface="Verdana"/>
              <a:cs typeface="Verdana"/>
              <a:sym typeface="Verdana"/>
            </a:endParaRPr>
          </a:p>
          <a:p>
            <a:pPr indent="-317500" lvl="0" marL="457200" rtl="0" algn="l">
              <a:lnSpc>
                <a:spcPct val="115000"/>
              </a:lnSpc>
              <a:spcBef>
                <a:spcPts val="0"/>
              </a:spcBef>
              <a:spcAft>
                <a:spcPts val="0"/>
              </a:spcAft>
              <a:buClr>
                <a:srgbClr val="003399"/>
              </a:buClr>
              <a:buSzPts val="1400"/>
              <a:buFont typeface="Noto Sans"/>
              <a:buChar char="▪"/>
            </a:pPr>
            <a:r>
              <a:rPr lang="fi-FI" sz="1400">
                <a:solidFill>
                  <a:srgbClr val="1B264F"/>
                </a:solidFill>
                <a:latin typeface="Verdana"/>
                <a:ea typeface="Verdana"/>
                <a:cs typeface="Verdana"/>
                <a:sym typeface="Verdana"/>
              </a:rPr>
              <a:t>Each on separate slide</a:t>
            </a:r>
            <a:endParaRPr sz="1400">
              <a:solidFill>
                <a:srgbClr val="1B264F"/>
              </a:solidFill>
              <a:latin typeface="Verdana"/>
              <a:ea typeface="Verdana"/>
              <a:cs typeface="Verdana"/>
              <a:sym typeface="Verdana"/>
            </a:endParaRPr>
          </a:p>
          <a:p>
            <a:pPr indent="-317500" lvl="0" marL="457200" rtl="0" algn="l">
              <a:lnSpc>
                <a:spcPct val="115000"/>
              </a:lnSpc>
              <a:spcBef>
                <a:spcPts val="0"/>
              </a:spcBef>
              <a:spcAft>
                <a:spcPts val="0"/>
              </a:spcAft>
              <a:buClr>
                <a:srgbClr val="999999"/>
              </a:buClr>
              <a:buSzPts val="1400"/>
              <a:buFont typeface="Noto Sans"/>
              <a:buChar char="▪"/>
            </a:pPr>
            <a:r>
              <a:rPr lang="fi-FI" sz="1400">
                <a:solidFill>
                  <a:srgbClr val="999999"/>
                </a:solidFill>
                <a:latin typeface="Verdana"/>
                <a:ea typeface="Verdana"/>
                <a:cs typeface="Verdana"/>
                <a:sym typeface="Verdana"/>
              </a:rPr>
              <a:t>Кожен на окремому слайді</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 Id="rId3" Type="http://schemas.openxmlformats.org/officeDocument/2006/relationships/image" Target="../media/image3.png"/><Relationship Id="rId4" Type="http://schemas.openxmlformats.org/officeDocument/2006/relationships/hyperlink" Target="http://www.bowi-network.eu/" TargetMode="External"/><Relationship Id="rId5" Type="http://schemas.openxmlformats.org/officeDocument/2006/relationships/image" Target="../media/image11.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hyperlink" Target="http://www.bowi-network.eu/" TargetMode="External"/><Relationship Id="rId4" Type="http://schemas.openxmlformats.org/officeDocument/2006/relationships/image" Target="../media/image15.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png"/><Relationship Id="rId3" Type="http://schemas.openxmlformats.org/officeDocument/2006/relationships/image" Target="../media/image7.png"/><Relationship Id="rId4" Type="http://schemas.openxmlformats.org/officeDocument/2006/relationships/image" Target="../media/image2.png"/><Relationship Id="rId5" Type="http://schemas.openxmlformats.org/officeDocument/2006/relationships/image" Target="../media/image10.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2 1">
  <p:cSld name="TITLE_1_1_1">
    <p:spTree>
      <p:nvGrpSpPr>
        <p:cNvPr id="11" name="Shape 11"/>
        <p:cNvGrpSpPr/>
        <p:nvPr/>
      </p:nvGrpSpPr>
      <p:grpSpPr>
        <a:xfrm>
          <a:off x="0" y="0"/>
          <a:ext cx="0" cy="0"/>
          <a:chOff x="0" y="0"/>
          <a:chExt cx="0" cy="0"/>
        </a:xfrm>
      </p:grpSpPr>
      <p:sp>
        <p:nvSpPr>
          <p:cNvPr id="12" name="Google Shape;12;p11"/>
          <p:cNvSpPr/>
          <p:nvPr/>
        </p:nvSpPr>
        <p:spPr>
          <a:xfrm>
            <a:off x="-50" y="4600"/>
            <a:ext cx="9144000" cy="51435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 name="Google Shape;13;p11"/>
          <p:cNvSpPr txBox="1"/>
          <p:nvPr>
            <p:ph type="ctrTitle"/>
          </p:nvPr>
        </p:nvSpPr>
        <p:spPr>
          <a:xfrm>
            <a:off x="4269300" y="2001900"/>
            <a:ext cx="4477500" cy="11397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SzPts val="3000"/>
              <a:buNone/>
              <a:defRPr b="1" sz="3000"/>
            </a:lvl1pPr>
            <a:lvl2pPr lvl="1" algn="l">
              <a:lnSpc>
                <a:spcPct val="100000"/>
              </a:lnSpc>
              <a:spcBef>
                <a:spcPts val="0"/>
              </a:spcBef>
              <a:spcAft>
                <a:spcPts val="0"/>
              </a:spcAft>
              <a:buSzPts val="5200"/>
              <a:buNone/>
              <a:defRPr sz="5200"/>
            </a:lvl2pPr>
            <a:lvl3pPr lvl="2" algn="l">
              <a:lnSpc>
                <a:spcPct val="100000"/>
              </a:lnSpc>
              <a:spcBef>
                <a:spcPts val="0"/>
              </a:spcBef>
              <a:spcAft>
                <a:spcPts val="0"/>
              </a:spcAft>
              <a:buSzPts val="5200"/>
              <a:buNone/>
              <a:defRPr sz="5200"/>
            </a:lvl3pPr>
            <a:lvl4pPr lvl="3" algn="l">
              <a:lnSpc>
                <a:spcPct val="100000"/>
              </a:lnSpc>
              <a:spcBef>
                <a:spcPts val="0"/>
              </a:spcBef>
              <a:spcAft>
                <a:spcPts val="0"/>
              </a:spcAft>
              <a:buSzPts val="5200"/>
              <a:buNone/>
              <a:defRPr sz="5200"/>
            </a:lvl4pPr>
            <a:lvl5pPr lvl="4" algn="l">
              <a:lnSpc>
                <a:spcPct val="100000"/>
              </a:lnSpc>
              <a:spcBef>
                <a:spcPts val="0"/>
              </a:spcBef>
              <a:spcAft>
                <a:spcPts val="0"/>
              </a:spcAft>
              <a:buSzPts val="5200"/>
              <a:buNone/>
              <a:defRPr sz="5200"/>
            </a:lvl5pPr>
            <a:lvl6pPr lvl="5" algn="l">
              <a:lnSpc>
                <a:spcPct val="100000"/>
              </a:lnSpc>
              <a:spcBef>
                <a:spcPts val="0"/>
              </a:spcBef>
              <a:spcAft>
                <a:spcPts val="0"/>
              </a:spcAft>
              <a:buSzPts val="5200"/>
              <a:buNone/>
              <a:defRPr sz="5200"/>
            </a:lvl6pPr>
            <a:lvl7pPr lvl="6" algn="l">
              <a:lnSpc>
                <a:spcPct val="100000"/>
              </a:lnSpc>
              <a:spcBef>
                <a:spcPts val="0"/>
              </a:spcBef>
              <a:spcAft>
                <a:spcPts val="0"/>
              </a:spcAft>
              <a:buSzPts val="5200"/>
              <a:buNone/>
              <a:defRPr sz="5200"/>
            </a:lvl7pPr>
            <a:lvl8pPr lvl="7" algn="l">
              <a:lnSpc>
                <a:spcPct val="100000"/>
              </a:lnSpc>
              <a:spcBef>
                <a:spcPts val="0"/>
              </a:spcBef>
              <a:spcAft>
                <a:spcPts val="0"/>
              </a:spcAft>
              <a:buSzPts val="5200"/>
              <a:buNone/>
              <a:defRPr sz="5200"/>
            </a:lvl8pPr>
            <a:lvl9pPr lvl="8" algn="l">
              <a:lnSpc>
                <a:spcPct val="100000"/>
              </a:lnSpc>
              <a:spcBef>
                <a:spcPts val="0"/>
              </a:spcBef>
              <a:spcAft>
                <a:spcPts val="0"/>
              </a:spcAft>
              <a:buSzPts val="5200"/>
              <a:buNone/>
              <a:defRPr sz="5200"/>
            </a:lvl9pPr>
          </a:lstStyle>
          <a:p/>
        </p:txBody>
      </p:sp>
      <p:pic>
        <p:nvPicPr>
          <p:cNvPr id="14" name="Google Shape;14;p11"/>
          <p:cNvPicPr preferRelativeResize="0"/>
          <p:nvPr/>
        </p:nvPicPr>
        <p:blipFill rotWithShape="1">
          <a:blip r:embed="rId2">
            <a:alphaModFix/>
          </a:blip>
          <a:srcRect b="0" l="0" r="0" t="0"/>
          <a:stretch/>
        </p:blipFill>
        <p:spPr>
          <a:xfrm>
            <a:off x="417771" y="1016502"/>
            <a:ext cx="3017850" cy="1542351"/>
          </a:xfrm>
          <a:prstGeom prst="rect">
            <a:avLst/>
          </a:prstGeom>
          <a:noFill/>
          <a:ln>
            <a:noFill/>
          </a:ln>
        </p:spPr>
      </p:pic>
      <p:pic>
        <p:nvPicPr>
          <p:cNvPr id="15" name="Google Shape;15;p11"/>
          <p:cNvPicPr preferRelativeResize="0"/>
          <p:nvPr/>
        </p:nvPicPr>
        <p:blipFill rotWithShape="1">
          <a:blip r:embed="rId3">
            <a:alphaModFix/>
          </a:blip>
          <a:srcRect b="0" l="0" r="0" t="0"/>
          <a:stretch/>
        </p:blipFill>
        <p:spPr>
          <a:xfrm>
            <a:off x="411559" y="4705733"/>
            <a:ext cx="1792005" cy="300334"/>
          </a:xfrm>
          <a:prstGeom prst="rect">
            <a:avLst/>
          </a:prstGeom>
          <a:noFill/>
          <a:ln>
            <a:noFill/>
          </a:ln>
        </p:spPr>
      </p:pic>
      <p:sp>
        <p:nvSpPr>
          <p:cNvPr id="16" name="Google Shape;16;p11"/>
          <p:cNvSpPr txBox="1"/>
          <p:nvPr/>
        </p:nvSpPr>
        <p:spPr>
          <a:xfrm>
            <a:off x="7280359" y="4715500"/>
            <a:ext cx="2013600" cy="2808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900"/>
              <a:buFont typeface="Arial"/>
              <a:buNone/>
            </a:pPr>
            <a:r>
              <a:rPr b="0" i="0" lang="fi-FI" sz="900" u="none" cap="none" strike="noStrike">
                <a:solidFill>
                  <a:schemeClr val="dk1"/>
                </a:solidFill>
                <a:highlight>
                  <a:srgbClr val="FFFFFF"/>
                </a:highlight>
                <a:uFill>
                  <a:noFill/>
                </a:uFill>
                <a:latin typeface="Verdana"/>
                <a:ea typeface="Verdana"/>
                <a:cs typeface="Verdana"/>
                <a:sym typeface="Verdana"/>
                <a:hlinkClick r:id="rId4">
                  <a:extLst>
                    <a:ext uri="{A12FA001-AC4F-418D-AE19-62706E023703}">
                      <ahyp:hlinkClr val="tx"/>
                    </a:ext>
                  </a:extLst>
                </a:hlinkClick>
              </a:rPr>
              <a:t>www.bowi-network.eu</a:t>
            </a:r>
            <a:endParaRPr b="0" i="0" sz="900" u="none" cap="none" strike="noStrike">
              <a:solidFill>
                <a:schemeClr val="dk1"/>
              </a:solidFill>
              <a:latin typeface="Verdana"/>
              <a:ea typeface="Verdana"/>
              <a:cs typeface="Verdana"/>
              <a:sym typeface="Verdana"/>
            </a:endParaRPr>
          </a:p>
        </p:txBody>
      </p:sp>
      <p:pic>
        <p:nvPicPr>
          <p:cNvPr id="17" name="Google Shape;17;p11"/>
          <p:cNvPicPr preferRelativeResize="0"/>
          <p:nvPr/>
        </p:nvPicPr>
        <p:blipFill rotWithShape="1">
          <a:blip r:embed="rId5">
            <a:alphaModFix/>
          </a:blip>
          <a:srcRect b="0" l="0" r="0" t="0"/>
          <a:stretch/>
        </p:blipFill>
        <p:spPr>
          <a:xfrm>
            <a:off x="380142" y="2845475"/>
            <a:ext cx="3082934" cy="1648650"/>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p:cSld name="TITLE_AND_BODY_1">
    <p:spTree>
      <p:nvGrpSpPr>
        <p:cNvPr id="18" name="Shape 18"/>
        <p:cNvGrpSpPr/>
        <p:nvPr/>
      </p:nvGrpSpPr>
      <p:grpSpPr>
        <a:xfrm>
          <a:off x="0" y="0"/>
          <a:ext cx="0" cy="0"/>
          <a:chOff x="0" y="0"/>
          <a:chExt cx="0" cy="0"/>
        </a:xfrm>
      </p:grpSpPr>
      <p:sp>
        <p:nvSpPr>
          <p:cNvPr id="19" name="Google Shape;19;p12"/>
          <p:cNvSpPr txBox="1"/>
          <p:nvPr>
            <p:ph type="title"/>
          </p:nvPr>
        </p:nvSpPr>
        <p:spPr>
          <a:xfrm>
            <a:off x="311700" y="1066800"/>
            <a:ext cx="5663100" cy="6057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2600"/>
              <a:buNone/>
              <a:defRPr b="1"/>
            </a:lvl1pPr>
            <a:lvl2pPr lvl="1" algn="l">
              <a:lnSpc>
                <a:spcPct val="100000"/>
              </a:lnSpc>
              <a:spcBef>
                <a:spcPts val="0"/>
              </a:spcBef>
              <a:spcAft>
                <a:spcPts val="0"/>
              </a:spcAft>
              <a:buSzPts val="3600"/>
              <a:buNone/>
              <a:defRPr/>
            </a:lvl2pPr>
            <a:lvl3pPr lvl="2" algn="l">
              <a:lnSpc>
                <a:spcPct val="100000"/>
              </a:lnSpc>
              <a:spcBef>
                <a:spcPts val="0"/>
              </a:spcBef>
              <a:spcAft>
                <a:spcPts val="0"/>
              </a:spcAft>
              <a:buSzPts val="3600"/>
              <a:buNone/>
              <a:defRPr/>
            </a:lvl3pPr>
            <a:lvl4pPr lvl="3" algn="l">
              <a:lnSpc>
                <a:spcPct val="100000"/>
              </a:lnSpc>
              <a:spcBef>
                <a:spcPts val="0"/>
              </a:spcBef>
              <a:spcAft>
                <a:spcPts val="0"/>
              </a:spcAft>
              <a:buSzPts val="3600"/>
              <a:buNone/>
              <a:defRPr/>
            </a:lvl4pPr>
            <a:lvl5pPr lvl="4" algn="l">
              <a:lnSpc>
                <a:spcPct val="100000"/>
              </a:lnSpc>
              <a:spcBef>
                <a:spcPts val="0"/>
              </a:spcBef>
              <a:spcAft>
                <a:spcPts val="0"/>
              </a:spcAft>
              <a:buSzPts val="3600"/>
              <a:buNone/>
              <a:defRPr/>
            </a:lvl5pPr>
            <a:lvl6pPr lvl="5" algn="l">
              <a:lnSpc>
                <a:spcPct val="100000"/>
              </a:lnSpc>
              <a:spcBef>
                <a:spcPts val="0"/>
              </a:spcBef>
              <a:spcAft>
                <a:spcPts val="0"/>
              </a:spcAft>
              <a:buSzPts val="3600"/>
              <a:buNone/>
              <a:defRPr/>
            </a:lvl6pPr>
            <a:lvl7pPr lvl="6" algn="l">
              <a:lnSpc>
                <a:spcPct val="100000"/>
              </a:lnSpc>
              <a:spcBef>
                <a:spcPts val="0"/>
              </a:spcBef>
              <a:spcAft>
                <a:spcPts val="0"/>
              </a:spcAft>
              <a:buSzPts val="3600"/>
              <a:buNone/>
              <a:defRPr/>
            </a:lvl7pPr>
            <a:lvl8pPr lvl="7" algn="l">
              <a:lnSpc>
                <a:spcPct val="100000"/>
              </a:lnSpc>
              <a:spcBef>
                <a:spcPts val="0"/>
              </a:spcBef>
              <a:spcAft>
                <a:spcPts val="0"/>
              </a:spcAft>
              <a:buSzPts val="3600"/>
              <a:buNone/>
              <a:defRPr/>
            </a:lvl8pPr>
            <a:lvl9pPr lvl="8" algn="l">
              <a:lnSpc>
                <a:spcPct val="100000"/>
              </a:lnSpc>
              <a:spcBef>
                <a:spcPts val="0"/>
              </a:spcBef>
              <a:spcAft>
                <a:spcPts val="0"/>
              </a:spcAft>
              <a:buSzPts val="3600"/>
              <a:buNone/>
              <a:defRPr/>
            </a:lvl9pPr>
          </a:lstStyle>
          <a:p/>
        </p:txBody>
      </p:sp>
      <p:sp>
        <p:nvSpPr>
          <p:cNvPr id="20" name="Google Shape;20;p12"/>
          <p:cNvSpPr txBox="1"/>
          <p:nvPr>
            <p:ph idx="1" type="body"/>
          </p:nvPr>
        </p:nvSpPr>
        <p:spPr>
          <a:xfrm>
            <a:off x="311700" y="1847650"/>
            <a:ext cx="5264400" cy="2815500"/>
          </a:xfrm>
          <a:prstGeom prst="rect">
            <a:avLst/>
          </a:prstGeom>
          <a:noFill/>
          <a:ln>
            <a:noFill/>
          </a:ln>
        </p:spPr>
        <p:txBody>
          <a:bodyPr anchorCtr="0" anchor="t" bIns="91425" lIns="91425" spcFirstLastPara="1" rIns="91425" wrap="square" tIns="91425">
            <a:noAutofit/>
          </a:bodyPr>
          <a:lstStyle>
            <a:lvl1pPr indent="-330200" lvl="0" marL="457200" algn="l">
              <a:lnSpc>
                <a:spcPct val="115000"/>
              </a:lnSpc>
              <a:spcBef>
                <a:spcPts val="0"/>
              </a:spcBef>
              <a:spcAft>
                <a:spcPts val="0"/>
              </a:spcAft>
              <a:buClr>
                <a:schemeClr val="accent1"/>
              </a:buClr>
              <a:buSzPts val="1600"/>
              <a:buFont typeface="Noto Sans"/>
              <a:buChar char="▪"/>
              <a:defRPr/>
            </a:lvl1pPr>
            <a:lvl2pPr indent="-317500" lvl="1" marL="914400" algn="l">
              <a:lnSpc>
                <a:spcPct val="115000"/>
              </a:lnSpc>
              <a:spcBef>
                <a:spcPts val="1600"/>
              </a:spcBef>
              <a:spcAft>
                <a:spcPts val="0"/>
              </a:spcAft>
              <a:buSzPts val="1400"/>
              <a:buChar char="❏"/>
              <a:defRPr/>
            </a:lvl2pPr>
            <a:lvl3pPr indent="-304800" lvl="2" marL="1371600" algn="l">
              <a:lnSpc>
                <a:spcPct val="115000"/>
              </a:lnSpc>
              <a:spcBef>
                <a:spcPts val="1600"/>
              </a:spcBef>
              <a:spcAft>
                <a:spcPts val="0"/>
              </a:spcAft>
              <a:buSzPts val="1200"/>
              <a:buChar char="❏"/>
              <a:defRPr/>
            </a:lvl3pPr>
            <a:lvl4pPr indent="-304800" lvl="3" marL="1828800" algn="l">
              <a:lnSpc>
                <a:spcPct val="115000"/>
              </a:lnSpc>
              <a:spcBef>
                <a:spcPts val="1600"/>
              </a:spcBef>
              <a:spcAft>
                <a:spcPts val="0"/>
              </a:spcAft>
              <a:buSzPts val="1200"/>
              <a:buChar char="❏"/>
              <a:defRPr sz="1200"/>
            </a:lvl4pPr>
            <a:lvl5pPr indent="-304800" lvl="4" marL="2286000" algn="l">
              <a:lnSpc>
                <a:spcPct val="115000"/>
              </a:lnSpc>
              <a:spcBef>
                <a:spcPts val="1600"/>
              </a:spcBef>
              <a:spcAft>
                <a:spcPts val="0"/>
              </a:spcAft>
              <a:buSzPts val="1200"/>
              <a:buChar char="❏"/>
              <a:defRPr sz="1200"/>
            </a:lvl5pPr>
            <a:lvl6pPr indent="-304800" lvl="5" marL="2743200" algn="l">
              <a:lnSpc>
                <a:spcPct val="115000"/>
              </a:lnSpc>
              <a:spcBef>
                <a:spcPts val="1600"/>
              </a:spcBef>
              <a:spcAft>
                <a:spcPts val="0"/>
              </a:spcAft>
              <a:buSzPts val="1200"/>
              <a:buChar char="❏"/>
              <a:defRPr sz="1200"/>
            </a:lvl6pPr>
            <a:lvl7pPr indent="-304800" lvl="6" marL="3200400" algn="l">
              <a:lnSpc>
                <a:spcPct val="115000"/>
              </a:lnSpc>
              <a:spcBef>
                <a:spcPts val="1600"/>
              </a:spcBef>
              <a:spcAft>
                <a:spcPts val="0"/>
              </a:spcAft>
              <a:buSzPts val="1200"/>
              <a:buChar char="❏"/>
              <a:defRPr sz="1200"/>
            </a:lvl7pPr>
            <a:lvl8pPr indent="-304800" lvl="7" marL="3657600" algn="l">
              <a:lnSpc>
                <a:spcPct val="115000"/>
              </a:lnSpc>
              <a:spcBef>
                <a:spcPts val="1600"/>
              </a:spcBef>
              <a:spcAft>
                <a:spcPts val="0"/>
              </a:spcAft>
              <a:buSzPts val="1200"/>
              <a:buChar char="❏"/>
              <a:defRPr sz="1200"/>
            </a:lvl8pPr>
            <a:lvl9pPr indent="-304800" lvl="8" marL="4114800" algn="l">
              <a:lnSpc>
                <a:spcPct val="115000"/>
              </a:lnSpc>
              <a:spcBef>
                <a:spcPts val="1600"/>
              </a:spcBef>
              <a:spcAft>
                <a:spcPts val="1600"/>
              </a:spcAft>
              <a:buSzPts val="1200"/>
              <a:buChar char="❏"/>
              <a:defRPr sz="1200"/>
            </a:lvl9pPr>
          </a:lstStyle>
          <a:p/>
        </p:txBody>
      </p:sp>
      <p:pic>
        <p:nvPicPr>
          <p:cNvPr id="21" name="Google Shape;21;p12"/>
          <p:cNvPicPr preferRelativeResize="0"/>
          <p:nvPr/>
        </p:nvPicPr>
        <p:blipFill rotWithShape="1">
          <a:blip r:embed="rId2">
            <a:alphaModFix/>
          </a:blip>
          <a:srcRect b="0" l="0" r="0" t="0"/>
          <a:stretch/>
        </p:blipFill>
        <p:spPr>
          <a:xfrm>
            <a:off x="411559" y="4705733"/>
            <a:ext cx="1792005" cy="300334"/>
          </a:xfrm>
          <a:prstGeom prst="rect">
            <a:avLst/>
          </a:prstGeom>
          <a:noFill/>
          <a:ln>
            <a:noFill/>
          </a:ln>
        </p:spPr>
      </p:pic>
      <p:sp>
        <p:nvSpPr>
          <p:cNvPr id="22" name="Google Shape;22;p12"/>
          <p:cNvSpPr txBox="1"/>
          <p:nvPr/>
        </p:nvSpPr>
        <p:spPr>
          <a:xfrm>
            <a:off x="7280359" y="4715500"/>
            <a:ext cx="2013600" cy="2808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900"/>
              <a:buFont typeface="Arial"/>
              <a:buNone/>
            </a:pPr>
            <a:r>
              <a:rPr b="0" i="0" lang="fi-FI" sz="900" u="sng" cap="none" strike="noStrike">
                <a:solidFill>
                  <a:schemeClr val="hlink"/>
                </a:solidFill>
                <a:highlight>
                  <a:srgbClr val="FFFFFF"/>
                </a:highlight>
                <a:latin typeface="Verdana"/>
                <a:ea typeface="Verdana"/>
                <a:cs typeface="Verdana"/>
                <a:sym typeface="Verdana"/>
                <a:hlinkClick r:id="rId3"/>
              </a:rPr>
              <a:t>www.bowi-network.eu</a:t>
            </a:r>
            <a:endParaRPr b="0" i="0" sz="900" u="none" cap="none" strike="noStrike">
              <a:solidFill>
                <a:schemeClr val="dk1"/>
              </a:solidFill>
              <a:latin typeface="Verdana"/>
              <a:ea typeface="Verdana"/>
              <a:cs typeface="Verdana"/>
              <a:sym typeface="Verdana"/>
            </a:endParaRPr>
          </a:p>
        </p:txBody>
      </p:sp>
      <p:pic>
        <p:nvPicPr>
          <p:cNvPr id="23" name="Google Shape;23;p12"/>
          <p:cNvPicPr preferRelativeResize="0"/>
          <p:nvPr/>
        </p:nvPicPr>
        <p:blipFill rotWithShape="1">
          <a:blip r:embed="rId4">
            <a:alphaModFix/>
          </a:blip>
          <a:srcRect b="0" l="0" r="0" t="0"/>
          <a:stretch/>
        </p:blipFill>
        <p:spPr>
          <a:xfrm>
            <a:off x="8147325" y="191490"/>
            <a:ext cx="924750" cy="443275"/>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act us (with partner logos)">
  <p:cSld name="SECTION_TITLE_AND_DESCRIPTION_1">
    <p:spTree>
      <p:nvGrpSpPr>
        <p:cNvPr id="24" name="Shape 24"/>
        <p:cNvGrpSpPr/>
        <p:nvPr/>
      </p:nvGrpSpPr>
      <p:grpSpPr>
        <a:xfrm>
          <a:off x="0" y="0"/>
          <a:ext cx="0" cy="0"/>
          <a:chOff x="0" y="0"/>
          <a:chExt cx="0" cy="0"/>
        </a:xfrm>
      </p:grpSpPr>
      <p:sp>
        <p:nvSpPr>
          <p:cNvPr id="25" name="Google Shape;25;p13"/>
          <p:cNvSpPr/>
          <p:nvPr/>
        </p:nvSpPr>
        <p:spPr>
          <a:xfrm>
            <a:off x="0" y="-25"/>
            <a:ext cx="5451600" cy="5143500"/>
          </a:xfrm>
          <a:prstGeom prst="rect">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 name="Google Shape;26;p13"/>
          <p:cNvSpPr/>
          <p:nvPr/>
        </p:nvSpPr>
        <p:spPr>
          <a:xfrm>
            <a:off x="5451701" y="0"/>
            <a:ext cx="3696900" cy="5143500"/>
          </a:xfrm>
          <a:prstGeom prst="rect">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 name="Google Shape;27;p13"/>
          <p:cNvSpPr txBox="1"/>
          <p:nvPr>
            <p:ph idx="1" type="subTitle"/>
          </p:nvPr>
        </p:nvSpPr>
        <p:spPr>
          <a:xfrm>
            <a:off x="1256238" y="1072975"/>
            <a:ext cx="2939100" cy="1235100"/>
          </a:xfrm>
          <a:prstGeom prst="rect">
            <a:avLst/>
          </a:prstGeom>
          <a:noFill/>
          <a:ln>
            <a:noFill/>
          </a:ln>
        </p:spPr>
        <p:txBody>
          <a:bodyPr anchorCtr="0" anchor="t" bIns="91425" lIns="91425" spcFirstLastPara="1" rIns="91425" wrap="square" tIns="91425">
            <a:noAutofit/>
          </a:bodyPr>
          <a:lstStyle>
            <a:lvl1pPr lvl="0" algn="ctr">
              <a:lnSpc>
                <a:spcPct val="200000"/>
              </a:lnSpc>
              <a:spcBef>
                <a:spcPts val="0"/>
              </a:spcBef>
              <a:spcAft>
                <a:spcPts val="0"/>
              </a:spcAft>
              <a:buSzPts val="1800"/>
              <a:buNone/>
              <a:defRPr sz="1800"/>
            </a:lvl1pPr>
            <a:lvl2pPr lvl="1" algn="ctr">
              <a:lnSpc>
                <a:spcPct val="200000"/>
              </a:lnSpc>
              <a:spcBef>
                <a:spcPts val="0"/>
              </a:spcBef>
              <a:spcAft>
                <a:spcPts val="0"/>
              </a:spcAft>
              <a:buSzPts val="1800"/>
              <a:buNone/>
              <a:defRPr sz="1800"/>
            </a:lvl2pPr>
            <a:lvl3pPr lvl="2" algn="ctr">
              <a:lnSpc>
                <a:spcPct val="200000"/>
              </a:lnSpc>
              <a:spcBef>
                <a:spcPts val="0"/>
              </a:spcBef>
              <a:spcAft>
                <a:spcPts val="0"/>
              </a:spcAft>
              <a:buSzPts val="1800"/>
              <a:buNone/>
              <a:defRPr sz="1800"/>
            </a:lvl3pPr>
            <a:lvl4pPr lvl="3" algn="ctr">
              <a:lnSpc>
                <a:spcPct val="200000"/>
              </a:lnSpc>
              <a:spcBef>
                <a:spcPts val="0"/>
              </a:spcBef>
              <a:spcAft>
                <a:spcPts val="0"/>
              </a:spcAft>
              <a:buSzPts val="1800"/>
              <a:buNone/>
              <a:defRPr sz="1800"/>
            </a:lvl4pPr>
            <a:lvl5pPr lvl="4" algn="ctr">
              <a:lnSpc>
                <a:spcPct val="200000"/>
              </a:lnSpc>
              <a:spcBef>
                <a:spcPts val="0"/>
              </a:spcBef>
              <a:spcAft>
                <a:spcPts val="0"/>
              </a:spcAft>
              <a:buSzPts val="1800"/>
              <a:buNone/>
              <a:defRPr sz="1800"/>
            </a:lvl5pPr>
            <a:lvl6pPr lvl="5" algn="ctr">
              <a:lnSpc>
                <a:spcPct val="200000"/>
              </a:lnSpc>
              <a:spcBef>
                <a:spcPts val="0"/>
              </a:spcBef>
              <a:spcAft>
                <a:spcPts val="0"/>
              </a:spcAft>
              <a:buSzPts val="1800"/>
              <a:buNone/>
              <a:defRPr sz="1800"/>
            </a:lvl6pPr>
            <a:lvl7pPr lvl="6" algn="ctr">
              <a:lnSpc>
                <a:spcPct val="200000"/>
              </a:lnSpc>
              <a:spcBef>
                <a:spcPts val="0"/>
              </a:spcBef>
              <a:spcAft>
                <a:spcPts val="0"/>
              </a:spcAft>
              <a:buSzPts val="1800"/>
              <a:buNone/>
              <a:defRPr sz="1800"/>
            </a:lvl7pPr>
            <a:lvl8pPr lvl="7" algn="ctr">
              <a:lnSpc>
                <a:spcPct val="200000"/>
              </a:lnSpc>
              <a:spcBef>
                <a:spcPts val="0"/>
              </a:spcBef>
              <a:spcAft>
                <a:spcPts val="0"/>
              </a:spcAft>
              <a:buSzPts val="1800"/>
              <a:buNone/>
              <a:defRPr sz="1800"/>
            </a:lvl8pPr>
            <a:lvl9pPr lvl="8" algn="ctr">
              <a:lnSpc>
                <a:spcPct val="200000"/>
              </a:lnSpc>
              <a:spcBef>
                <a:spcPts val="0"/>
              </a:spcBef>
              <a:spcAft>
                <a:spcPts val="0"/>
              </a:spcAft>
              <a:buSzPts val="1800"/>
              <a:buNone/>
              <a:defRPr sz="1800"/>
            </a:lvl9pPr>
          </a:lstStyle>
          <a:p/>
        </p:txBody>
      </p:sp>
      <p:sp>
        <p:nvSpPr>
          <p:cNvPr id="28" name="Google Shape;28;p13"/>
          <p:cNvSpPr txBox="1"/>
          <p:nvPr>
            <p:ph type="title"/>
          </p:nvPr>
        </p:nvSpPr>
        <p:spPr>
          <a:xfrm>
            <a:off x="5702500" y="3699788"/>
            <a:ext cx="3195300" cy="10038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Clr>
                <a:schemeClr val="lt1"/>
              </a:buClr>
              <a:buSzPts val="2600"/>
              <a:buNone/>
              <a:defRPr b="1">
                <a:solidFill>
                  <a:schemeClr val="lt1"/>
                </a:solidFill>
              </a:defRPr>
            </a:lvl1pPr>
            <a:lvl2pPr lvl="1" algn="ctr">
              <a:lnSpc>
                <a:spcPct val="100000"/>
              </a:lnSpc>
              <a:spcBef>
                <a:spcPts val="0"/>
              </a:spcBef>
              <a:spcAft>
                <a:spcPts val="0"/>
              </a:spcAft>
              <a:buSzPts val="3000"/>
              <a:buNone/>
              <a:defRPr sz="3000"/>
            </a:lvl2pPr>
            <a:lvl3pPr lvl="2" algn="ctr">
              <a:lnSpc>
                <a:spcPct val="100000"/>
              </a:lnSpc>
              <a:spcBef>
                <a:spcPts val="0"/>
              </a:spcBef>
              <a:spcAft>
                <a:spcPts val="0"/>
              </a:spcAft>
              <a:buSzPts val="3000"/>
              <a:buNone/>
              <a:defRPr sz="3000"/>
            </a:lvl3pPr>
            <a:lvl4pPr lvl="3" algn="ctr">
              <a:lnSpc>
                <a:spcPct val="100000"/>
              </a:lnSpc>
              <a:spcBef>
                <a:spcPts val="0"/>
              </a:spcBef>
              <a:spcAft>
                <a:spcPts val="0"/>
              </a:spcAft>
              <a:buSzPts val="3000"/>
              <a:buNone/>
              <a:defRPr sz="3000"/>
            </a:lvl4pPr>
            <a:lvl5pPr lvl="4" algn="ctr">
              <a:lnSpc>
                <a:spcPct val="100000"/>
              </a:lnSpc>
              <a:spcBef>
                <a:spcPts val="0"/>
              </a:spcBef>
              <a:spcAft>
                <a:spcPts val="0"/>
              </a:spcAft>
              <a:buSzPts val="3000"/>
              <a:buNone/>
              <a:defRPr sz="3000"/>
            </a:lvl5pPr>
            <a:lvl6pPr lvl="5" algn="ctr">
              <a:lnSpc>
                <a:spcPct val="100000"/>
              </a:lnSpc>
              <a:spcBef>
                <a:spcPts val="0"/>
              </a:spcBef>
              <a:spcAft>
                <a:spcPts val="0"/>
              </a:spcAft>
              <a:buSzPts val="3000"/>
              <a:buNone/>
              <a:defRPr sz="3000"/>
            </a:lvl6pPr>
            <a:lvl7pPr lvl="6" algn="ctr">
              <a:lnSpc>
                <a:spcPct val="100000"/>
              </a:lnSpc>
              <a:spcBef>
                <a:spcPts val="0"/>
              </a:spcBef>
              <a:spcAft>
                <a:spcPts val="0"/>
              </a:spcAft>
              <a:buSzPts val="3000"/>
              <a:buNone/>
              <a:defRPr sz="3000"/>
            </a:lvl7pPr>
            <a:lvl8pPr lvl="7" algn="ctr">
              <a:lnSpc>
                <a:spcPct val="100000"/>
              </a:lnSpc>
              <a:spcBef>
                <a:spcPts val="0"/>
              </a:spcBef>
              <a:spcAft>
                <a:spcPts val="0"/>
              </a:spcAft>
              <a:buSzPts val="3000"/>
              <a:buNone/>
              <a:defRPr sz="3000"/>
            </a:lvl8pPr>
            <a:lvl9pPr lvl="8" algn="ctr">
              <a:lnSpc>
                <a:spcPct val="100000"/>
              </a:lnSpc>
              <a:spcBef>
                <a:spcPts val="0"/>
              </a:spcBef>
              <a:spcAft>
                <a:spcPts val="0"/>
              </a:spcAft>
              <a:buSzPts val="3000"/>
              <a:buNone/>
              <a:defRPr sz="3000"/>
            </a:lvl9pPr>
          </a:lstStyle>
          <a:p/>
        </p:txBody>
      </p:sp>
      <p:pic>
        <p:nvPicPr>
          <p:cNvPr id="29" name="Google Shape;29;p13"/>
          <p:cNvPicPr preferRelativeResize="0"/>
          <p:nvPr/>
        </p:nvPicPr>
        <p:blipFill rotWithShape="1">
          <a:blip r:embed="rId2">
            <a:alphaModFix amt="10000"/>
          </a:blip>
          <a:srcRect b="0" l="0" r="0" t="0"/>
          <a:stretch/>
        </p:blipFill>
        <p:spPr>
          <a:xfrm>
            <a:off x="6651511" y="-920150"/>
            <a:ext cx="3295023" cy="4499427"/>
          </a:xfrm>
          <a:prstGeom prst="rect">
            <a:avLst/>
          </a:prstGeom>
          <a:noFill/>
          <a:ln>
            <a:noFill/>
          </a:ln>
        </p:spPr>
      </p:pic>
      <p:pic>
        <p:nvPicPr>
          <p:cNvPr id="30" name="Google Shape;30;p13"/>
          <p:cNvPicPr preferRelativeResize="0"/>
          <p:nvPr/>
        </p:nvPicPr>
        <p:blipFill rotWithShape="1">
          <a:blip r:embed="rId3">
            <a:alphaModFix/>
          </a:blip>
          <a:srcRect b="0" l="0" r="0" t="0"/>
          <a:stretch/>
        </p:blipFill>
        <p:spPr>
          <a:xfrm>
            <a:off x="411559" y="287600"/>
            <a:ext cx="705425" cy="360533"/>
          </a:xfrm>
          <a:prstGeom prst="rect">
            <a:avLst/>
          </a:prstGeom>
          <a:noFill/>
          <a:ln>
            <a:noFill/>
          </a:ln>
        </p:spPr>
      </p:pic>
      <p:pic>
        <p:nvPicPr>
          <p:cNvPr id="31" name="Google Shape;31;p13"/>
          <p:cNvPicPr preferRelativeResize="0"/>
          <p:nvPr/>
        </p:nvPicPr>
        <p:blipFill rotWithShape="1">
          <a:blip r:embed="rId4">
            <a:alphaModFix/>
          </a:blip>
          <a:srcRect b="0" l="0" r="0" t="0"/>
          <a:stretch/>
        </p:blipFill>
        <p:spPr>
          <a:xfrm>
            <a:off x="147538" y="2827525"/>
            <a:ext cx="5156525" cy="1777800"/>
          </a:xfrm>
          <a:prstGeom prst="rect">
            <a:avLst/>
          </a:prstGeom>
          <a:noFill/>
          <a:ln>
            <a:noFill/>
          </a:ln>
        </p:spPr>
      </p:pic>
      <p:pic>
        <p:nvPicPr>
          <p:cNvPr id="32" name="Google Shape;32;p13"/>
          <p:cNvPicPr preferRelativeResize="0"/>
          <p:nvPr/>
        </p:nvPicPr>
        <p:blipFill rotWithShape="1">
          <a:blip r:embed="rId5">
            <a:alphaModFix/>
          </a:blip>
          <a:srcRect b="6045" l="0" r="0" t="6047"/>
          <a:stretch/>
        </p:blipFill>
        <p:spPr>
          <a:xfrm>
            <a:off x="8118575" y="189326"/>
            <a:ext cx="1030024" cy="493725"/>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image" Target="../media/image6.png"/><Relationship Id="rId2" Type="http://schemas.openxmlformats.org/officeDocument/2006/relationships/image" Target="../media/image7.png"/><Relationship Id="rId3" Type="http://schemas.openxmlformats.org/officeDocument/2006/relationships/slideLayout" Target="../slideLayouts/slideLayout1.xml"/><Relationship Id="rId4" Type="http://schemas.openxmlformats.org/officeDocument/2006/relationships/slideLayout" Target="../slideLayouts/slideLayout2.xml"/><Relationship Id="rId5" Type="http://schemas.openxmlformats.org/officeDocument/2006/relationships/slideLayout" Target="../slideLayouts/slideLayout3.xml"/><Relationship Id="rId6"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0"/>
          <p:cNvSpPr txBox="1"/>
          <p:nvPr>
            <p:ph type="title"/>
          </p:nvPr>
        </p:nvSpPr>
        <p:spPr>
          <a:xfrm>
            <a:off x="311700" y="1143000"/>
            <a:ext cx="5139900" cy="1044300"/>
          </a:xfrm>
          <a:prstGeom prst="rect">
            <a:avLst/>
          </a:prstGeom>
          <a:noFill/>
          <a:ln>
            <a:noFill/>
          </a:ln>
        </p:spPr>
        <p:txBody>
          <a:bodyPr anchorCtr="0" anchor="t" bIns="91425" lIns="91425" spcFirstLastPara="1" rIns="91425" wrap="square" tIns="91425">
            <a:noAutofit/>
          </a:bodyPr>
          <a:lstStyle>
            <a:lvl1pPr lvl="0" marR="0" rtl="0" algn="l">
              <a:lnSpc>
                <a:spcPct val="100000"/>
              </a:lnSpc>
              <a:spcBef>
                <a:spcPts val="0"/>
              </a:spcBef>
              <a:spcAft>
                <a:spcPts val="0"/>
              </a:spcAft>
              <a:buClr>
                <a:schemeClr val="dk1"/>
              </a:buClr>
              <a:buSzPts val="2600"/>
              <a:buFont typeface="Verdana"/>
              <a:buNone/>
              <a:defRPr b="1" i="0" sz="2600" u="none" cap="none" strike="noStrike">
                <a:solidFill>
                  <a:schemeClr val="dk1"/>
                </a:solidFill>
                <a:latin typeface="Verdana"/>
                <a:ea typeface="Verdana"/>
                <a:cs typeface="Verdana"/>
                <a:sym typeface="Verdana"/>
              </a:defRPr>
            </a:lvl1pPr>
            <a:lvl2pPr lvl="1" marR="0" rtl="0" algn="l">
              <a:lnSpc>
                <a:spcPct val="100000"/>
              </a:lnSpc>
              <a:spcBef>
                <a:spcPts val="0"/>
              </a:spcBef>
              <a:spcAft>
                <a:spcPts val="0"/>
              </a:spcAft>
              <a:buClr>
                <a:schemeClr val="dk1"/>
              </a:buClr>
              <a:buSzPts val="3600"/>
              <a:buFont typeface="Arial"/>
              <a:buNone/>
              <a:defRPr b="1" i="0" sz="36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3600"/>
              <a:buFont typeface="Arial"/>
              <a:buNone/>
              <a:defRPr b="1" i="0" sz="36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3600"/>
              <a:buFont typeface="Arial"/>
              <a:buNone/>
              <a:defRPr b="1" i="0" sz="36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3600"/>
              <a:buFont typeface="Arial"/>
              <a:buNone/>
              <a:defRPr b="1" i="0" sz="36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3600"/>
              <a:buFont typeface="Arial"/>
              <a:buNone/>
              <a:defRPr b="1" i="0" sz="36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3600"/>
              <a:buFont typeface="Arial"/>
              <a:buNone/>
              <a:defRPr b="1" i="0" sz="36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3600"/>
              <a:buFont typeface="Arial"/>
              <a:buNone/>
              <a:defRPr b="1" i="0" sz="36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3600"/>
              <a:buFont typeface="Arial"/>
              <a:buNone/>
              <a:defRPr b="1" i="0" sz="3600" u="none" cap="none" strike="noStrike">
                <a:solidFill>
                  <a:schemeClr val="dk1"/>
                </a:solidFill>
                <a:latin typeface="Arial"/>
                <a:ea typeface="Arial"/>
                <a:cs typeface="Arial"/>
                <a:sym typeface="Arial"/>
              </a:defRPr>
            </a:lvl9pPr>
          </a:lstStyle>
          <a:p/>
        </p:txBody>
      </p:sp>
      <p:sp>
        <p:nvSpPr>
          <p:cNvPr id="7" name="Google Shape;7;p10"/>
          <p:cNvSpPr txBox="1"/>
          <p:nvPr>
            <p:ph idx="1" type="body"/>
          </p:nvPr>
        </p:nvSpPr>
        <p:spPr>
          <a:xfrm>
            <a:off x="311700" y="2410175"/>
            <a:ext cx="5554200" cy="2253000"/>
          </a:xfrm>
          <a:prstGeom prst="rect">
            <a:avLst/>
          </a:prstGeom>
          <a:noFill/>
          <a:ln>
            <a:noFill/>
          </a:ln>
        </p:spPr>
        <p:txBody>
          <a:bodyPr anchorCtr="0" anchor="t" bIns="91425" lIns="91425" spcFirstLastPara="1" rIns="91425" wrap="square" tIns="91425">
            <a:noAutofit/>
          </a:bodyPr>
          <a:lstStyle>
            <a:lvl1pPr indent="-330200" lvl="0" marL="457200" marR="0" rtl="0" algn="l">
              <a:lnSpc>
                <a:spcPct val="115000"/>
              </a:lnSpc>
              <a:spcBef>
                <a:spcPts val="0"/>
              </a:spcBef>
              <a:spcAft>
                <a:spcPts val="0"/>
              </a:spcAft>
              <a:buClr>
                <a:schemeClr val="accent1"/>
              </a:buClr>
              <a:buSzPts val="1600"/>
              <a:buFont typeface="Verdana"/>
              <a:buChar char="❏"/>
              <a:defRPr b="0" i="0" sz="1600" u="none" cap="none" strike="noStrike">
                <a:solidFill>
                  <a:schemeClr val="dk1"/>
                </a:solidFill>
                <a:latin typeface="Verdana"/>
                <a:ea typeface="Verdana"/>
                <a:cs typeface="Verdana"/>
                <a:sym typeface="Verdana"/>
              </a:defRPr>
            </a:lvl1pPr>
            <a:lvl2pPr indent="-317500" lvl="1" marL="914400" marR="0" rtl="0" algn="l">
              <a:lnSpc>
                <a:spcPct val="115000"/>
              </a:lnSpc>
              <a:spcBef>
                <a:spcPts val="1600"/>
              </a:spcBef>
              <a:spcAft>
                <a:spcPts val="0"/>
              </a:spcAft>
              <a:buClr>
                <a:schemeClr val="accent1"/>
              </a:buClr>
              <a:buSzPts val="1400"/>
              <a:buFont typeface="Verdana"/>
              <a:buChar char="❏"/>
              <a:defRPr b="0" i="0" sz="1400" u="none" cap="none" strike="noStrike">
                <a:solidFill>
                  <a:schemeClr val="dk1"/>
                </a:solidFill>
                <a:latin typeface="Verdana"/>
                <a:ea typeface="Verdana"/>
                <a:cs typeface="Verdana"/>
                <a:sym typeface="Verdana"/>
              </a:defRPr>
            </a:lvl2pPr>
            <a:lvl3pPr indent="-304800" lvl="2" marL="1371600" marR="0" rtl="0" algn="l">
              <a:lnSpc>
                <a:spcPct val="115000"/>
              </a:lnSpc>
              <a:spcBef>
                <a:spcPts val="1600"/>
              </a:spcBef>
              <a:spcAft>
                <a:spcPts val="0"/>
              </a:spcAft>
              <a:buClr>
                <a:schemeClr val="accent1"/>
              </a:buClr>
              <a:buSzPts val="1200"/>
              <a:buFont typeface="Verdana"/>
              <a:buChar char="❏"/>
              <a:defRPr b="0" i="0" sz="1200" u="none" cap="none" strike="noStrike">
                <a:solidFill>
                  <a:schemeClr val="dk1"/>
                </a:solidFill>
                <a:latin typeface="Verdana"/>
                <a:ea typeface="Verdana"/>
                <a:cs typeface="Verdana"/>
                <a:sym typeface="Verdana"/>
              </a:defRPr>
            </a:lvl3pPr>
            <a:lvl4pPr indent="-304800" lvl="3" marL="1828800" marR="0" rtl="0" algn="l">
              <a:lnSpc>
                <a:spcPct val="115000"/>
              </a:lnSpc>
              <a:spcBef>
                <a:spcPts val="1600"/>
              </a:spcBef>
              <a:spcAft>
                <a:spcPts val="0"/>
              </a:spcAft>
              <a:buClr>
                <a:schemeClr val="accent1"/>
              </a:buClr>
              <a:buSzPts val="1200"/>
              <a:buFont typeface="Verdana"/>
              <a:buChar char="❏"/>
              <a:defRPr b="0" i="0" sz="1200" u="none" cap="none" strike="noStrike">
                <a:solidFill>
                  <a:schemeClr val="dk1"/>
                </a:solidFill>
                <a:latin typeface="Verdana"/>
                <a:ea typeface="Verdana"/>
                <a:cs typeface="Verdana"/>
                <a:sym typeface="Verdana"/>
              </a:defRPr>
            </a:lvl4pPr>
            <a:lvl5pPr indent="-298450" lvl="4" marL="2286000" marR="0" rtl="0" algn="l">
              <a:lnSpc>
                <a:spcPct val="115000"/>
              </a:lnSpc>
              <a:spcBef>
                <a:spcPts val="1600"/>
              </a:spcBef>
              <a:spcAft>
                <a:spcPts val="0"/>
              </a:spcAft>
              <a:buClr>
                <a:schemeClr val="accent1"/>
              </a:buClr>
              <a:buSzPts val="1100"/>
              <a:buFont typeface="Verdana"/>
              <a:buChar char="❏"/>
              <a:defRPr b="0" i="0" sz="1100" u="none" cap="none" strike="noStrike">
                <a:solidFill>
                  <a:schemeClr val="dk1"/>
                </a:solidFill>
                <a:latin typeface="Verdana"/>
                <a:ea typeface="Verdana"/>
                <a:cs typeface="Verdana"/>
                <a:sym typeface="Verdana"/>
              </a:defRPr>
            </a:lvl5pPr>
            <a:lvl6pPr indent="-298450" lvl="5" marL="2743200" marR="0" rtl="0" algn="l">
              <a:lnSpc>
                <a:spcPct val="115000"/>
              </a:lnSpc>
              <a:spcBef>
                <a:spcPts val="1600"/>
              </a:spcBef>
              <a:spcAft>
                <a:spcPts val="0"/>
              </a:spcAft>
              <a:buClr>
                <a:schemeClr val="accent1"/>
              </a:buClr>
              <a:buSzPts val="1100"/>
              <a:buFont typeface="Verdana"/>
              <a:buChar char="❏"/>
              <a:defRPr b="0" i="0" sz="1100" u="none" cap="none" strike="noStrike">
                <a:solidFill>
                  <a:schemeClr val="dk1"/>
                </a:solidFill>
                <a:latin typeface="Verdana"/>
                <a:ea typeface="Verdana"/>
                <a:cs typeface="Verdana"/>
                <a:sym typeface="Verdana"/>
              </a:defRPr>
            </a:lvl6pPr>
            <a:lvl7pPr indent="-298450" lvl="6" marL="3200400" marR="0" rtl="0" algn="l">
              <a:lnSpc>
                <a:spcPct val="115000"/>
              </a:lnSpc>
              <a:spcBef>
                <a:spcPts val="1600"/>
              </a:spcBef>
              <a:spcAft>
                <a:spcPts val="0"/>
              </a:spcAft>
              <a:buClr>
                <a:schemeClr val="accent1"/>
              </a:buClr>
              <a:buSzPts val="1100"/>
              <a:buFont typeface="Verdana"/>
              <a:buChar char="❏"/>
              <a:defRPr b="0" i="0" sz="1100" u="none" cap="none" strike="noStrike">
                <a:solidFill>
                  <a:schemeClr val="dk1"/>
                </a:solidFill>
                <a:latin typeface="Verdana"/>
                <a:ea typeface="Verdana"/>
                <a:cs typeface="Verdana"/>
                <a:sym typeface="Verdana"/>
              </a:defRPr>
            </a:lvl7pPr>
            <a:lvl8pPr indent="-298450" lvl="7" marL="3657600" marR="0" rtl="0" algn="l">
              <a:lnSpc>
                <a:spcPct val="115000"/>
              </a:lnSpc>
              <a:spcBef>
                <a:spcPts val="1600"/>
              </a:spcBef>
              <a:spcAft>
                <a:spcPts val="0"/>
              </a:spcAft>
              <a:buClr>
                <a:schemeClr val="accent1"/>
              </a:buClr>
              <a:buSzPts val="1100"/>
              <a:buFont typeface="Verdana"/>
              <a:buChar char="❏"/>
              <a:defRPr b="0" i="0" sz="1100" u="none" cap="none" strike="noStrike">
                <a:solidFill>
                  <a:schemeClr val="dk1"/>
                </a:solidFill>
                <a:latin typeface="Verdana"/>
                <a:ea typeface="Verdana"/>
                <a:cs typeface="Verdana"/>
                <a:sym typeface="Verdana"/>
              </a:defRPr>
            </a:lvl8pPr>
            <a:lvl9pPr indent="-298450" lvl="8" marL="4114800" marR="0" rtl="0" algn="l">
              <a:lnSpc>
                <a:spcPct val="115000"/>
              </a:lnSpc>
              <a:spcBef>
                <a:spcPts val="1600"/>
              </a:spcBef>
              <a:spcAft>
                <a:spcPts val="1600"/>
              </a:spcAft>
              <a:buClr>
                <a:schemeClr val="accent1"/>
              </a:buClr>
              <a:buSzPts val="1100"/>
              <a:buFont typeface="Verdana"/>
              <a:buChar char="❏"/>
              <a:defRPr b="0" i="0" sz="1100" u="none" cap="none" strike="noStrike">
                <a:solidFill>
                  <a:schemeClr val="dk1"/>
                </a:solidFill>
                <a:latin typeface="Verdana"/>
                <a:ea typeface="Verdana"/>
                <a:cs typeface="Verdana"/>
                <a:sym typeface="Verdana"/>
              </a:defRPr>
            </a:lvl9pPr>
          </a:lstStyle>
          <a:p/>
        </p:txBody>
      </p:sp>
      <p:sp>
        <p:nvSpPr>
          <p:cNvPr id="8" name="Google Shape;8;p10"/>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rtl="0" algn="ctr">
              <a:lnSpc>
                <a:spcPct val="100000"/>
              </a:lnSpc>
              <a:spcBef>
                <a:spcPts val="0"/>
              </a:spcBef>
              <a:spcAft>
                <a:spcPts val="0"/>
              </a:spcAft>
              <a:buClr>
                <a:srgbClr val="000000"/>
              </a:buClr>
              <a:buSzPts val="1000"/>
              <a:buFont typeface="Arial"/>
              <a:buNone/>
              <a:defRPr b="0" i="0" sz="1000" u="none" cap="none" strike="noStrike">
                <a:solidFill>
                  <a:schemeClr val="accent5"/>
                </a:solidFill>
                <a:latin typeface="Arial"/>
                <a:ea typeface="Arial"/>
                <a:cs typeface="Arial"/>
                <a:sym typeface="Arial"/>
              </a:defRPr>
            </a:lvl1pPr>
            <a:lvl2pPr indent="0" lvl="1" marL="0" marR="0" rtl="0" algn="ctr">
              <a:lnSpc>
                <a:spcPct val="100000"/>
              </a:lnSpc>
              <a:spcBef>
                <a:spcPts val="0"/>
              </a:spcBef>
              <a:spcAft>
                <a:spcPts val="0"/>
              </a:spcAft>
              <a:buClr>
                <a:srgbClr val="000000"/>
              </a:buClr>
              <a:buSzPts val="1000"/>
              <a:buFont typeface="Arial"/>
              <a:buNone/>
              <a:defRPr b="0" i="0" sz="1000" u="none" cap="none" strike="noStrike">
                <a:solidFill>
                  <a:schemeClr val="accent5"/>
                </a:solidFill>
                <a:latin typeface="Arial"/>
                <a:ea typeface="Arial"/>
                <a:cs typeface="Arial"/>
                <a:sym typeface="Arial"/>
              </a:defRPr>
            </a:lvl2pPr>
            <a:lvl3pPr indent="0" lvl="2" marL="0" marR="0" rtl="0" algn="ctr">
              <a:lnSpc>
                <a:spcPct val="100000"/>
              </a:lnSpc>
              <a:spcBef>
                <a:spcPts val="0"/>
              </a:spcBef>
              <a:spcAft>
                <a:spcPts val="0"/>
              </a:spcAft>
              <a:buClr>
                <a:srgbClr val="000000"/>
              </a:buClr>
              <a:buSzPts val="1000"/>
              <a:buFont typeface="Arial"/>
              <a:buNone/>
              <a:defRPr b="0" i="0" sz="1000" u="none" cap="none" strike="noStrike">
                <a:solidFill>
                  <a:schemeClr val="accent5"/>
                </a:solidFill>
                <a:latin typeface="Arial"/>
                <a:ea typeface="Arial"/>
                <a:cs typeface="Arial"/>
                <a:sym typeface="Arial"/>
              </a:defRPr>
            </a:lvl3pPr>
            <a:lvl4pPr indent="0" lvl="3" marL="0" marR="0" rtl="0" algn="ctr">
              <a:lnSpc>
                <a:spcPct val="100000"/>
              </a:lnSpc>
              <a:spcBef>
                <a:spcPts val="0"/>
              </a:spcBef>
              <a:spcAft>
                <a:spcPts val="0"/>
              </a:spcAft>
              <a:buClr>
                <a:srgbClr val="000000"/>
              </a:buClr>
              <a:buSzPts val="1000"/>
              <a:buFont typeface="Arial"/>
              <a:buNone/>
              <a:defRPr b="0" i="0" sz="1000" u="none" cap="none" strike="noStrike">
                <a:solidFill>
                  <a:schemeClr val="accent5"/>
                </a:solidFill>
                <a:latin typeface="Arial"/>
                <a:ea typeface="Arial"/>
                <a:cs typeface="Arial"/>
                <a:sym typeface="Arial"/>
              </a:defRPr>
            </a:lvl4pPr>
            <a:lvl5pPr indent="0" lvl="4" marL="0" marR="0" rtl="0" algn="ctr">
              <a:lnSpc>
                <a:spcPct val="100000"/>
              </a:lnSpc>
              <a:spcBef>
                <a:spcPts val="0"/>
              </a:spcBef>
              <a:spcAft>
                <a:spcPts val="0"/>
              </a:spcAft>
              <a:buClr>
                <a:srgbClr val="000000"/>
              </a:buClr>
              <a:buSzPts val="1000"/>
              <a:buFont typeface="Arial"/>
              <a:buNone/>
              <a:defRPr b="0" i="0" sz="1000" u="none" cap="none" strike="noStrike">
                <a:solidFill>
                  <a:schemeClr val="accent5"/>
                </a:solidFill>
                <a:latin typeface="Arial"/>
                <a:ea typeface="Arial"/>
                <a:cs typeface="Arial"/>
                <a:sym typeface="Arial"/>
              </a:defRPr>
            </a:lvl5pPr>
            <a:lvl6pPr indent="0" lvl="5" marL="0" marR="0" rtl="0" algn="ctr">
              <a:lnSpc>
                <a:spcPct val="100000"/>
              </a:lnSpc>
              <a:spcBef>
                <a:spcPts val="0"/>
              </a:spcBef>
              <a:spcAft>
                <a:spcPts val="0"/>
              </a:spcAft>
              <a:buClr>
                <a:srgbClr val="000000"/>
              </a:buClr>
              <a:buSzPts val="1000"/>
              <a:buFont typeface="Arial"/>
              <a:buNone/>
              <a:defRPr b="0" i="0" sz="1000" u="none" cap="none" strike="noStrike">
                <a:solidFill>
                  <a:schemeClr val="accent5"/>
                </a:solidFill>
                <a:latin typeface="Arial"/>
                <a:ea typeface="Arial"/>
                <a:cs typeface="Arial"/>
                <a:sym typeface="Arial"/>
              </a:defRPr>
            </a:lvl6pPr>
            <a:lvl7pPr indent="0" lvl="6" marL="0" marR="0" rtl="0" algn="ctr">
              <a:lnSpc>
                <a:spcPct val="100000"/>
              </a:lnSpc>
              <a:spcBef>
                <a:spcPts val="0"/>
              </a:spcBef>
              <a:spcAft>
                <a:spcPts val="0"/>
              </a:spcAft>
              <a:buClr>
                <a:srgbClr val="000000"/>
              </a:buClr>
              <a:buSzPts val="1000"/>
              <a:buFont typeface="Arial"/>
              <a:buNone/>
              <a:defRPr b="0" i="0" sz="1000" u="none" cap="none" strike="noStrike">
                <a:solidFill>
                  <a:schemeClr val="accent5"/>
                </a:solidFill>
                <a:latin typeface="Arial"/>
                <a:ea typeface="Arial"/>
                <a:cs typeface="Arial"/>
                <a:sym typeface="Arial"/>
              </a:defRPr>
            </a:lvl7pPr>
            <a:lvl8pPr indent="0" lvl="7" marL="0" marR="0" rtl="0" algn="ctr">
              <a:lnSpc>
                <a:spcPct val="100000"/>
              </a:lnSpc>
              <a:spcBef>
                <a:spcPts val="0"/>
              </a:spcBef>
              <a:spcAft>
                <a:spcPts val="0"/>
              </a:spcAft>
              <a:buClr>
                <a:srgbClr val="000000"/>
              </a:buClr>
              <a:buSzPts val="1000"/>
              <a:buFont typeface="Arial"/>
              <a:buNone/>
              <a:defRPr b="0" i="0" sz="1000" u="none" cap="none" strike="noStrike">
                <a:solidFill>
                  <a:schemeClr val="accent5"/>
                </a:solidFill>
                <a:latin typeface="Arial"/>
                <a:ea typeface="Arial"/>
                <a:cs typeface="Arial"/>
                <a:sym typeface="Arial"/>
              </a:defRPr>
            </a:lvl8pPr>
            <a:lvl9pPr indent="0" lvl="8" marL="0" marR="0" rtl="0" algn="ctr">
              <a:lnSpc>
                <a:spcPct val="100000"/>
              </a:lnSpc>
              <a:spcBef>
                <a:spcPts val="0"/>
              </a:spcBef>
              <a:spcAft>
                <a:spcPts val="0"/>
              </a:spcAft>
              <a:buClr>
                <a:srgbClr val="000000"/>
              </a:buClr>
              <a:buSzPts val="1000"/>
              <a:buFont typeface="Arial"/>
              <a:buNone/>
              <a:defRPr b="0" i="0" sz="1000" u="none" cap="none" strike="noStrike">
                <a:solidFill>
                  <a:schemeClr val="accent5"/>
                </a:solidFill>
                <a:latin typeface="Arial"/>
                <a:ea typeface="Arial"/>
                <a:cs typeface="Arial"/>
                <a:sym typeface="Arial"/>
              </a:defRPr>
            </a:lvl9pPr>
          </a:lstStyle>
          <a:p>
            <a:pPr indent="0" lvl="0" marL="0" rtl="0" algn="ctr">
              <a:spcBef>
                <a:spcPts val="0"/>
              </a:spcBef>
              <a:spcAft>
                <a:spcPts val="0"/>
              </a:spcAft>
              <a:buNone/>
            </a:pPr>
            <a:r>
              <a:rPr lang="fi-FI"/>
              <a:t>#</a:t>
            </a:r>
            <a:endParaRPr/>
          </a:p>
        </p:txBody>
      </p:sp>
      <p:pic>
        <p:nvPicPr>
          <p:cNvPr id="9" name="Google Shape;9;p10"/>
          <p:cNvPicPr preferRelativeResize="0"/>
          <p:nvPr/>
        </p:nvPicPr>
        <p:blipFill rotWithShape="1">
          <a:blip r:embed="rId1">
            <a:alphaModFix amt="10000"/>
          </a:blip>
          <a:srcRect b="0" l="0" r="24356" t="20451"/>
          <a:stretch/>
        </p:blipFill>
        <p:spPr>
          <a:xfrm>
            <a:off x="6651500" y="0"/>
            <a:ext cx="2492499" cy="3579275"/>
          </a:xfrm>
          <a:prstGeom prst="rect">
            <a:avLst/>
          </a:prstGeom>
          <a:noFill/>
          <a:ln>
            <a:noFill/>
          </a:ln>
        </p:spPr>
      </p:pic>
      <p:pic>
        <p:nvPicPr>
          <p:cNvPr id="10" name="Google Shape;10;p10"/>
          <p:cNvPicPr preferRelativeResize="0"/>
          <p:nvPr/>
        </p:nvPicPr>
        <p:blipFill rotWithShape="1">
          <a:blip r:embed="rId2">
            <a:alphaModFix/>
          </a:blip>
          <a:srcRect b="0" l="0" r="0" t="0"/>
          <a:stretch/>
        </p:blipFill>
        <p:spPr>
          <a:xfrm>
            <a:off x="411559" y="287600"/>
            <a:ext cx="705424" cy="360532"/>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649" r:id="rId3"/>
    <p:sldLayoutId id="2147483650" r:id="rId4"/>
    <p:sldLayoutId id="2147483651" r:id="rId5"/>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8.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38.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36.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35.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45.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51.jpg"/><Relationship Id="rId4" Type="http://schemas.openxmlformats.org/officeDocument/2006/relationships/image" Target="../media/image46.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50.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40.png"/><Relationship Id="rId4" Type="http://schemas.openxmlformats.org/officeDocument/2006/relationships/image" Target="../media/image43.png"/><Relationship Id="rId5" Type="http://schemas.openxmlformats.org/officeDocument/2006/relationships/image" Target="../media/image59.png"/><Relationship Id="rId6" Type="http://schemas.openxmlformats.org/officeDocument/2006/relationships/image" Target="../media/image57.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58.png"/><Relationship Id="rId4" Type="http://schemas.openxmlformats.org/officeDocument/2006/relationships/image" Target="../media/image7.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49.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5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20.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54.png"/><Relationship Id="rId4" Type="http://schemas.openxmlformats.org/officeDocument/2006/relationships/hyperlink" Target="http://www.eco.sakura.ms" TargetMode="External"/><Relationship Id="rId5" Type="http://schemas.openxmlformats.org/officeDocument/2006/relationships/hyperlink" Target="http://cloud.innovinnprom.com" TargetMode="External"/><Relationship Id="rId6" Type="http://schemas.openxmlformats.org/officeDocument/2006/relationships/image" Target="../media/image48.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18.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52.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56.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hyperlink" Target="https://innovinnprom.com" TargetMode="External"/><Relationship Id="rId4" Type="http://schemas.openxmlformats.org/officeDocument/2006/relationships/hyperlink" Target="https://innovinnprom.com/galuzevi-rishennya/sakura-apm" TargetMode="External"/><Relationship Id="rId5" Type="http://schemas.openxmlformats.org/officeDocument/2006/relationships/hyperlink" Target="https://cloud.innovinnprom.com" TargetMode="External"/><Relationship Id="rId6" Type="http://schemas.openxmlformats.org/officeDocument/2006/relationships/hyperlink" Target="https://www.eco.sakura.ms/?lang=en" TargetMode="External"/><Relationship Id="rId7" Type="http://schemas.openxmlformats.org/officeDocument/2006/relationships/image" Target="../media/image47.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image" Target="../media/image55.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16.png"/><Relationship Id="rId4" Type="http://schemas.openxmlformats.org/officeDocument/2006/relationships/image" Target="../media/image7.png"/><Relationship Id="rId5" Type="http://schemas.openxmlformats.org/officeDocument/2006/relationships/image" Target="../media/image15.png"/><Relationship Id="rId6" Type="http://schemas.openxmlformats.org/officeDocument/2006/relationships/image" Target="../media/image6.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41.png"/><Relationship Id="rId4" Type="http://schemas.openxmlformats.org/officeDocument/2006/relationships/image" Target="../media/image28.png"/><Relationship Id="rId5" Type="http://schemas.openxmlformats.org/officeDocument/2006/relationships/image" Target="../media/image17.png"/><Relationship Id="rId6" Type="http://schemas.openxmlformats.org/officeDocument/2006/relationships/image" Target="../media/image13.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22.png"/><Relationship Id="rId4" Type="http://schemas.openxmlformats.org/officeDocument/2006/relationships/image" Target="../media/image19.png"/><Relationship Id="rId10" Type="http://schemas.openxmlformats.org/officeDocument/2006/relationships/image" Target="../media/image27.png"/><Relationship Id="rId9" Type="http://schemas.openxmlformats.org/officeDocument/2006/relationships/image" Target="../media/image29.png"/><Relationship Id="rId5" Type="http://schemas.openxmlformats.org/officeDocument/2006/relationships/image" Target="../media/image14.png"/><Relationship Id="rId6" Type="http://schemas.openxmlformats.org/officeDocument/2006/relationships/image" Target="../media/image21.png"/><Relationship Id="rId7" Type="http://schemas.openxmlformats.org/officeDocument/2006/relationships/image" Target="../media/image25.png"/><Relationship Id="rId8" Type="http://schemas.openxmlformats.org/officeDocument/2006/relationships/image" Target="../media/image32.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37.png"/><Relationship Id="rId4" Type="http://schemas.openxmlformats.org/officeDocument/2006/relationships/image" Target="../media/image39.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42.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23.png"/><Relationship Id="rId4" Type="http://schemas.openxmlformats.org/officeDocument/2006/relationships/image" Target="../media/image34.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 name="Shape 36"/>
        <p:cNvGrpSpPr/>
        <p:nvPr/>
      </p:nvGrpSpPr>
      <p:grpSpPr>
        <a:xfrm>
          <a:off x="0" y="0"/>
          <a:ext cx="0" cy="0"/>
          <a:chOff x="0" y="0"/>
          <a:chExt cx="0" cy="0"/>
        </a:xfrm>
      </p:grpSpPr>
      <p:sp>
        <p:nvSpPr>
          <p:cNvPr id="37" name="Google Shape;37;p1"/>
          <p:cNvSpPr txBox="1"/>
          <p:nvPr>
            <p:ph type="ctrTitle"/>
          </p:nvPr>
        </p:nvSpPr>
        <p:spPr>
          <a:xfrm>
            <a:off x="3772925" y="794726"/>
            <a:ext cx="5037000" cy="2004600"/>
          </a:xfrm>
          <a:prstGeom prst="rect">
            <a:avLst/>
          </a:prstGeom>
          <a:noFill/>
          <a:ln>
            <a:noFill/>
          </a:ln>
        </p:spPr>
        <p:txBody>
          <a:bodyPr anchorCtr="0" anchor="b" bIns="91425" lIns="91425" spcFirstLastPara="1" rIns="91425" wrap="square" tIns="91425">
            <a:noAutofit/>
          </a:bodyPr>
          <a:lstStyle/>
          <a:p>
            <a:pPr indent="0" lvl="0" marL="0" rtl="0" algn="ctr">
              <a:lnSpc>
                <a:spcPct val="100000"/>
              </a:lnSpc>
              <a:spcBef>
                <a:spcPts val="0"/>
              </a:spcBef>
              <a:spcAft>
                <a:spcPts val="0"/>
              </a:spcAft>
              <a:buSzPts val="3000"/>
              <a:buNone/>
            </a:pPr>
            <a:r>
              <a:rPr lang="fi-FI" sz="2200">
                <a:solidFill>
                  <a:srgbClr val="1B264F"/>
                </a:solidFill>
              </a:rPr>
              <a:t>Asset Performance Management System for grain processing industry </a:t>
            </a:r>
            <a:r>
              <a:rPr lang="fi-FI" sz="3200">
                <a:solidFill>
                  <a:srgbClr val="6AA84F"/>
                </a:solidFill>
              </a:rPr>
              <a:t>SAKURA-APM</a:t>
            </a:r>
            <a:r>
              <a:rPr lang="fi-FI" sz="2200">
                <a:solidFill>
                  <a:srgbClr val="999999"/>
                </a:solidFill>
              </a:rPr>
              <a:t> </a:t>
            </a:r>
            <a:br>
              <a:rPr lang="fi-FI" sz="2200">
                <a:solidFill>
                  <a:srgbClr val="999999"/>
                </a:solidFill>
              </a:rPr>
            </a:br>
            <a:r>
              <a:rPr lang="fi-FI" sz="2200">
                <a:solidFill>
                  <a:srgbClr val="1B264F"/>
                </a:solidFill>
              </a:rPr>
              <a:t>PaaS SAKURA-IIoT based</a:t>
            </a:r>
            <a:endParaRPr sz="3200">
              <a:solidFill>
                <a:srgbClr val="000000"/>
              </a:solidFill>
              <a:highlight>
                <a:srgbClr val="FFFF00"/>
              </a:highlight>
            </a:endParaRPr>
          </a:p>
        </p:txBody>
      </p:sp>
      <p:sp>
        <p:nvSpPr>
          <p:cNvPr id="38" name="Google Shape;38;p1"/>
          <p:cNvSpPr txBox="1"/>
          <p:nvPr/>
        </p:nvSpPr>
        <p:spPr>
          <a:xfrm>
            <a:off x="3709272" y="2818611"/>
            <a:ext cx="5037300" cy="569700"/>
          </a:xfrm>
          <a:prstGeom prst="rect">
            <a:avLst/>
          </a:prstGeom>
          <a:noFill/>
          <a:ln>
            <a:noFill/>
          </a:ln>
        </p:spPr>
        <p:txBody>
          <a:bodyPr anchorCtr="0" anchor="b" bIns="91425" lIns="91425" spcFirstLastPara="1" rIns="91425" wrap="square" tIns="91425">
            <a:noAutofit/>
          </a:bodyPr>
          <a:lstStyle/>
          <a:p>
            <a:pPr indent="0" lvl="0" marL="0" marR="0" rtl="0" algn="ctr">
              <a:lnSpc>
                <a:spcPct val="100000"/>
              </a:lnSpc>
              <a:spcBef>
                <a:spcPts val="0"/>
              </a:spcBef>
              <a:spcAft>
                <a:spcPts val="0"/>
              </a:spcAft>
              <a:buClr>
                <a:schemeClr val="dk1"/>
              </a:buClr>
              <a:buSzPts val="3000"/>
              <a:buFont typeface="Verdana"/>
              <a:buNone/>
            </a:pPr>
            <a:r>
              <a:rPr b="1" i="0" lang="fi-FI" sz="2200" u="none" cap="none" strike="noStrike">
                <a:solidFill>
                  <a:srgbClr val="999999"/>
                </a:solidFill>
                <a:latin typeface="Verdana"/>
                <a:ea typeface="Verdana"/>
                <a:cs typeface="Verdana"/>
                <a:sym typeface="Verdana"/>
              </a:rPr>
              <a:t>INNOVINNPROM</a:t>
            </a:r>
            <a:endParaRPr b="0" i="0" sz="600" u="none" cap="none" strike="noStrike">
              <a:solidFill>
                <a:srgbClr val="999999"/>
              </a:solidFill>
              <a:latin typeface="Arial"/>
              <a:ea typeface="Arial"/>
              <a:cs typeface="Arial"/>
              <a:sym typeface="Arial"/>
            </a:endParaRPr>
          </a:p>
        </p:txBody>
      </p:sp>
      <p:sp>
        <p:nvSpPr>
          <p:cNvPr id="39" name="Google Shape;39;p1"/>
          <p:cNvSpPr txBox="1"/>
          <p:nvPr/>
        </p:nvSpPr>
        <p:spPr>
          <a:xfrm>
            <a:off x="3709347" y="3766276"/>
            <a:ext cx="5037300" cy="569700"/>
          </a:xfrm>
          <a:prstGeom prst="rect">
            <a:avLst/>
          </a:prstGeom>
          <a:noFill/>
          <a:ln>
            <a:noFill/>
          </a:ln>
        </p:spPr>
        <p:txBody>
          <a:bodyPr anchorCtr="0" anchor="b" bIns="91425" lIns="91425" spcFirstLastPara="1" rIns="91425" wrap="square" tIns="91425">
            <a:noAutofit/>
          </a:bodyPr>
          <a:lstStyle/>
          <a:p>
            <a:pPr indent="0" lvl="0" marL="0" marR="0" rtl="0" algn="ctr">
              <a:lnSpc>
                <a:spcPct val="115000"/>
              </a:lnSpc>
              <a:spcBef>
                <a:spcPts val="0"/>
              </a:spcBef>
              <a:spcAft>
                <a:spcPts val="0"/>
              </a:spcAft>
              <a:buClr>
                <a:srgbClr val="000000"/>
              </a:buClr>
              <a:buSzPts val="2000"/>
              <a:buFont typeface="Arial"/>
              <a:buNone/>
            </a:pPr>
            <a:r>
              <a:rPr b="1" i="0" lang="fi-FI" sz="2000" u="none" cap="none" strike="noStrike">
                <a:solidFill>
                  <a:srgbClr val="999999"/>
                </a:solidFill>
                <a:latin typeface="Verdana"/>
                <a:ea typeface="Verdana"/>
                <a:cs typeface="Verdana"/>
                <a:sym typeface="Verdana"/>
              </a:rPr>
              <a:t>Centre 4.0 KPI DIH</a:t>
            </a:r>
            <a:endParaRPr b="1" i="0" sz="2400" u="none" cap="none" strike="noStrike">
              <a:solidFill>
                <a:srgbClr val="999999"/>
              </a:solidFill>
              <a:latin typeface="Verdana"/>
              <a:ea typeface="Verdana"/>
              <a:cs typeface="Verdana"/>
              <a:sym typeface="Verdana"/>
            </a:endParaRPr>
          </a:p>
        </p:txBody>
      </p:sp>
      <p:sp>
        <p:nvSpPr>
          <p:cNvPr id="40" name="Google Shape;40;p1"/>
          <p:cNvSpPr txBox="1"/>
          <p:nvPr/>
        </p:nvSpPr>
        <p:spPr>
          <a:xfrm>
            <a:off x="3709347" y="4207971"/>
            <a:ext cx="5037300" cy="569700"/>
          </a:xfrm>
          <a:prstGeom prst="rect">
            <a:avLst/>
          </a:prstGeom>
          <a:noFill/>
          <a:ln>
            <a:noFill/>
          </a:ln>
        </p:spPr>
        <p:txBody>
          <a:bodyPr anchorCtr="0" anchor="b" bIns="91425" lIns="91425" spcFirstLastPara="1" rIns="91425" wrap="square" tIns="91425">
            <a:noAutofit/>
          </a:bodyPr>
          <a:lstStyle/>
          <a:p>
            <a:pPr indent="0" lvl="0" marL="0" marR="0" rtl="0" algn="ctr">
              <a:lnSpc>
                <a:spcPct val="115000"/>
              </a:lnSpc>
              <a:spcBef>
                <a:spcPts val="0"/>
              </a:spcBef>
              <a:spcAft>
                <a:spcPts val="0"/>
              </a:spcAft>
              <a:buClr>
                <a:srgbClr val="000000"/>
              </a:buClr>
              <a:buSzPts val="2000"/>
              <a:buFont typeface="Arial"/>
              <a:buNone/>
            </a:pPr>
            <a:r>
              <a:rPr b="1" i="0" lang="fi-FI" sz="2000" u="none" cap="none" strike="noStrike">
                <a:solidFill>
                  <a:srgbClr val="999999"/>
                </a:solidFill>
                <a:latin typeface="Verdana"/>
                <a:ea typeface="Verdana"/>
                <a:cs typeface="Verdana"/>
                <a:sym typeface="Verdana"/>
              </a:rPr>
              <a:t>DIH PIAP</a:t>
            </a:r>
            <a:endParaRPr b="0" i="0" sz="1400" u="none" cap="none" strike="noStrike">
              <a:solidFill>
                <a:srgbClr val="999999"/>
              </a:solidFill>
              <a:latin typeface="Arial"/>
              <a:ea typeface="Arial"/>
              <a:cs typeface="Arial"/>
              <a:sym typeface="Arial"/>
            </a:endParaRPr>
          </a:p>
        </p:txBody>
      </p:sp>
      <p:sp>
        <p:nvSpPr>
          <p:cNvPr id="41" name="Google Shape;41;p1"/>
          <p:cNvSpPr txBox="1"/>
          <p:nvPr/>
        </p:nvSpPr>
        <p:spPr>
          <a:xfrm>
            <a:off x="374034" y="221379"/>
            <a:ext cx="8307515" cy="569700"/>
          </a:xfrm>
          <a:prstGeom prst="rect">
            <a:avLst/>
          </a:prstGeom>
          <a:noFill/>
          <a:ln>
            <a:noFill/>
          </a:ln>
        </p:spPr>
        <p:txBody>
          <a:bodyPr anchorCtr="0" anchor="b" bIns="91425" lIns="91425" spcFirstLastPara="1" rIns="91425" wrap="square" tIns="91425">
            <a:noAutofit/>
          </a:bodyPr>
          <a:lstStyle/>
          <a:p>
            <a:pPr indent="0" lvl="0" marL="0" marR="0" rtl="0" algn="ctr">
              <a:lnSpc>
                <a:spcPct val="100000"/>
              </a:lnSpc>
              <a:spcBef>
                <a:spcPts val="0"/>
              </a:spcBef>
              <a:spcAft>
                <a:spcPts val="0"/>
              </a:spcAft>
              <a:buClr>
                <a:schemeClr val="dk1"/>
              </a:buClr>
              <a:buSzPts val="3000"/>
              <a:buFont typeface="Verdana"/>
              <a:buNone/>
            </a:pPr>
            <a:r>
              <a:rPr b="1" i="0" lang="fi-FI" sz="3000" u="none" cap="none" strike="noStrike">
                <a:solidFill>
                  <a:schemeClr val="dk1"/>
                </a:solidFill>
                <a:latin typeface="Verdana"/>
                <a:ea typeface="Verdana"/>
                <a:cs typeface="Verdana"/>
                <a:sym typeface="Verdana"/>
              </a:rPr>
              <a:t>Interim Report 3.rd O.C. for TTE’s</a:t>
            </a:r>
            <a:endParaRPr b="1" i="0" sz="3000" u="none" cap="none" strike="noStrike">
              <a:solidFill>
                <a:schemeClr val="dk1"/>
              </a:solidFill>
              <a:latin typeface="Verdana"/>
              <a:ea typeface="Verdana"/>
              <a:cs typeface="Verdana"/>
              <a:sym typeface="Verdana"/>
            </a:endParaRPr>
          </a:p>
        </p:txBody>
      </p:sp>
      <p:sp>
        <p:nvSpPr>
          <p:cNvPr id="42" name="Google Shape;42;p1"/>
          <p:cNvSpPr txBox="1"/>
          <p:nvPr/>
        </p:nvSpPr>
        <p:spPr>
          <a:xfrm>
            <a:off x="3709272" y="3298636"/>
            <a:ext cx="5037300" cy="569700"/>
          </a:xfrm>
          <a:prstGeom prst="rect">
            <a:avLst/>
          </a:prstGeom>
          <a:noFill/>
          <a:ln>
            <a:noFill/>
          </a:ln>
        </p:spPr>
        <p:txBody>
          <a:bodyPr anchorCtr="0" anchor="b" bIns="91425" lIns="91425" spcFirstLastPara="1" rIns="91425" wrap="square" tIns="91425">
            <a:noAutofit/>
          </a:bodyPr>
          <a:lstStyle/>
          <a:p>
            <a:pPr indent="0" lvl="0" marL="0" marR="0" rtl="0" algn="ctr">
              <a:lnSpc>
                <a:spcPct val="100000"/>
              </a:lnSpc>
              <a:spcBef>
                <a:spcPts val="0"/>
              </a:spcBef>
              <a:spcAft>
                <a:spcPts val="0"/>
              </a:spcAft>
              <a:buClr>
                <a:schemeClr val="dk1"/>
              </a:buClr>
              <a:buSzPts val="3000"/>
              <a:buFont typeface="Verdana"/>
              <a:buNone/>
            </a:pPr>
            <a:r>
              <a:rPr b="1" i="0" lang="fi-FI" sz="1900" u="none" cap="none" strike="noStrike">
                <a:solidFill>
                  <a:srgbClr val="999999"/>
                </a:solidFill>
                <a:latin typeface="Verdana"/>
                <a:ea typeface="Verdana"/>
                <a:cs typeface="Verdana"/>
                <a:sym typeface="Verdana"/>
              </a:rPr>
              <a:t>Andrii Lukhverchyk</a:t>
            </a:r>
            <a:endParaRPr b="0" i="0" sz="1300" u="none" cap="none" strike="noStrike">
              <a:solidFill>
                <a:srgbClr val="999999"/>
              </a:solidFill>
              <a:latin typeface="Arial"/>
              <a:ea typeface="Arial"/>
              <a:cs typeface="Arial"/>
              <a:sym typeface="Arial"/>
            </a:endParaRPr>
          </a:p>
        </p:txBody>
      </p:sp>
      <p:pic>
        <p:nvPicPr>
          <p:cNvPr id="43" name="Google Shape;43;p1"/>
          <p:cNvPicPr preferRelativeResize="0"/>
          <p:nvPr/>
        </p:nvPicPr>
        <p:blipFill rotWithShape="1">
          <a:blip r:embed="rId3">
            <a:alphaModFix/>
          </a:blip>
          <a:srcRect b="0" l="0" r="0" t="0"/>
          <a:stretch/>
        </p:blipFill>
        <p:spPr>
          <a:xfrm>
            <a:off x="7944925" y="3944774"/>
            <a:ext cx="801650" cy="7948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4" name="Shape 164"/>
        <p:cNvGrpSpPr/>
        <p:nvPr/>
      </p:nvGrpSpPr>
      <p:grpSpPr>
        <a:xfrm>
          <a:off x="0" y="0"/>
          <a:ext cx="0" cy="0"/>
          <a:chOff x="0" y="0"/>
          <a:chExt cx="0" cy="0"/>
        </a:xfrm>
      </p:grpSpPr>
      <p:sp>
        <p:nvSpPr>
          <p:cNvPr id="165" name="Google Shape;165;g16408fe30c8_0_117"/>
          <p:cNvSpPr txBox="1"/>
          <p:nvPr>
            <p:ph type="title"/>
          </p:nvPr>
        </p:nvSpPr>
        <p:spPr>
          <a:xfrm>
            <a:off x="1316125" y="246000"/>
            <a:ext cx="6735000" cy="1194900"/>
          </a:xfrm>
          <a:prstGeom prst="rect">
            <a:avLst/>
          </a:prstGeom>
          <a:noFill/>
          <a:ln>
            <a:noFill/>
          </a:ln>
        </p:spPr>
        <p:txBody>
          <a:bodyPr anchorCtr="0" anchor="t" bIns="91425" lIns="91425" spcFirstLastPara="1" rIns="91425" wrap="square" tIns="91425">
            <a:noAutofit/>
          </a:bodyPr>
          <a:lstStyle/>
          <a:p>
            <a:pPr indent="0" lvl="0" marL="0" rtl="0" algn="l">
              <a:lnSpc>
                <a:spcPct val="90000"/>
              </a:lnSpc>
              <a:spcBef>
                <a:spcPts val="0"/>
              </a:spcBef>
              <a:spcAft>
                <a:spcPts val="0"/>
              </a:spcAft>
              <a:buSzPts val="2600"/>
              <a:buNone/>
            </a:pPr>
            <a:r>
              <a:rPr lang="fi-FI">
                <a:solidFill>
                  <a:srgbClr val="1B264F"/>
                </a:solidFill>
              </a:rPr>
              <a:t>Architecture neural networks of typical nodes of grain elevator route devices : option 1 </a:t>
            </a:r>
            <a:endParaRPr>
              <a:solidFill>
                <a:srgbClr val="1B264F"/>
              </a:solidFill>
            </a:endParaRPr>
          </a:p>
        </p:txBody>
      </p:sp>
      <p:sp>
        <p:nvSpPr>
          <p:cNvPr id="166" name="Google Shape;166;g16408fe30c8_0_117"/>
          <p:cNvSpPr txBox="1"/>
          <p:nvPr>
            <p:ph type="title"/>
          </p:nvPr>
        </p:nvSpPr>
        <p:spPr>
          <a:xfrm>
            <a:off x="1348650" y="0"/>
            <a:ext cx="3747000" cy="436800"/>
          </a:xfrm>
          <a:prstGeom prst="rect">
            <a:avLst/>
          </a:prstGeom>
          <a:noFill/>
          <a:ln>
            <a:noFill/>
          </a:ln>
          <a:effectLst>
            <a:outerShdw blurRad="57150" rotWithShape="0" algn="bl" dir="5400000" dist="66675">
              <a:srgbClr val="000000">
                <a:alpha val="17647"/>
              </a:srgbClr>
            </a:outerShdw>
          </a:effectLst>
        </p:spPr>
        <p:txBody>
          <a:bodyPr anchorCtr="0" anchor="t" bIns="91425" lIns="91425" spcFirstLastPara="1" rIns="91425" wrap="square" tIns="91425">
            <a:noAutofit/>
          </a:bodyPr>
          <a:lstStyle/>
          <a:p>
            <a:pPr indent="0" lvl="0" marL="0" rtl="0" algn="l">
              <a:lnSpc>
                <a:spcPct val="80000"/>
              </a:lnSpc>
              <a:spcBef>
                <a:spcPts val="0"/>
              </a:spcBef>
              <a:spcAft>
                <a:spcPts val="0"/>
              </a:spcAft>
              <a:buSzPts val="2600"/>
              <a:buNone/>
            </a:pPr>
            <a:r>
              <a:rPr lang="fi-FI" sz="1700">
                <a:solidFill>
                  <a:srgbClr val="45818E"/>
                </a:solidFill>
              </a:rPr>
              <a:t>Deliverable 4:</a:t>
            </a:r>
            <a:endParaRPr sz="1700">
              <a:solidFill>
                <a:srgbClr val="45818E"/>
              </a:solidFill>
            </a:endParaRPr>
          </a:p>
        </p:txBody>
      </p:sp>
      <p:pic>
        <p:nvPicPr>
          <p:cNvPr id="167" name="Google Shape;167;g16408fe30c8_0_117"/>
          <p:cNvPicPr preferRelativeResize="0"/>
          <p:nvPr/>
        </p:nvPicPr>
        <p:blipFill rotWithShape="1">
          <a:blip r:embed="rId3">
            <a:alphaModFix/>
          </a:blip>
          <a:srcRect b="7744" l="8871" r="5166" t="24554"/>
          <a:stretch/>
        </p:blipFill>
        <p:spPr>
          <a:xfrm>
            <a:off x="250075" y="1440900"/>
            <a:ext cx="5689251" cy="3153249"/>
          </a:xfrm>
          <a:prstGeom prst="rect">
            <a:avLst/>
          </a:prstGeom>
          <a:noFill/>
          <a:ln>
            <a:noFill/>
          </a:ln>
        </p:spPr>
      </p:pic>
      <p:sp>
        <p:nvSpPr>
          <p:cNvPr id="168" name="Google Shape;168;g16408fe30c8_0_117"/>
          <p:cNvSpPr txBox="1"/>
          <p:nvPr/>
        </p:nvSpPr>
        <p:spPr>
          <a:xfrm>
            <a:off x="5974925" y="1405325"/>
            <a:ext cx="3109800" cy="21240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fi-FI" sz="1400" u="none" cap="none" strike="noStrike">
                <a:solidFill>
                  <a:schemeClr val="dk1"/>
                </a:solidFill>
                <a:latin typeface="Verdana"/>
                <a:ea typeface="Verdana"/>
                <a:cs typeface="Verdana"/>
                <a:sym typeface="Verdana"/>
              </a:rPr>
              <a:t>Prediction of three output parameters at once based on the same three input parameters, the same outputs of the previous node at the previous moment in time by one </a:t>
            </a:r>
            <a:r>
              <a:rPr b="1" i="0" lang="fi-FI" sz="1400" u="none" cap="none" strike="noStrike">
                <a:solidFill>
                  <a:schemeClr val="dk1"/>
                </a:solidFill>
                <a:latin typeface="Verdana"/>
                <a:ea typeface="Verdana"/>
                <a:cs typeface="Verdana"/>
                <a:sym typeface="Verdana"/>
              </a:rPr>
              <a:t>convolutional neural network </a:t>
            </a:r>
            <a:r>
              <a:rPr b="0" i="0" lang="fi-FI" sz="1400" u="none" cap="none" strike="noStrike">
                <a:solidFill>
                  <a:schemeClr val="dk1"/>
                </a:solidFill>
                <a:latin typeface="Verdana"/>
                <a:ea typeface="Verdana"/>
                <a:cs typeface="Verdana"/>
                <a:sym typeface="Verdana"/>
              </a:rPr>
              <a:t>(CNN) with a complex architecture CNN model</a:t>
            </a:r>
            <a:endParaRPr b="0" i="0" sz="1400" u="none" cap="none" strike="noStrike">
              <a:solidFill>
                <a:srgbClr val="000000"/>
              </a:solidFill>
              <a:latin typeface="Verdana"/>
              <a:ea typeface="Verdana"/>
              <a:cs typeface="Verdana"/>
              <a:sym typeface="Verdana"/>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2" name="Shape 172"/>
        <p:cNvGrpSpPr/>
        <p:nvPr/>
      </p:nvGrpSpPr>
      <p:grpSpPr>
        <a:xfrm>
          <a:off x="0" y="0"/>
          <a:ext cx="0" cy="0"/>
          <a:chOff x="0" y="0"/>
          <a:chExt cx="0" cy="0"/>
        </a:xfrm>
      </p:grpSpPr>
      <p:sp>
        <p:nvSpPr>
          <p:cNvPr id="173" name="Google Shape;173;g16408fe30c8_0_124"/>
          <p:cNvSpPr txBox="1"/>
          <p:nvPr>
            <p:ph type="title"/>
          </p:nvPr>
        </p:nvSpPr>
        <p:spPr>
          <a:xfrm>
            <a:off x="1316125" y="246000"/>
            <a:ext cx="6735000" cy="1204800"/>
          </a:xfrm>
          <a:prstGeom prst="rect">
            <a:avLst/>
          </a:prstGeom>
          <a:noFill/>
          <a:ln>
            <a:noFill/>
          </a:ln>
        </p:spPr>
        <p:txBody>
          <a:bodyPr anchorCtr="0" anchor="t" bIns="91425" lIns="91425" spcFirstLastPara="1" rIns="91425" wrap="square" tIns="91425">
            <a:noAutofit/>
          </a:bodyPr>
          <a:lstStyle/>
          <a:p>
            <a:pPr indent="0" lvl="0" marL="0" rtl="0" algn="l">
              <a:lnSpc>
                <a:spcPct val="90000"/>
              </a:lnSpc>
              <a:spcBef>
                <a:spcPts val="0"/>
              </a:spcBef>
              <a:spcAft>
                <a:spcPts val="0"/>
              </a:spcAft>
              <a:buSzPts val="2600"/>
              <a:buNone/>
            </a:pPr>
            <a:r>
              <a:rPr lang="fi-FI">
                <a:solidFill>
                  <a:srgbClr val="1B264F"/>
                </a:solidFill>
              </a:rPr>
              <a:t>Architecture neural networks of typical nodes of grain elevator route devices : option 2 </a:t>
            </a:r>
            <a:endParaRPr>
              <a:solidFill>
                <a:srgbClr val="1B264F"/>
              </a:solidFill>
            </a:endParaRPr>
          </a:p>
        </p:txBody>
      </p:sp>
      <p:sp>
        <p:nvSpPr>
          <p:cNvPr id="174" name="Google Shape;174;g16408fe30c8_0_124"/>
          <p:cNvSpPr txBox="1"/>
          <p:nvPr>
            <p:ph idx="1" type="body"/>
          </p:nvPr>
        </p:nvSpPr>
        <p:spPr>
          <a:xfrm>
            <a:off x="376375" y="1450800"/>
            <a:ext cx="8614500" cy="3123300"/>
          </a:xfrm>
          <a:prstGeom prst="rect">
            <a:avLst/>
          </a:prstGeom>
          <a:solidFill>
            <a:srgbClr val="FFFFFF"/>
          </a:solidFill>
          <a:ln>
            <a:noFill/>
          </a:ln>
        </p:spPr>
        <p:txBody>
          <a:bodyPr anchorCtr="0" anchor="t" bIns="91425" lIns="91425" spcFirstLastPara="1" rIns="91425" wrap="square" tIns="91425">
            <a:noAutofit/>
          </a:bodyPr>
          <a:lstStyle/>
          <a:p>
            <a:pPr indent="0" lvl="0" marL="0" rtl="0" algn="l">
              <a:lnSpc>
                <a:spcPct val="110000"/>
              </a:lnSpc>
              <a:spcBef>
                <a:spcPts val="300"/>
              </a:spcBef>
              <a:spcAft>
                <a:spcPts val="0"/>
              </a:spcAft>
              <a:buSzPts val="1600"/>
              <a:buNone/>
            </a:pPr>
            <a:r>
              <a:rPr lang="fi-FI" sz="1300"/>
              <a:t>Prediction of each output parameter by a separate neural network, for example with architecture </a:t>
            </a:r>
            <a:r>
              <a:rPr b="1" lang="fi-FI" sz="1300"/>
              <a:t>RBF </a:t>
            </a:r>
            <a:r>
              <a:rPr lang="fi-FI" sz="1300"/>
              <a:t>(Radial Basis Function)</a:t>
            </a:r>
            <a:endParaRPr sz="1300"/>
          </a:p>
        </p:txBody>
      </p:sp>
      <p:sp>
        <p:nvSpPr>
          <p:cNvPr id="175" name="Google Shape;175;g16408fe30c8_0_124"/>
          <p:cNvSpPr/>
          <p:nvPr/>
        </p:nvSpPr>
        <p:spPr>
          <a:xfrm rot="5400000">
            <a:off x="6289275" y="2287250"/>
            <a:ext cx="439500" cy="1188000"/>
          </a:xfrm>
          <a:prstGeom prst="stripedRightArrow">
            <a:avLst>
              <a:gd fmla="val 50000" name="adj1"/>
              <a:gd fmla="val 50000" name="adj2"/>
            </a:avLst>
          </a:prstGeom>
          <a:solidFill>
            <a:schemeClr val="lt2"/>
          </a:solidFill>
          <a:ln cap="flat" cmpd="sng" w="9525">
            <a:solidFill>
              <a:srgbClr val="CFE2F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6" name="Google Shape;176;g16408fe30c8_0_124"/>
          <p:cNvSpPr txBox="1"/>
          <p:nvPr>
            <p:ph type="title"/>
          </p:nvPr>
        </p:nvSpPr>
        <p:spPr>
          <a:xfrm>
            <a:off x="1348650" y="0"/>
            <a:ext cx="3747000" cy="436800"/>
          </a:xfrm>
          <a:prstGeom prst="rect">
            <a:avLst/>
          </a:prstGeom>
          <a:noFill/>
          <a:ln>
            <a:noFill/>
          </a:ln>
          <a:effectLst>
            <a:outerShdw blurRad="57150" rotWithShape="0" algn="bl" dir="5400000" dist="66675">
              <a:srgbClr val="000000">
                <a:alpha val="17647"/>
              </a:srgbClr>
            </a:outerShdw>
          </a:effectLst>
        </p:spPr>
        <p:txBody>
          <a:bodyPr anchorCtr="0" anchor="t" bIns="91425" lIns="91425" spcFirstLastPara="1" rIns="91425" wrap="square" tIns="91425">
            <a:noAutofit/>
          </a:bodyPr>
          <a:lstStyle/>
          <a:p>
            <a:pPr indent="0" lvl="0" marL="0" rtl="0" algn="l">
              <a:lnSpc>
                <a:spcPct val="80000"/>
              </a:lnSpc>
              <a:spcBef>
                <a:spcPts val="0"/>
              </a:spcBef>
              <a:spcAft>
                <a:spcPts val="0"/>
              </a:spcAft>
              <a:buSzPts val="2600"/>
              <a:buNone/>
            </a:pPr>
            <a:r>
              <a:rPr lang="fi-FI" sz="1700">
                <a:solidFill>
                  <a:srgbClr val="45818E"/>
                </a:solidFill>
              </a:rPr>
              <a:t>Deliverable 4:</a:t>
            </a:r>
            <a:endParaRPr sz="1700">
              <a:solidFill>
                <a:srgbClr val="45818E"/>
              </a:solidFill>
            </a:endParaRPr>
          </a:p>
        </p:txBody>
      </p:sp>
      <p:pic>
        <p:nvPicPr>
          <p:cNvPr id="177" name="Google Shape;177;g16408fe30c8_0_124"/>
          <p:cNvPicPr preferRelativeResize="0"/>
          <p:nvPr/>
        </p:nvPicPr>
        <p:blipFill rotWithShape="1">
          <a:blip r:embed="rId3">
            <a:alphaModFix/>
          </a:blip>
          <a:srcRect b="66022" l="0" r="0" t="0"/>
          <a:stretch/>
        </p:blipFill>
        <p:spPr>
          <a:xfrm>
            <a:off x="376375" y="2218750"/>
            <a:ext cx="2751775" cy="2355451"/>
          </a:xfrm>
          <a:prstGeom prst="rect">
            <a:avLst/>
          </a:prstGeom>
          <a:noFill/>
          <a:ln>
            <a:noFill/>
          </a:ln>
        </p:spPr>
      </p:pic>
      <p:pic>
        <p:nvPicPr>
          <p:cNvPr id="178" name="Google Shape;178;g16408fe30c8_0_124"/>
          <p:cNvPicPr preferRelativeResize="0"/>
          <p:nvPr/>
        </p:nvPicPr>
        <p:blipFill rotWithShape="1">
          <a:blip r:embed="rId3">
            <a:alphaModFix/>
          </a:blip>
          <a:srcRect b="33406" l="0" r="0" t="32615"/>
          <a:stretch/>
        </p:blipFill>
        <p:spPr>
          <a:xfrm>
            <a:off x="3197650" y="2014959"/>
            <a:ext cx="2832950" cy="2424960"/>
          </a:xfrm>
          <a:prstGeom prst="rect">
            <a:avLst/>
          </a:prstGeom>
          <a:noFill/>
          <a:ln>
            <a:noFill/>
          </a:ln>
        </p:spPr>
      </p:pic>
      <p:pic>
        <p:nvPicPr>
          <p:cNvPr id="179" name="Google Shape;179;g16408fe30c8_0_124"/>
          <p:cNvPicPr preferRelativeResize="0"/>
          <p:nvPr/>
        </p:nvPicPr>
        <p:blipFill rotWithShape="1">
          <a:blip r:embed="rId3">
            <a:alphaModFix/>
          </a:blip>
          <a:srcRect b="0" l="0" r="0" t="66021"/>
          <a:stretch/>
        </p:blipFill>
        <p:spPr>
          <a:xfrm>
            <a:off x="6100100" y="2014962"/>
            <a:ext cx="2832950" cy="242496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3" name="Shape 183"/>
        <p:cNvGrpSpPr/>
        <p:nvPr/>
      </p:nvGrpSpPr>
      <p:grpSpPr>
        <a:xfrm>
          <a:off x="0" y="0"/>
          <a:ext cx="0" cy="0"/>
          <a:chOff x="0" y="0"/>
          <a:chExt cx="0" cy="0"/>
        </a:xfrm>
      </p:grpSpPr>
      <p:sp>
        <p:nvSpPr>
          <p:cNvPr id="184" name="Google Shape;184;g16408fe30c8_0_69"/>
          <p:cNvSpPr txBox="1"/>
          <p:nvPr>
            <p:ph type="title"/>
          </p:nvPr>
        </p:nvSpPr>
        <p:spPr>
          <a:xfrm>
            <a:off x="1316125" y="246000"/>
            <a:ext cx="6735000" cy="1204800"/>
          </a:xfrm>
          <a:prstGeom prst="rect">
            <a:avLst/>
          </a:prstGeom>
          <a:noFill/>
          <a:ln>
            <a:noFill/>
          </a:ln>
        </p:spPr>
        <p:txBody>
          <a:bodyPr anchorCtr="0" anchor="t" bIns="91425" lIns="91425" spcFirstLastPara="1" rIns="91425" wrap="square" tIns="91425">
            <a:noAutofit/>
          </a:bodyPr>
          <a:lstStyle/>
          <a:p>
            <a:pPr indent="0" lvl="0" marL="0" rtl="0" algn="l">
              <a:lnSpc>
                <a:spcPct val="90000"/>
              </a:lnSpc>
              <a:spcBef>
                <a:spcPts val="0"/>
              </a:spcBef>
              <a:spcAft>
                <a:spcPts val="0"/>
              </a:spcAft>
              <a:buSzPts val="2600"/>
              <a:buNone/>
            </a:pPr>
            <a:r>
              <a:rPr lang="fi-FI">
                <a:solidFill>
                  <a:srgbClr val="1B264F"/>
                </a:solidFill>
              </a:rPr>
              <a:t>The algorithm of our intelligent technology for grain elevator with TP devices optimization</a:t>
            </a:r>
            <a:endParaRPr>
              <a:solidFill>
                <a:srgbClr val="1B264F"/>
              </a:solidFill>
            </a:endParaRPr>
          </a:p>
        </p:txBody>
      </p:sp>
      <p:sp>
        <p:nvSpPr>
          <p:cNvPr id="185" name="Google Shape;185;g16408fe30c8_0_69"/>
          <p:cNvSpPr txBox="1"/>
          <p:nvPr>
            <p:ph type="title"/>
          </p:nvPr>
        </p:nvSpPr>
        <p:spPr>
          <a:xfrm>
            <a:off x="1348650" y="0"/>
            <a:ext cx="3747000" cy="436800"/>
          </a:xfrm>
          <a:prstGeom prst="rect">
            <a:avLst/>
          </a:prstGeom>
          <a:noFill/>
          <a:ln>
            <a:noFill/>
          </a:ln>
          <a:effectLst>
            <a:outerShdw blurRad="57150" rotWithShape="0" algn="bl" dir="5400000" dist="66675">
              <a:srgbClr val="000000">
                <a:alpha val="17647"/>
              </a:srgbClr>
            </a:outerShdw>
          </a:effectLst>
        </p:spPr>
        <p:txBody>
          <a:bodyPr anchorCtr="0" anchor="t" bIns="91425" lIns="91425" spcFirstLastPara="1" rIns="91425" wrap="square" tIns="91425">
            <a:noAutofit/>
          </a:bodyPr>
          <a:lstStyle/>
          <a:p>
            <a:pPr indent="0" lvl="0" marL="0" rtl="0" algn="l">
              <a:lnSpc>
                <a:spcPct val="80000"/>
              </a:lnSpc>
              <a:spcBef>
                <a:spcPts val="0"/>
              </a:spcBef>
              <a:spcAft>
                <a:spcPts val="0"/>
              </a:spcAft>
              <a:buSzPts val="2600"/>
              <a:buNone/>
            </a:pPr>
            <a:r>
              <a:rPr lang="fi-FI" sz="1700">
                <a:solidFill>
                  <a:srgbClr val="45818E"/>
                </a:solidFill>
              </a:rPr>
              <a:t>Deliverable 5:</a:t>
            </a:r>
            <a:endParaRPr sz="1700">
              <a:solidFill>
                <a:srgbClr val="45818E"/>
              </a:solidFill>
            </a:endParaRPr>
          </a:p>
        </p:txBody>
      </p:sp>
      <p:sp>
        <p:nvSpPr>
          <p:cNvPr id="186" name="Google Shape;186;g16408fe30c8_0_69"/>
          <p:cNvSpPr txBox="1"/>
          <p:nvPr/>
        </p:nvSpPr>
        <p:spPr>
          <a:xfrm>
            <a:off x="330250" y="1422600"/>
            <a:ext cx="6379500" cy="2062500"/>
          </a:xfrm>
          <a:prstGeom prst="rect">
            <a:avLst/>
          </a:prstGeom>
          <a:noFill/>
          <a:ln>
            <a:noFill/>
          </a:ln>
        </p:spPr>
        <p:txBody>
          <a:bodyPr anchorCtr="0" anchor="t" bIns="91425" lIns="91425" spcFirstLastPara="1" rIns="91425" wrap="square" tIns="91425">
            <a:spAutoFit/>
          </a:bodyPr>
          <a:lstStyle/>
          <a:p>
            <a:pPr indent="-899999" lvl="0" marL="899999" marR="0" rtl="0" algn="l">
              <a:lnSpc>
                <a:spcPct val="100000"/>
              </a:lnSpc>
              <a:spcBef>
                <a:spcPts val="1200"/>
              </a:spcBef>
              <a:spcAft>
                <a:spcPts val="0"/>
              </a:spcAft>
              <a:buClr>
                <a:srgbClr val="000000"/>
              </a:buClr>
              <a:buSzPts val="1400"/>
              <a:buFont typeface="Arial"/>
              <a:buNone/>
            </a:pPr>
            <a:r>
              <a:rPr b="1" i="0" lang="fi-FI" sz="1400" u="none" cap="none" strike="noStrike">
                <a:solidFill>
                  <a:srgbClr val="073763"/>
                </a:solidFill>
                <a:latin typeface="Verdana"/>
                <a:ea typeface="Verdana"/>
                <a:cs typeface="Verdana"/>
                <a:sym typeface="Verdana"/>
              </a:rPr>
              <a:t>Stage 1: 	Preparatory.</a:t>
            </a:r>
            <a:r>
              <a:rPr b="0" i="0" lang="fi-FI" sz="1400" u="none" cap="none" strike="noStrike">
                <a:solidFill>
                  <a:srgbClr val="073763"/>
                </a:solidFill>
                <a:latin typeface="Verdana"/>
                <a:ea typeface="Verdana"/>
                <a:cs typeface="Verdana"/>
                <a:sym typeface="Verdana"/>
              </a:rPr>
              <a:t> Information is collected and neural network models of all nodes of all possible routes are built for the input parameters of different batches of grain.</a:t>
            </a:r>
            <a:endParaRPr b="0" i="0" sz="1400" u="none" cap="none" strike="noStrike">
              <a:solidFill>
                <a:srgbClr val="073763"/>
              </a:solidFill>
              <a:latin typeface="Verdana"/>
              <a:ea typeface="Verdana"/>
              <a:cs typeface="Verdana"/>
              <a:sym typeface="Verdana"/>
            </a:endParaRPr>
          </a:p>
          <a:p>
            <a:pPr indent="-899999" lvl="0" marL="899999" marR="0" rtl="0" algn="l">
              <a:lnSpc>
                <a:spcPct val="100000"/>
              </a:lnSpc>
              <a:spcBef>
                <a:spcPts val="1200"/>
              </a:spcBef>
              <a:spcAft>
                <a:spcPts val="0"/>
              </a:spcAft>
              <a:buClr>
                <a:srgbClr val="000000"/>
              </a:buClr>
              <a:buSzPts val="1400"/>
              <a:buFont typeface="Arial"/>
              <a:buNone/>
            </a:pPr>
            <a:r>
              <a:rPr b="1" i="0" lang="fi-FI" sz="1400" u="none" cap="none" strike="noStrike">
                <a:solidFill>
                  <a:srgbClr val="073763"/>
                </a:solidFill>
                <a:latin typeface="Verdana"/>
                <a:ea typeface="Verdana"/>
                <a:cs typeface="Verdana"/>
                <a:sym typeface="Verdana"/>
              </a:rPr>
              <a:t>Stage 2: Initial.</a:t>
            </a:r>
            <a:r>
              <a:rPr b="0" i="0" lang="fi-FI" sz="1400" u="none" cap="none" strike="noStrike">
                <a:solidFill>
                  <a:srgbClr val="073763"/>
                </a:solidFill>
                <a:latin typeface="Verdana"/>
                <a:ea typeface="Verdana"/>
                <a:cs typeface="Verdana"/>
                <a:sym typeface="Verdana"/>
              </a:rPr>
              <a:t> A new batch of grain arrives at the elevator. It is examined and input parameters are determined. According to the models built in stage 1, the outputs of all nodes are estimated. Based on these forecast data, the optimal route is determined as the first version.</a:t>
            </a:r>
            <a:endParaRPr b="0" i="0" sz="1400" u="none" cap="none" strike="noStrike">
              <a:solidFill>
                <a:srgbClr val="073763"/>
              </a:solidFill>
              <a:latin typeface="Verdana"/>
              <a:ea typeface="Verdana"/>
              <a:cs typeface="Verdana"/>
              <a:sym typeface="Verdana"/>
            </a:endParaRPr>
          </a:p>
        </p:txBody>
      </p:sp>
      <p:pic>
        <p:nvPicPr>
          <p:cNvPr id="187" name="Google Shape;187;g16408fe30c8_0_69"/>
          <p:cNvPicPr preferRelativeResize="0"/>
          <p:nvPr/>
        </p:nvPicPr>
        <p:blipFill rotWithShape="1">
          <a:blip r:embed="rId3">
            <a:alphaModFix/>
          </a:blip>
          <a:srcRect b="0" l="0" r="0" t="0"/>
          <a:stretch/>
        </p:blipFill>
        <p:spPr>
          <a:xfrm>
            <a:off x="6886450" y="1522650"/>
            <a:ext cx="2053675" cy="1783275"/>
          </a:xfrm>
          <a:prstGeom prst="rect">
            <a:avLst/>
          </a:prstGeom>
          <a:noFill/>
          <a:ln cap="flat" cmpd="sng" w="9525">
            <a:solidFill>
              <a:schemeClr val="dk2"/>
            </a:solidFill>
            <a:prstDash val="solid"/>
            <a:round/>
            <a:headEnd len="sm" w="sm" type="none"/>
            <a:tailEnd len="sm" w="sm" type="none"/>
          </a:ln>
        </p:spPr>
      </p:pic>
      <p:sp>
        <p:nvSpPr>
          <p:cNvPr id="188" name="Google Shape;188;g16408fe30c8_0_69"/>
          <p:cNvSpPr txBox="1"/>
          <p:nvPr/>
        </p:nvSpPr>
        <p:spPr>
          <a:xfrm>
            <a:off x="330250" y="3377775"/>
            <a:ext cx="8687700" cy="1262100"/>
          </a:xfrm>
          <a:prstGeom prst="rect">
            <a:avLst/>
          </a:prstGeom>
          <a:noFill/>
          <a:ln>
            <a:noFill/>
          </a:ln>
        </p:spPr>
        <p:txBody>
          <a:bodyPr anchorCtr="0" anchor="t" bIns="91425" lIns="91425" spcFirstLastPara="1" rIns="91425" wrap="square" tIns="91425">
            <a:spAutoFit/>
          </a:bodyPr>
          <a:lstStyle/>
          <a:p>
            <a:pPr indent="-899999" lvl="0" marL="899999" marR="0" rtl="0" algn="l">
              <a:lnSpc>
                <a:spcPct val="100000"/>
              </a:lnSpc>
              <a:spcBef>
                <a:spcPts val="0"/>
              </a:spcBef>
              <a:spcAft>
                <a:spcPts val="0"/>
              </a:spcAft>
              <a:buClr>
                <a:srgbClr val="000000"/>
              </a:buClr>
              <a:buSzPts val="1400"/>
              <a:buFont typeface="Arial"/>
              <a:buNone/>
            </a:pPr>
            <a:r>
              <a:rPr b="1" i="0" lang="fi-FI" sz="1400" u="none" cap="none" strike="noStrike">
                <a:solidFill>
                  <a:srgbClr val="073763"/>
                </a:solidFill>
                <a:latin typeface="Verdana"/>
                <a:ea typeface="Verdana"/>
                <a:cs typeface="Verdana"/>
                <a:sym typeface="Verdana"/>
              </a:rPr>
              <a:t>Stage 3: Optimization.</a:t>
            </a:r>
            <a:r>
              <a:rPr b="0" i="0" lang="fi-FI" sz="1400" u="none" cap="none" strike="noStrike">
                <a:solidFill>
                  <a:srgbClr val="073763"/>
                </a:solidFill>
                <a:latin typeface="Verdana"/>
                <a:ea typeface="Verdana"/>
                <a:cs typeface="Verdana"/>
                <a:sym typeface="Verdana"/>
              </a:rPr>
              <a:t> The grain is processed according to the optimal route determined in step 2. The actual outputs of the nodes of this route are measured. If they do not coincide with the predicted ones, then a new multi-agent route model is built using reinforcement learning and neural networks, which is constantly updated with new data and which determines the true optimal route.</a:t>
            </a:r>
            <a:endParaRPr b="0" i="0" sz="1400" u="none" cap="none" strike="noStrike">
              <a:solidFill>
                <a:srgbClr val="073763"/>
              </a:solidFill>
              <a:latin typeface="Verdana"/>
              <a:ea typeface="Verdana"/>
              <a:cs typeface="Verdana"/>
              <a:sym typeface="Verdana"/>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2" name="Shape 192"/>
        <p:cNvGrpSpPr/>
        <p:nvPr/>
      </p:nvGrpSpPr>
      <p:grpSpPr>
        <a:xfrm>
          <a:off x="0" y="0"/>
          <a:ext cx="0" cy="0"/>
          <a:chOff x="0" y="0"/>
          <a:chExt cx="0" cy="0"/>
        </a:xfrm>
      </p:grpSpPr>
      <p:sp>
        <p:nvSpPr>
          <p:cNvPr id="193" name="Google Shape;193;g13f668d1f82_0_143"/>
          <p:cNvSpPr txBox="1"/>
          <p:nvPr>
            <p:ph type="title"/>
          </p:nvPr>
        </p:nvSpPr>
        <p:spPr>
          <a:xfrm>
            <a:off x="1316125" y="246000"/>
            <a:ext cx="7282800" cy="1579200"/>
          </a:xfrm>
          <a:prstGeom prst="rect">
            <a:avLst/>
          </a:prstGeom>
          <a:noFill/>
          <a:ln>
            <a:noFill/>
          </a:ln>
        </p:spPr>
        <p:txBody>
          <a:bodyPr anchorCtr="0" anchor="t" bIns="91425" lIns="91425" spcFirstLastPara="1" rIns="91425" wrap="square" tIns="91425">
            <a:noAutofit/>
          </a:bodyPr>
          <a:lstStyle/>
          <a:p>
            <a:pPr indent="0" lvl="0" marL="0" rtl="0" algn="l">
              <a:lnSpc>
                <a:spcPct val="90000"/>
              </a:lnSpc>
              <a:spcBef>
                <a:spcPts val="0"/>
              </a:spcBef>
              <a:spcAft>
                <a:spcPts val="0"/>
              </a:spcAft>
              <a:buSzPts val="2600"/>
              <a:buNone/>
            </a:pPr>
            <a:r>
              <a:rPr lang="fi-FI">
                <a:solidFill>
                  <a:srgbClr val="1B264F"/>
                </a:solidFill>
              </a:rPr>
              <a:t>Planning of experiments necessary for training of neural network models of nodal devices and system as a whole </a:t>
            </a:r>
            <a:endParaRPr>
              <a:solidFill>
                <a:srgbClr val="1B264F"/>
              </a:solidFill>
            </a:endParaRPr>
          </a:p>
        </p:txBody>
      </p:sp>
      <p:sp>
        <p:nvSpPr>
          <p:cNvPr id="194" name="Google Shape;194;g13f668d1f82_0_143"/>
          <p:cNvSpPr txBox="1"/>
          <p:nvPr>
            <p:ph idx="1" type="body"/>
          </p:nvPr>
        </p:nvSpPr>
        <p:spPr>
          <a:xfrm>
            <a:off x="3600950" y="2028425"/>
            <a:ext cx="5391300" cy="2642400"/>
          </a:xfrm>
          <a:prstGeom prst="rect">
            <a:avLst/>
          </a:prstGeom>
          <a:noFill/>
          <a:ln>
            <a:noFill/>
          </a:ln>
        </p:spPr>
        <p:txBody>
          <a:bodyPr anchorCtr="0" anchor="t" bIns="91425" lIns="91425" spcFirstLastPara="1" rIns="91425" wrap="square" tIns="91425">
            <a:noAutofit/>
          </a:bodyPr>
          <a:lstStyle/>
          <a:p>
            <a:pPr indent="0" lvl="0" marL="0" rtl="0" algn="l">
              <a:lnSpc>
                <a:spcPct val="110000"/>
              </a:lnSpc>
              <a:spcBef>
                <a:spcPts val="300"/>
              </a:spcBef>
              <a:spcAft>
                <a:spcPts val="0"/>
              </a:spcAft>
              <a:buSzPts val="1600"/>
              <a:buNone/>
            </a:pPr>
            <a:r>
              <a:rPr b="1" lang="fi-FI" sz="1400"/>
              <a:t>At the experimental stage</a:t>
            </a:r>
            <a:r>
              <a:rPr lang="fi-FI" sz="1400"/>
              <a:t>, data from stage 1 of our intellectual technology will be taken and the implementation of stages 2 and 3 will be simulated - as if only the input parameters are known. The result will be compared with the measured values. The other 2 experiments will concern much larger and much smaller parameter values ​​with a larger and smaller load (for example, </a:t>
            </a:r>
            <a:r>
              <a:rPr b="1" lang="fi-FI" sz="1400"/>
              <a:t>more moist and dense and vice versa</a:t>
            </a:r>
            <a:r>
              <a:rPr lang="fi-FI" sz="1400"/>
              <a:t>) to check how the algorithm will behave in extreme conditions.</a:t>
            </a:r>
            <a:endParaRPr sz="1500"/>
          </a:p>
          <a:p>
            <a:pPr indent="0" lvl="0" marL="0" rtl="0" algn="l">
              <a:lnSpc>
                <a:spcPct val="110000"/>
              </a:lnSpc>
              <a:spcBef>
                <a:spcPts val="300"/>
              </a:spcBef>
              <a:spcAft>
                <a:spcPts val="0"/>
              </a:spcAft>
              <a:buSzPts val="1600"/>
              <a:buNone/>
            </a:pPr>
            <a:r>
              <a:t/>
            </a:r>
            <a:endParaRPr sz="1500"/>
          </a:p>
          <a:p>
            <a:pPr indent="0" lvl="0" marL="0" rtl="0" algn="l">
              <a:lnSpc>
                <a:spcPct val="110000"/>
              </a:lnSpc>
              <a:spcBef>
                <a:spcPts val="300"/>
              </a:spcBef>
              <a:spcAft>
                <a:spcPts val="0"/>
              </a:spcAft>
              <a:buSzPts val="1600"/>
              <a:buNone/>
            </a:pPr>
            <a:r>
              <a:t/>
            </a:r>
            <a:endParaRPr sz="1500"/>
          </a:p>
          <a:p>
            <a:pPr indent="0" lvl="0" marL="0" rtl="0" algn="l">
              <a:lnSpc>
                <a:spcPct val="110000"/>
              </a:lnSpc>
              <a:spcBef>
                <a:spcPts val="300"/>
              </a:spcBef>
              <a:spcAft>
                <a:spcPts val="0"/>
              </a:spcAft>
              <a:buSzPts val="1600"/>
              <a:buNone/>
            </a:pPr>
            <a:r>
              <a:t/>
            </a:r>
            <a:endParaRPr b="1" sz="1500"/>
          </a:p>
          <a:p>
            <a:pPr indent="0" lvl="0" marL="0" rtl="0" algn="l">
              <a:lnSpc>
                <a:spcPct val="110000"/>
              </a:lnSpc>
              <a:spcBef>
                <a:spcPts val="300"/>
              </a:spcBef>
              <a:spcAft>
                <a:spcPts val="0"/>
              </a:spcAft>
              <a:buSzPts val="1600"/>
              <a:buNone/>
            </a:pPr>
            <a:r>
              <a:t/>
            </a:r>
            <a:endParaRPr sz="1500"/>
          </a:p>
          <a:p>
            <a:pPr indent="0" lvl="0" marL="0" rtl="0" algn="l">
              <a:lnSpc>
                <a:spcPct val="110000"/>
              </a:lnSpc>
              <a:spcBef>
                <a:spcPts val="300"/>
              </a:spcBef>
              <a:spcAft>
                <a:spcPts val="0"/>
              </a:spcAft>
              <a:buSzPts val="1600"/>
              <a:buNone/>
            </a:pPr>
            <a:r>
              <a:t/>
            </a:r>
            <a:endParaRPr sz="1500"/>
          </a:p>
          <a:p>
            <a:pPr indent="0" lvl="0" marL="0" rtl="0" algn="l">
              <a:lnSpc>
                <a:spcPct val="110000"/>
              </a:lnSpc>
              <a:spcBef>
                <a:spcPts val="300"/>
              </a:spcBef>
              <a:spcAft>
                <a:spcPts val="0"/>
              </a:spcAft>
              <a:buSzPts val="1600"/>
              <a:buNone/>
            </a:pPr>
            <a:r>
              <a:t/>
            </a:r>
            <a:endParaRPr sz="1500"/>
          </a:p>
          <a:p>
            <a:pPr indent="0" lvl="0" marL="0" rtl="0" algn="l">
              <a:lnSpc>
                <a:spcPct val="110000"/>
              </a:lnSpc>
              <a:spcBef>
                <a:spcPts val="300"/>
              </a:spcBef>
              <a:spcAft>
                <a:spcPts val="0"/>
              </a:spcAft>
              <a:buSzPts val="1600"/>
              <a:buNone/>
            </a:pPr>
            <a:r>
              <a:t/>
            </a:r>
            <a:endParaRPr sz="1500"/>
          </a:p>
          <a:p>
            <a:pPr indent="0" lvl="0" marL="0" rtl="0" algn="l">
              <a:lnSpc>
                <a:spcPct val="110000"/>
              </a:lnSpc>
              <a:spcBef>
                <a:spcPts val="300"/>
              </a:spcBef>
              <a:spcAft>
                <a:spcPts val="0"/>
              </a:spcAft>
              <a:buSzPts val="1600"/>
              <a:buNone/>
            </a:pPr>
            <a:r>
              <a:t/>
            </a:r>
            <a:endParaRPr sz="1500"/>
          </a:p>
        </p:txBody>
      </p:sp>
      <p:sp>
        <p:nvSpPr>
          <p:cNvPr id="195" name="Google Shape;195;g13f668d1f82_0_143"/>
          <p:cNvSpPr txBox="1"/>
          <p:nvPr>
            <p:ph type="title"/>
          </p:nvPr>
        </p:nvSpPr>
        <p:spPr>
          <a:xfrm>
            <a:off x="1348650" y="0"/>
            <a:ext cx="3747000" cy="436800"/>
          </a:xfrm>
          <a:prstGeom prst="rect">
            <a:avLst/>
          </a:prstGeom>
          <a:noFill/>
          <a:ln>
            <a:noFill/>
          </a:ln>
          <a:effectLst>
            <a:outerShdw blurRad="57150" rotWithShape="0" algn="bl" dir="5400000" dist="66675">
              <a:srgbClr val="000000">
                <a:alpha val="17254"/>
              </a:srgbClr>
            </a:outerShdw>
          </a:effectLst>
        </p:spPr>
        <p:txBody>
          <a:bodyPr anchorCtr="0" anchor="t" bIns="91425" lIns="91425" spcFirstLastPara="1" rIns="91425" wrap="square" tIns="91425">
            <a:noAutofit/>
          </a:bodyPr>
          <a:lstStyle/>
          <a:p>
            <a:pPr indent="0" lvl="0" marL="0" rtl="0" algn="l">
              <a:lnSpc>
                <a:spcPct val="80000"/>
              </a:lnSpc>
              <a:spcBef>
                <a:spcPts val="0"/>
              </a:spcBef>
              <a:spcAft>
                <a:spcPts val="0"/>
              </a:spcAft>
              <a:buSzPts val="2600"/>
              <a:buNone/>
            </a:pPr>
            <a:r>
              <a:rPr lang="fi-FI" sz="1700">
                <a:solidFill>
                  <a:srgbClr val="45818E"/>
                </a:solidFill>
              </a:rPr>
              <a:t>Deliverable 5:</a:t>
            </a:r>
            <a:endParaRPr sz="1700">
              <a:solidFill>
                <a:srgbClr val="45818E"/>
              </a:solidFill>
            </a:endParaRPr>
          </a:p>
        </p:txBody>
      </p:sp>
      <p:grpSp>
        <p:nvGrpSpPr>
          <p:cNvPr id="196" name="Google Shape;196;g13f668d1f82_0_143"/>
          <p:cNvGrpSpPr/>
          <p:nvPr/>
        </p:nvGrpSpPr>
        <p:grpSpPr>
          <a:xfrm>
            <a:off x="318571" y="1928884"/>
            <a:ext cx="3083479" cy="2642270"/>
            <a:chOff x="186702" y="1527748"/>
            <a:chExt cx="3430662" cy="2939775"/>
          </a:xfrm>
        </p:grpSpPr>
        <p:sp>
          <p:nvSpPr>
            <p:cNvPr id="197" name="Google Shape;197;g13f668d1f82_0_143"/>
            <p:cNvSpPr/>
            <p:nvPr/>
          </p:nvSpPr>
          <p:spPr>
            <a:xfrm>
              <a:off x="2350700" y="1759600"/>
              <a:ext cx="1222200" cy="2542200"/>
            </a:xfrm>
            <a:prstGeom prst="bevel">
              <a:avLst>
                <a:gd fmla="val 12500"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8" name="Google Shape;198;g13f668d1f82_0_143"/>
            <p:cNvSpPr/>
            <p:nvPr/>
          </p:nvSpPr>
          <p:spPr>
            <a:xfrm>
              <a:off x="1843062" y="2872365"/>
              <a:ext cx="447600" cy="250500"/>
            </a:xfrm>
            <a:prstGeom prst="right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99" name="Google Shape;199;g13f668d1f82_0_143"/>
            <p:cNvPicPr preferRelativeResize="0"/>
            <p:nvPr/>
          </p:nvPicPr>
          <p:blipFill rotWithShape="1">
            <a:blip r:embed="rId3">
              <a:alphaModFix/>
            </a:blip>
            <a:srcRect b="0" l="0" r="0" t="0"/>
            <a:stretch/>
          </p:blipFill>
          <p:spPr>
            <a:xfrm>
              <a:off x="186702" y="1527748"/>
              <a:ext cx="1665300" cy="2939775"/>
            </a:xfrm>
            <a:prstGeom prst="rect">
              <a:avLst/>
            </a:prstGeom>
            <a:noFill/>
            <a:ln cap="flat" cmpd="sng" w="9525">
              <a:solidFill>
                <a:schemeClr val="dk2"/>
              </a:solidFill>
              <a:prstDash val="solid"/>
              <a:round/>
              <a:headEnd len="sm" w="sm" type="none"/>
              <a:tailEnd len="sm" w="sm" type="none"/>
            </a:ln>
          </p:spPr>
        </p:pic>
        <p:sp>
          <p:nvSpPr>
            <p:cNvPr id="200" name="Google Shape;200;g13f668d1f82_0_143"/>
            <p:cNvSpPr txBox="1"/>
            <p:nvPr/>
          </p:nvSpPr>
          <p:spPr>
            <a:xfrm>
              <a:off x="2489364" y="2813395"/>
              <a:ext cx="1128000" cy="4410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1" i="0" lang="fi-FI" sz="1400" u="none" cap="none" strike="noStrike">
                  <a:solidFill>
                    <a:srgbClr val="000000"/>
                  </a:solidFill>
                  <a:latin typeface="Verdana"/>
                  <a:ea typeface="Verdana"/>
                  <a:cs typeface="Verdana"/>
                  <a:sym typeface="Verdana"/>
                </a:rPr>
                <a:t>SYSTEM</a:t>
              </a:r>
              <a:endParaRPr b="1" i="0" sz="1400" u="none" cap="none" strike="noStrike">
                <a:solidFill>
                  <a:srgbClr val="000000"/>
                </a:solidFill>
                <a:latin typeface="Verdana"/>
                <a:ea typeface="Verdana"/>
                <a:cs typeface="Verdana"/>
                <a:sym typeface="Verdana"/>
              </a:endParaRPr>
            </a:p>
          </p:txBody>
        </p:sp>
        <p:sp>
          <p:nvSpPr>
            <p:cNvPr id="201" name="Google Shape;201;g13f668d1f82_0_143"/>
            <p:cNvSpPr txBox="1"/>
            <p:nvPr/>
          </p:nvSpPr>
          <p:spPr>
            <a:xfrm>
              <a:off x="784809" y="2990550"/>
              <a:ext cx="1128000" cy="3768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000"/>
                <a:buFont typeface="Arial"/>
                <a:buNone/>
              </a:pPr>
              <a:r>
                <a:rPr b="1" i="0" lang="fi-FI" sz="1000" u="none" cap="none" strike="noStrike">
                  <a:solidFill>
                    <a:srgbClr val="000000"/>
                  </a:solidFill>
                  <a:latin typeface="Verdana"/>
                  <a:ea typeface="Verdana"/>
                  <a:cs typeface="Verdana"/>
                  <a:sym typeface="Verdana"/>
                </a:rPr>
                <a:t>Ws,Wp,Wq</a:t>
              </a:r>
              <a:endParaRPr b="1" i="0" sz="1000" u="none" cap="none" strike="noStrike">
                <a:solidFill>
                  <a:srgbClr val="000000"/>
                </a:solidFill>
                <a:latin typeface="Verdana"/>
                <a:ea typeface="Verdana"/>
                <a:cs typeface="Verdana"/>
                <a:sym typeface="Verdana"/>
              </a:endParaRPr>
            </a:p>
          </p:txBody>
        </p:sp>
      </p:gr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5" name="Shape 205"/>
        <p:cNvGrpSpPr/>
        <p:nvPr/>
      </p:nvGrpSpPr>
      <p:grpSpPr>
        <a:xfrm>
          <a:off x="0" y="0"/>
          <a:ext cx="0" cy="0"/>
          <a:chOff x="0" y="0"/>
          <a:chExt cx="0" cy="0"/>
        </a:xfrm>
      </p:grpSpPr>
      <p:sp>
        <p:nvSpPr>
          <p:cNvPr id="206" name="Google Shape;206;g13f668d1f82_0_6"/>
          <p:cNvSpPr txBox="1"/>
          <p:nvPr>
            <p:ph type="title"/>
          </p:nvPr>
        </p:nvSpPr>
        <p:spPr>
          <a:xfrm>
            <a:off x="1316125" y="246000"/>
            <a:ext cx="6735000" cy="605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600"/>
              <a:buNone/>
            </a:pPr>
            <a:r>
              <a:rPr lang="fi-FI">
                <a:solidFill>
                  <a:srgbClr val="1B264F"/>
                </a:solidFill>
              </a:rPr>
              <a:t>Optimize the Technology Stack </a:t>
            </a:r>
            <a:endParaRPr/>
          </a:p>
        </p:txBody>
      </p:sp>
      <p:sp>
        <p:nvSpPr>
          <p:cNvPr id="207" name="Google Shape;207;g13f668d1f82_0_6"/>
          <p:cNvSpPr txBox="1"/>
          <p:nvPr>
            <p:ph idx="1" type="body"/>
          </p:nvPr>
        </p:nvSpPr>
        <p:spPr>
          <a:xfrm>
            <a:off x="251626" y="740600"/>
            <a:ext cx="4247100" cy="3923400"/>
          </a:xfrm>
          <a:prstGeom prst="rect">
            <a:avLst/>
          </a:prstGeom>
          <a:noFill/>
          <a:ln>
            <a:noFill/>
          </a:ln>
        </p:spPr>
        <p:txBody>
          <a:bodyPr anchorCtr="0" anchor="t" bIns="91425" lIns="91425" spcFirstLastPara="1" rIns="91425" wrap="square" tIns="91425">
            <a:noAutofit/>
          </a:bodyPr>
          <a:lstStyle/>
          <a:p>
            <a:pPr indent="-311150" lvl="0" marL="457200" rtl="0" algn="l">
              <a:lnSpc>
                <a:spcPct val="110000"/>
              </a:lnSpc>
              <a:spcBef>
                <a:spcPts val="300"/>
              </a:spcBef>
              <a:spcAft>
                <a:spcPts val="0"/>
              </a:spcAft>
              <a:buSzPts val="1300"/>
              <a:buAutoNum type="arabicPeriod"/>
            </a:pPr>
            <a:r>
              <a:rPr lang="fi-FI" sz="1300"/>
              <a:t>The monolithic application was divided into a client and a server.</a:t>
            </a:r>
            <a:endParaRPr sz="1300"/>
          </a:p>
          <a:p>
            <a:pPr indent="-311150" lvl="0" marL="457200" rtl="0" algn="l">
              <a:lnSpc>
                <a:spcPct val="110000"/>
              </a:lnSpc>
              <a:spcBef>
                <a:spcPts val="0"/>
              </a:spcBef>
              <a:spcAft>
                <a:spcPts val="0"/>
              </a:spcAft>
              <a:buSzPts val="1300"/>
              <a:buAutoNum type="arabicPeriod"/>
            </a:pPr>
            <a:r>
              <a:rPr lang="fi-FI" sz="1300"/>
              <a:t>Moved the client part from Vaadin to React. This provides more opportunities for development, simplifies maintenance, allows for easier configuration of horizontal scaling.</a:t>
            </a:r>
            <a:endParaRPr sz="1300"/>
          </a:p>
          <a:p>
            <a:pPr indent="-311150" lvl="0" marL="457200" rtl="0" algn="l">
              <a:lnSpc>
                <a:spcPct val="110000"/>
              </a:lnSpc>
              <a:spcBef>
                <a:spcPts val="0"/>
              </a:spcBef>
              <a:spcAft>
                <a:spcPts val="0"/>
              </a:spcAft>
              <a:buSzPts val="1300"/>
              <a:buAutoNum type="arabicPeriod"/>
            </a:pPr>
            <a:r>
              <a:rPr lang="fi-FI" sz="1300"/>
              <a:t>Due to the TimescaleDB extension for PostgreSQL, we excluded the time series database (Influxdb) and the administration tool (Chronograf).</a:t>
            </a:r>
            <a:endParaRPr sz="1300"/>
          </a:p>
          <a:p>
            <a:pPr indent="-311150" lvl="0" marL="457200" rtl="0" algn="l">
              <a:lnSpc>
                <a:spcPct val="110000"/>
              </a:lnSpc>
              <a:spcBef>
                <a:spcPts val="0"/>
              </a:spcBef>
              <a:spcAft>
                <a:spcPts val="0"/>
              </a:spcAft>
              <a:buSzPts val="1300"/>
              <a:buAutoNum type="arabicPeriod"/>
            </a:pPr>
            <a:r>
              <a:rPr lang="fi-FI" sz="1300"/>
              <a:t>Moved the Mqtt server to RabbitMQ, due to the Rabbit-MQTT plugin.</a:t>
            </a:r>
            <a:endParaRPr sz="1300"/>
          </a:p>
          <a:p>
            <a:pPr indent="-311150" lvl="0" marL="457200" rtl="0" algn="l">
              <a:lnSpc>
                <a:spcPct val="110000"/>
              </a:lnSpc>
              <a:spcBef>
                <a:spcPts val="0"/>
              </a:spcBef>
              <a:spcAft>
                <a:spcPts val="0"/>
              </a:spcAft>
              <a:buSzPts val="1300"/>
              <a:buAutoNum type="arabicPeriod"/>
            </a:pPr>
            <a:r>
              <a:rPr lang="fi-FI" sz="1300"/>
              <a:t>PostgreSQL is used to store files.</a:t>
            </a:r>
            <a:endParaRPr sz="1300"/>
          </a:p>
          <a:p>
            <a:pPr indent="-311150" lvl="0" marL="457200" rtl="0" algn="l">
              <a:lnSpc>
                <a:spcPct val="110000"/>
              </a:lnSpc>
              <a:spcBef>
                <a:spcPts val="0"/>
              </a:spcBef>
              <a:spcAft>
                <a:spcPts val="0"/>
              </a:spcAft>
              <a:buSzPts val="1300"/>
              <a:buAutoNum type="arabicPeriod"/>
            </a:pPr>
            <a:r>
              <a:rPr lang="fi-FI" sz="1300"/>
              <a:t>We increased the fault tolerance of the application due to the introduction of a two-way queue in RabbitMQ.</a:t>
            </a:r>
            <a:endParaRPr sz="1300"/>
          </a:p>
        </p:txBody>
      </p:sp>
      <p:grpSp>
        <p:nvGrpSpPr>
          <p:cNvPr id="208" name="Google Shape;208;g13f668d1f82_0_6"/>
          <p:cNvGrpSpPr/>
          <p:nvPr/>
        </p:nvGrpSpPr>
        <p:grpSpPr>
          <a:xfrm>
            <a:off x="4457700" y="740599"/>
            <a:ext cx="4686630" cy="4403143"/>
            <a:chOff x="4737867" y="668850"/>
            <a:chExt cx="4750283" cy="4439100"/>
          </a:xfrm>
        </p:grpSpPr>
        <p:sp>
          <p:nvSpPr>
            <p:cNvPr id="209" name="Google Shape;209;g13f668d1f82_0_6"/>
            <p:cNvSpPr/>
            <p:nvPr/>
          </p:nvSpPr>
          <p:spPr>
            <a:xfrm>
              <a:off x="4757150" y="668850"/>
              <a:ext cx="4731000" cy="4439100"/>
            </a:xfrm>
            <a:prstGeom prst="rect">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210" name="Google Shape;210;g13f668d1f82_0_6"/>
            <p:cNvGrpSpPr/>
            <p:nvPr/>
          </p:nvGrpSpPr>
          <p:grpSpPr>
            <a:xfrm>
              <a:off x="4737867" y="799411"/>
              <a:ext cx="4669006" cy="4293198"/>
              <a:chOff x="3347904" y="794562"/>
              <a:chExt cx="4312771" cy="3292077"/>
            </a:xfrm>
          </p:grpSpPr>
          <p:pic>
            <p:nvPicPr>
              <p:cNvPr id="211" name="Google Shape;211;g13f668d1f82_0_6"/>
              <p:cNvPicPr preferRelativeResize="0"/>
              <p:nvPr/>
            </p:nvPicPr>
            <p:blipFill rotWithShape="1">
              <a:blip r:embed="rId3">
                <a:alphaModFix/>
              </a:blip>
              <a:srcRect b="0" l="2496" r="0" t="0"/>
              <a:stretch/>
            </p:blipFill>
            <p:spPr>
              <a:xfrm>
                <a:off x="3347904" y="2371477"/>
                <a:ext cx="4209183" cy="1715162"/>
              </a:xfrm>
              <a:prstGeom prst="rect">
                <a:avLst/>
              </a:prstGeom>
              <a:noFill/>
              <a:ln>
                <a:noFill/>
              </a:ln>
            </p:spPr>
          </p:pic>
          <p:pic>
            <p:nvPicPr>
              <p:cNvPr id="212" name="Google Shape;212;g13f668d1f82_0_6"/>
              <p:cNvPicPr preferRelativeResize="0"/>
              <p:nvPr/>
            </p:nvPicPr>
            <p:blipFill rotWithShape="1">
              <a:blip r:embed="rId4">
                <a:alphaModFix/>
              </a:blip>
              <a:srcRect b="0" l="0" r="0" t="0"/>
              <a:stretch/>
            </p:blipFill>
            <p:spPr>
              <a:xfrm>
                <a:off x="3392096" y="794562"/>
                <a:ext cx="4268579" cy="1513356"/>
              </a:xfrm>
              <a:prstGeom prst="rect">
                <a:avLst/>
              </a:prstGeom>
              <a:noFill/>
              <a:ln>
                <a:noFill/>
              </a:ln>
            </p:spPr>
          </p:pic>
        </p:grpSp>
      </p:grpSp>
      <p:sp>
        <p:nvSpPr>
          <p:cNvPr id="213" name="Google Shape;213;g13f668d1f82_0_6"/>
          <p:cNvSpPr/>
          <p:nvPr/>
        </p:nvSpPr>
        <p:spPr>
          <a:xfrm rot="5400000">
            <a:off x="6289275" y="2287250"/>
            <a:ext cx="439500" cy="1188000"/>
          </a:xfrm>
          <a:prstGeom prst="stripedRightArrow">
            <a:avLst>
              <a:gd fmla="val 50000" name="adj1"/>
              <a:gd fmla="val 50000" name="adj2"/>
            </a:avLst>
          </a:prstGeom>
          <a:solidFill>
            <a:schemeClr val="lt2"/>
          </a:solidFill>
          <a:ln cap="flat" cmpd="sng" w="9525">
            <a:solidFill>
              <a:srgbClr val="9FC5E8"/>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4" name="Google Shape;214;g13f668d1f82_0_6"/>
          <p:cNvSpPr txBox="1"/>
          <p:nvPr>
            <p:ph type="title"/>
          </p:nvPr>
        </p:nvSpPr>
        <p:spPr>
          <a:xfrm>
            <a:off x="1348650" y="0"/>
            <a:ext cx="3747000" cy="436800"/>
          </a:xfrm>
          <a:prstGeom prst="rect">
            <a:avLst/>
          </a:prstGeom>
          <a:noFill/>
          <a:ln>
            <a:noFill/>
          </a:ln>
          <a:effectLst>
            <a:outerShdw blurRad="57150" rotWithShape="0" algn="bl" dir="5400000" dist="66675">
              <a:srgbClr val="000000">
                <a:alpha val="17254"/>
              </a:srgbClr>
            </a:outerShdw>
          </a:effectLst>
        </p:spPr>
        <p:txBody>
          <a:bodyPr anchorCtr="0" anchor="t" bIns="91425" lIns="91425" spcFirstLastPara="1" rIns="91425" wrap="square" tIns="91425">
            <a:noAutofit/>
          </a:bodyPr>
          <a:lstStyle/>
          <a:p>
            <a:pPr indent="0" lvl="0" marL="0" rtl="0" algn="l">
              <a:lnSpc>
                <a:spcPct val="80000"/>
              </a:lnSpc>
              <a:spcBef>
                <a:spcPts val="0"/>
              </a:spcBef>
              <a:spcAft>
                <a:spcPts val="0"/>
              </a:spcAft>
              <a:buSzPts val="2600"/>
              <a:buNone/>
            </a:pPr>
            <a:r>
              <a:rPr lang="fi-FI" sz="1700">
                <a:solidFill>
                  <a:srgbClr val="45818E"/>
                </a:solidFill>
              </a:rPr>
              <a:t>Deliverable 6:</a:t>
            </a:r>
            <a:endParaRPr sz="1700">
              <a:solidFill>
                <a:srgbClr val="45818E"/>
              </a:solidFill>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8" name="Shape 218"/>
        <p:cNvGrpSpPr/>
        <p:nvPr/>
      </p:nvGrpSpPr>
      <p:grpSpPr>
        <a:xfrm>
          <a:off x="0" y="0"/>
          <a:ext cx="0" cy="0"/>
          <a:chOff x="0" y="0"/>
          <a:chExt cx="0" cy="0"/>
        </a:xfrm>
      </p:grpSpPr>
      <p:sp>
        <p:nvSpPr>
          <p:cNvPr id="219" name="Google Shape;219;g13f668d1f82_0_149"/>
          <p:cNvSpPr txBox="1"/>
          <p:nvPr>
            <p:ph idx="1" type="body"/>
          </p:nvPr>
        </p:nvSpPr>
        <p:spPr>
          <a:xfrm>
            <a:off x="119700" y="816750"/>
            <a:ext cx="2773500" cy="3327300"/>
          </a:xfrm>
          <a:prstGeom prst="rect">
            <a:avLst/>
          </a:prstGeom>
          <a:noFill/>
          <a:ln>
            <a:noFill/>
          </a:ln>
        </p:spPr>
        <p:txBody>
          <a:bodyPr anchorCtr="0" anchor="t" bIns="91425" lIns="91425" spcFirstLastPara="1" rIns="91425" wrap="square" tIns="91425">
            <a:noAutofit/>
          </a:bodyPr>
          <a:lstStyle/>
          <a:p>
            <a:pPr indent="-172551" lvl="0" marL="360000" marR="0" rtl="0" algn="l">
              <a:lnSpc>
                <a:spcPct val="110000"/>
              </a:lnSpc>
              <a:spcBef>
                <a:spcPts val="300"/>
              </a:spcBef>
              <a:spcAft>
                <a:spcPts val="0"/>
              </a:spcAft>
              <a:buSzPts val="1300"/>
              <a:buAutoNum type="arabicPeriod"/>
            </a:pPr>
            <a:r>
              <a:rPr lang="fi-FI" sz="1300"/>
              <a:t>Added support of application localization. Added English locale.</a:t>
            </a:r>
            <a:endParaRPr sz="1300"/>
          </a:p>
          <a:p>
            <a:pPr indent="-172551" lvl="0" marL="360000" marR="0" rtl="0" algn="l">
              <a:lnSpc>
                <a:spcPct val="110000"/>
              </a:lnSpc>
              <a:spcBef>
                <a:spcPts val="0"/>
              </a:spcBef>
              <a:spcAft>
                <a:spcPts val="0"/>
              </a:spcAft>
              <a:buSzPts val="1300"/>
              <a:buAutoNum type="arabicPeriod"/>
            </a:pPr>
            <a:r>
              <a:rPr lang="fi-FI" sz="1300"/>
              <a:t>Added dark theme to web interface of the system. </a:t>
            </a:r>
            <a:endParaRPr sz="1300"/>
          </a:p>
          <a:p>
            <a:pPr indent="-172551" lvl="0" marL="360000" marR="0" rtl="0" algn="l">
              <a:lnSpc>
                <a:spcPct val="110000"/>
              </a:lnSpc>
              <a:spcBef>
                <a:spcPts val="0"/>
              </a:spcBef>
              <a:spcAft>
                <a:spcPts val="0"/>
              </a:spcAft>
              <a:buSzPts val="1300"/>
              <a:buAutoNum type="arabicPeriod"/>
            </a:pPr>
            <a:r>
              <a:rPr lang="fi-FI" sz="1300"/>
              <a:t>The structure of the menu and interface windows has been changed.</a:t>
            </a:r>
            <a:endParaRPr sz="1300"/>
          </a:p>
        </p:txBody>
      </p:sp>
      <p:sp>
        <p:nvSpPr>
          <p:cNvPr id="220" name="Google Shape;220;g13f668d1f82_0_149"/>
          <p:cNvSpPr txBox="1"/>
          <p:nvPr>
            <p:ph type="title"/>
          </p:nvPr>
        </p:nvSpPr>
        <p:spPr>
          <a:xfrm>
            <a:off x="1316125" y="246000"/>
            <a:ext cx="6735000" cy="605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600"/>
              <a:buNone/>
            </a:pPr>
            <a:r>
              <a:rPr lang="fi-FI">
                <a:solidFill>
                  <a:srgbClr val="1B264F"/>
                </a:solidFill>
              </a:rPr>
              <a:t>New Version of System Software </a:t>
            </a:r>
            <a:endParaRPr/>
          </a:p>
        </p:txBody>
      </p:sp>
      <p:pic>
        <p:nvPicPr>
          <p:cNvPr id="221" name="Google Shape;221;g13f668d1f82_0_149"/>
          <p:cNvPicPr preferRelativeResize="0"/>
          <p:nvPr/>
        </p:nvPicPr>
        <p:blipFill rotWithShape="1">
          <a:blip r:embed="rId3">
            <a:alphaModFix/>
          </a:blip>
          <a:srcRect b="0" l="0" r="0" t="0"/>
          <a:stretch/>
        </p:blipFill>
        <p:spPr>
          <a:xfrm>
            <a:off x="2893200" y="934175"/>
            <a:ext cx="6120150" cy="3178650"/>
          </a:xfrm>
          <a:prstGeom prst="rect">
            <a:avLst/>
          </a:prstGeom>
          <a:noFill/>
          <a:ln>
            <a:noFill/>
          </a:ln>
          <a:effectLst>
            <a:outerShdw blurRad="257175" rotWithShape="0" algn="bl" dir="5400000" dist="76200">
              <a:srgbClr val="000000">
                <a:alpha val="49411"/>
              </a:srgbClr>
            </a:outerShdw>
          </a:effectLst>
        </p:spPr>
      </p:pic>
      <p:sp>
        <p:nvSpPr>
          <p:cNvPr id="222" name="Google Shape;222;g13f668d1f82_0_149"/>
          <p:cNvSpPr txBox="1"/>
          <p:nvPr>
            <p:ph type="title"/>
          </p:nvPr>
        </p:nvSpPr>
        <p:spPr>
          <a:xfrm>
            <a:off x="1348650" y="0"/>
            <a:ext cx="3747000" cy="436800"/>
          </a:xfrm>
          <a:prstGeom prst="rect">
            <a:avLst/>
          </a:prstGeom>
          <a:noFill/>
          <a:ln>
            <a:noFill/>
          </a:ln>
          <a:effectLst>
            <a:outerShdw blurRad="57150" rotWithShape="0" algn="bl" dir="5400000" dist="66675">
              <a:srgbClr val="000000">
                <a:alpha val="17254"/>
              </a:srgbClr>
            </a:outerShdw>
          </a:effectLst>
        </p:spPr>
        <p:txBody>
          <a:bodyPr anchorCtr="0" anchor="t" bIns="91425" lIns="91425" spcFirstLastPara="1" rIns="91425" wrap="square" tIns="91425">
            <a:noAutofit/>
          </a:bodyPr>
          <a:lstStyle/>
          <a:p>
            <a:pPr indent="0" lvl="0" marL="0" rtl="0" algn="l">
              <a:lnSpc>
                <a:spcPct val="80000"/>
              </a:lnSpc>
              <a:spcBef>
                <a:spcPts val="0"/>
              </a:spcBef>
              <a:spcAft>
                <a:spcPts val="0"/>
              </a:spcAft>
              <a:buSzPts val="2600"/>
              <a:buNone/>
            </a:pPr>
            <a:r>
              <a:rPr lang="fi-FI" sz="1700">
                <a:solidFill>
                  <a:srgbClr val="45818E"/>
                </a:solidFill>
              </a:rPr>
              <a:t>Deliverable 7:</a:t>
            </a:r>
            <a:endParaRPr sz="1700">
              <a:solidFill>
                <a:srgbClr val="45818E"/>
              </a:solidFill>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6" name="Shape 226"/>
        <p:cNvGrpSpPr/>
        <p:nvPr/>
      </p:nvGrpSpPr>
      <p:grpSpPr>
        <a:xfrm>
          <a:off x="0" y="0"/>
          <a:ext cx="0" cy="0"/>
          <a:chOff x="0" y="0"/>
          <a:chExt cx="0" cy="0"/>
        </a:xfrm>
      </p:grpSpPr>
      <p:grpSp>
        <p:nvGrpSpPr>
          <p:cNvPr id="227" name="Google Shape;227;g13f668d1f82_0_91"/>
          <p:cNvGrpSpPr/>
          <p:nvPr/>
        </p:nvGrpSpPr>
        <p:grpSpPr>
          <a:xfrm>
            <a:off x="5394999" y="2515087"/>
            <a:ext cx="3710053" cy="2552959"/>
            <a:chOff x="3048475" y="1942775"/>
            <a:chExt cx="4910726" cy="3114125"/>
          </a:xfrm>
        </p:grpSpPr>
        <p:sp>
          <p:nvSpPr>
            <p:cNvPr id="228" name="Google Shape;228;g13f668d1f82_0_91"/>
            <p:cNvSpPr/>
            <p:nvPr/>
          </p:nvSpPr>
          <p:spPr>
            <a:xfrm>
              <a:off x="3277575" y="2411025"/>
              <a:ext cx="4423800" cy="2299200"/>
            </a:xfrm>
            <a:prstGeom prst="rect">
              <a:avLst/>
            </a:prstGeom>
            <a:solidFill>
              <a:srgbClr val="CFE2F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229" name="Google Shape;229;g13f668d1f82_0_91"/>
            <p:cNvPicPr preferRelativeResize="0"/>
            <p:nvPr/>
          </p:nvPicPr>
          <p:blipFill rotWithShape="1">
            <a:blip r:embed="rId3">
              <a:alphaModFix/>
            </a:blip>
            <a:srcRect b="0" l="0" r="0" t="0"/>
            <a:stretch/>
          </p:blipFill>
          <p:spPr>
            <a:xfrm>
              <a:off x="3048475" y="1942775"/>
              <a:ext cx="4910726" cy="3114125"/>
            </a:xfrm>
            <a:prstGeom prst="rect">
              <a:avLst/>
            </a:prstGeom>
            <a:noFill/>
            <a:ln>
              <a:noFill/>
            </a:ln>
          </p:spPr>
        </p:pic>
      </p:grpSp>
      <p:sp>
        <p:nvSpPr>
          <p:cNvPr id="230" name="Google Shape;230;g13f668d1f82_0_91"/>
          <p:cNvSpPr txBox="1"/>
          <p:nvPr>
            <p:ph idx="1" type="body"/>
          </p:nvPr>
        </p:nvSpPr>
        <p:spPr>
          <a:xfrm>
            <a:off x="119700" y="816750"/>
            <a:ext cx="5201400" cy="1391700"/>
          </a:xfrm>
          <a:prstGeom prst="rect">
            <a:avLst/>
          </a:prstGeom>
          <a:noFill/>
          <a:ln>
            <a:noFill/>
          </a:ln>
        </p:spPr>
        <p:txBody>
          <a:bodyPr anchorCtr="0" anchor="t" bIns="91425" lIns="91425" spcFirstLastPara="1" rIns="91425" wrap="square" tIns="91425">
            <a:noAutofit/>
          </a:bodyPr>
          <a:lstStyle/>
          <a:p>
            <a:pPr indent="0" lvl="0" marL="0" marR="0" rtl="0" algn="l">
              <a:lnSpc>
                <a:spcPct val="110000"/>
              </a:lnSpc>
              <a:spcBef>
                <a:spcPts val="300"/>
              </a:spcBef>
              <a:spcAft>
                <a:spcPts val="0"/>
              </a:spcAft>
              <a:buSzPts val="1600"/>
              <a:buNone/>
            </a:pPr>
            <a:r>
              <a:rPr lang="fi-FI" sz="1300"/>
              <a:t>A new version of the V3.0 device has been developed, design documentation for production has been prepared.</a:t>
            </a:r>
            <a:endParaRPr sz="200"/>
          </a:p>
          <a:p>
            <a:pPr indent="457200" lvl="0" marL="0" marR="0" rtl="0" algn="l">
              <a:lnSpc>
                <a:spcPct val="110000"/>
              </a:lnSpc>
              <a:spcBef>
                <a:spcPts val="600"/>
              </a:spcBef>
              <a:spcAft>
                <a:spcPts val="0"/>
              </a:spcAft>
              <a:buSzPts val="1600"/>
              <a:buNone/>
            </a:pPr>
            <a:r>
              <a:rPr lang="fi-FI" sz="1300">
                <a:solidFill>
                  <a:srgbClr val="38761D"/>
                </a:solidFill>
              </a:rPr>
              <a:t>However, due to the lack of a voucher, the devices were not manufactured. Testing was carried out using existing devices.</a:t>
            </a:r>
            <a:endParaRPr sz="1300">
              <a:solidFill>
                <a:srgbClr val="38761D"/>
              </a:solidFill>
            </a:endParaRPr>
          </a:p>
        </p:txBody>
      </p:sp>
      <p:sp>
        <p:nvSpPr>
          <p:cNvPr id="231" name="Google Shape;231;g13f668d1f82_0_91"/>
          <p:cNvSpPr txBox="1"/>
          <p:nvPr>
            <p:ph type="title"/>
          </p:nvPr>
        </p:nvSpPr>
        <p:spPr>
          <a:xfrm>
            <a:off x="1318025" y="249150"/>
            <a:ext cx="6735000" cy="605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600"/>
              <a:buNone/>
            </a:pPr>
            <a:r>
              <a:rPr lang="fi-FI">
                <a:solidFill>
                  <a:srgbClr val="1B264F"/>
                </a:solidFill>
              </a:rPr>
              <a:t>Modernized Energy Meters </a:t>
            </a:r>
            <a:endParaRPr/>
          </a:p>
        </p:txBody>
      </p:sp>
      <p:pic>
        <p:nvPicPr>
          <p:cNvPr id="232" name="Google Shape;232;g13f668d1f82_0_91"/>
          <p:cNvPicPr preferRelativeResize="0"/>
          <p:nvPr/>
        </p:nvPicPr>
        <p:blipFill rotWithShape="1">
          <a:blip r:embed="rId4">
            <a:alphaModFix/>
          </a:blip>
          <a:srcRect b="0" l="0" r="0" t="0"/>
          <a:stretch/>
        </p:blipFill>
        <p:spPr>
          <a:xfrm>
            <a:off x="5681150" y="570875"/>
            <a:ext cx="3337101" cy="2622850"/>
          </a:xfrm>
          <a:prstGeom prst="rect">
            <a:avLst/>
          </a:prstGeom>
          <a:noFill/>
          <a:ln>
            <a:noFill/>
          </a:ln>
        </p:spPr>
      </p:pic>
      <p:cxnSp>
        <p:nvCxnSpPr>
          <p:cNvPr id="233" name="Google Shape;233;g13f668d1f82_0_91"/>
          <p:cNvCxnSpPr/>
          <p:nvPr/>
        </p:nvCxnSpPr>
        <p:spPr>
          <a:xfrm>
            <a:off x="5321100" y="946200"/>
            <a:ext cx="0" cy="1031400"/>
          </a:xfrm>
          <a:prstGeom prst="straightConnector1">
            <a:avLst/>
          </a:prstGeom>
          <a:noFill/>
          <a:ln cap="flat" cmpd="sng" w="9525">
            <a:solidFill>
              <a:srgbClr val="A2C4C9"/>
            </a:solidFill>
            <a:prstDash val="solid"/>
            <a:round/>
            <a:headEnd len="sm" w="sm" type="none"/>
            <a:tailEnd len="sm" w="sm" type="none"/>
          </a:ln>
        </p:spPr>
      </p:cxnSp>
      <p:sp>
        <p:nvSpPr>
          <p:cNvPr id="234" name="Google Shape;234;g13f668d1f82_0_91"/>
          <p:cNvSpPr txBox="1"/>
          <p:nvPr>
            <p:ph type="title"/>
          </p:nvPr>
        </p:nvSpPr>
        <p:spPr>
          <a:xfrm>
            <a:off x="1348650" y="0"/>
            <a:ext cx="3747000" cy="436800"/>
          </a:xfrm>
          <a:prstGeom prst="rect">
            <a:avLst/>
          </a:prstGeom>
          <a:noFill/>
          <a:ln>
            <a:noFill/>
          </a:ln>
          <a:effectLst>
            <a:outerShdw blurRad="57150" rotWithShape="0" algn="bl" dir="5400000" dist="66675">
              <a:srgbClr val="000000">
                <a:alpha val="17254"/>
              </a:srgbClr>
            </a:outerShdw>
          </a:effectLst>
        </p:spPr>
        <p:txBody>
          <a:bodyPr anchorCtr="0" anchor="t" bIns="91425" lIns="91425" spcFirstLastPara="1" rIns="91425" wrap="square" tIns="91425">
            <a:noAutofit/>
          </a:bodyPr>
          <a:lstStyle/>
          <a:p>
            <a:pPr indent="0" lvl="0" marL="0" rtl="0" algn="l">
              <a:lnSpc>
                <a:spcPct val="80000"/>
              </a:lnSpc>
              <a:spcBef>
                <a:spcPts val="0"/>
              </a:spcBef>
              <a:spcAft>
                <a:spcPts val="0"/>
              </a:spcAft>
              <a:buSzPts val="2600"/>
              <a:buNone/>
            </a:pPr>
            <a:r>
              <a:rPr lang="fi-FI" sz="1700">
                <a:solidFill>
                  <a:srgbClr val="45818E"/>
                </a:solidFill>
              </a:rPr>
              <a:t>Deliverable 8:</a:t>
            </a:r>
            <a:endParaRPr sz="1700">
              <a:solidFill>
                <a:srgbClr val="45818E"/>
              </a:solidFill>
            </a:endParaRPr>
          </a:p>
        </p:txBody>
      </p:sp>
      <p:grpSp>
        <p:nvGrpSpPr>
          <p:cNvPr id="235" name="Google Shape;235;g13f668d1f82_0_91"/>
          <p:cNvGrpSpPr/>
          <p:nvPr/>
        </p:nvGrpSpPr>
        <p:grpSpPr>
          <a:xfrm>
            <a:off x="221725" y="2145450"/>
            <a:ext cx="5099301" cy="2887749"/>
            <a:chOff x="221725" y="2145450"/>
            <a:chExt cx="5099301" cy="2887749"/>
          </a:xfrm>
        </p:grpSpPr>
        <p:pic>
          <p:nvPicPr>
            <p:cNvPr id="236" name="Google Shape;236;g13f668d1f82_0_91"/>
            <p:cNvPicPr preferRelativeResize="0"/>
            <p:nvPr/>
          </p:nvPicPr>
          <p:blipFill rotWithShape="1">
            <a:blip r:embed="rId5">
              <a:alphaModFix/>
            </a:blip>
            <a:srcRect b="0" l="0" r="0" t="0"/>
            <a:stretch/>
          </p:blipFill>
          <p:spPr>
            <a:xfrm>
              <a:off x="221725" y="2145450"/>
              <a:ext cx="5099301" cy="2887749"/>
            </a:xfrm>
            <a:prstGeom prst="rect">
              <a:avLst/>
            </a:prstGeom>
            <a:noFill/>
            <a:ln>
              <a:noFill/>
            </a:ln>
          </p:spPr>
        </p:pic>
        <p:sp>
          <p:nvSpPr>
            <p:cNvPr id="237" name="Google Shape;237;g13f668d1f82_0_91"/>
            <p:cNvSpPr txBox="1"/>
            <p:nvPr/>
          </p:nvSpPr>
          <p:spPr>
            <a:xfrm>
              <a:off x="412600" y="2145450"/>
              <a:ext cx="1152600" cy="4926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000"/>
                <a:buFont typeface="Arial"/>
                <a:buNone/>
              </a:pPr>
              <a:r>
                <a:rPr b="0" i="0" lang="fi-FI" sz="1000" u="none" cap="none" strike="noStrike">
                  <a:solidFill>
                    <a:srgbClr val="000000"/>
                  </a:solidFill>
                  <a:latin typeface="Arial"/>
                  <a:ea typeface="Arial"/>
                  <a:cs typeface="Arial"/>
                  <a:sym typeface="Arial"/>
                </a:rPr>
                <a:t>Reference energy meter</a:t>
              </a:r>
              <a:endParaRPr b="0" i="0" sz="1000" u="none" cap="none" strike="noStrike">
                <a:solidFill>
                  <a:srgbClr val="000000"/>
                </a:solidFill>
                <a:latin typeface="Arial"/>
                <a:ea typeface="Arial"/>
                <a:cs typeface="Arial"/>
                <a:sym typeface="Arial"/>
              </a:endParaRPr>
            </a:p>
          </p:txBody>
        </p:sp>
        <p:sp>
          <p:nvSpPr>
            <p:cNvPr id="238" name="Google Shape;238;g13f668d1f82_0_91"/>
            <p:cNvSpPr txBox="1"/>
            <p:nvPr/>
          </p:nvSpPr>
          <p:spPr>
            <a:xfrm>
              <a:off x="221725" y="2855025"/>
              <a:ext cx="738600" cy="338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000"/>
                <a:buFont typeface="Arial"/>
                <a:buNone/>
              </a:pPr>
              <a:r>
                <a:rPr b="0" i="0" lang="fi-FI" sz="1000" u="none" cap="none" strike="noStrike">
                  <a:solidFill>
                    <a:srgbClr val="000000"/>
                  </a:solidFill>
                  <a:latin typeface="Arial"/>
                  <a:ea typeface="Arial"/>
                  <a:cs typeface="Arial"/>
                  <a:sym typeface="Arial"/>
                </a:rPr>
                <a:t>Gateway</a:t>
              </a:r>
              <a:endParaRPr b="0" i="0" sz="1000" u="none" cap="none" strike="noStrike">
                <a:solidFill>
                  <a:srgbClr val="000000"/>
                </a:solidFill>
                <a:latin typeface="Arial"/>
                <a:ea typeface="Arial"/>
                <a:cs typeface="Arial"/>
                <a:sym typeface="Arial"/>
              </a:endParaRPr>
            </a:p>
          </p:txBody>
        </p:sp>
        <p:sp>
          <p:nvSpPr>
            <p:cNvPr id="239" name="Google Shape;239;g13f668d1f82_0_91"/>
            <p:cNvSpPr txBox="1"/>
            <p:nvPr/>
          </p:nvSpPr>
          <p:spPr>
            <a:xfrm>
              <a:off x="2612700" y="4498375"/>
              <a:ext cx="1119300" cy="4926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000"/>
                <a:buFont typeface="Arial"/>
                <a:buNone/>
              </a:pPr>
              <a:r>
                <a:rPr b="0" i="0" lang="fi-FI" sz="1000" u="none" cap="none" strike="noStrike">
                  <a:solidFill>
                    <a:srgbClr val="FFFFFF"/>
                  </a:solidFill>
                  <a:latin typeface="Arial"/>
                  <a:ea typeface="Arial"/>
                  <a:cs typeface="Arial"/>
                  <a:sym typeface="Arial"/>
                </a:rPr>
                <a:t>Current transformers</a:t>
              </a:r>
              <a:endParaRPr b="0" i="0" sz="1000" u="none" cap="none" strike="noStrike">
                <a:solidFill>
                  <a:srgbClr val="FFFFFF"/>
                </a:solidFill>
                <a:latin typeface="Arial"/>
                <a:ea typeface="Arial"/>
                <a:cs typeface="Arial"/>
                <a:sym typeface="Arial"/>
              </a:endParaRPr>
            </a:p>
          </p:txBody>
        </p:sp>
        <p:sp>
          <p:nvSpPr>
            <p:cNvPr id="240" name="Google Shape;240;g13f668d1f82_0_91"/>
            <p:cNvSpPr txBox="1"/>
            <p:nvPr/>
          </p:nvSpPr>
          <p:spPr>
            <a:xfrm>
              <a:off x="4125875" y="4292050"/>
              <a:ext cx="1119300" cy="338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000"/>
                <a:buFont typeface="Arial"/>
                <a:buNone/>
              </a:pPr>
              <a:r>
                <a:rPr b="0" i="0" lang="fi-FI" sz="1000" u="none" cap="none" strike="noStrike">
                  <a:solidFill>
                    <a:srgbClr val="FFFFFF"/>
                  </a:solidFill>
                  <a:latin typeface="Arial"/>
                  <a:ea typeface="Arial"/>
                  <a:cs typeface="Arial"/>
                  <a:sym typeface="Arial"/>
                </a:rPr>
                <a:t>Test device</a:t>
              </a:r>
              <a:endParaRPr b="0" i="0" sz="1000" u="none" cap="none" strike="noStrike">
                <a:solidFill>
                  <a:srgbClr val="FFFFFF"/>
                </a:solidFill>
                <a:latin typeface="Arial"/>
                <a:ea typeface="Arial"/>
                <a:cs typeface="Arial"/>
                <a:sym typeface="Arial"/>
              </a:endParaRPr>
            </a:p>
          </p:txBody>
        </p:sp>
        <p:sp>
          <p:nvSpPr>
            <p:cNvPr id="241" name="Google Shape;241;g13f668d1f82_0_91"/>
            <p:cNvSpPr txBox="1"/>
            <p:nvPr/>
          </p:nvSpPr>
          <p:spPr>
            <a:xfrm>
              <a:off x="2491775" y="2470850"/>
              <a:ext cx="1119300" cy="338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000"/>
                <a:buFont typeface="Arial"/>
                <a:buNone/>
              </a:pPr>
              <a:r>
                <a:rPr b="0" i="0" lang="fi-FI" sz="1000" u="none" cap="none" strike="noStrike">
                  <a:solidFill>
                    <a:srgbClr val="FFFFFF"/>
                  </a:solidFill>
                  <a:latin typeface="Arial"/>
                  <a:ea typeface="Arial"/>
                  <a:cs typeface="Arial"/>
                  <a:sym typeface="Arial"/>
                </a:rPr>
                <a:t>Active load</a:t>
              </a:r>
              <a:endParaRPr b="0" i="0" sz="1000" u="none" cap="none" strike="noStrike">
                <a:solidFill>
                  <a:srgbClr val="FFFFFF"/>
                </a:solidFill>
                <a:latin typeface="Arial"/>
                <a:ea typeface="Arial"/>
                <a:cs typeface="Arial"/>
                <a:sym typeface="Arial"/>
              </a:endParaRPr>
            </a:p>
          </p:txBody>
        </p:sp>
        <p:sp>
          <p:nvSpPr>
            <p:cNvPr id="242" name="Google Shape;242;g13f668d1f82_0_91"/>
            <p:cNvSpPr txBox="1"/>
            <p:nvPr/>
          </p:nvSpPr>
          <p:spPr>
            <a:xfrm>
              <a:off x="819975" y="3726450"/>
              <a:ext cx="1119300" cy="338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000"/>
                <a:buFont typeface="Arial"/>
                <a:buNone/>
              </a:pPr>
              <a:r>
                <a:rPr b="0" i="0" lang="fi-FI" sz="1000" u="none" cap="none" strike="noStrike">
                  <a:solidFill>
                    <a:srgbClr val="FFFFFF"/>
                  </a:solidFill>
                  <a:latin typeface="Arial"/>
                  <a:ea typeface="Arial"/>
                  <a:cs typeface="Arial"/>
                  <a:sym typeface="Arial"/>
                </a:rPr>
                <a:t>Reactive load</a:t>
              </a:r>
              <a:endParaRPr b="0" i="0" sz="1000" u="none" cap="none" strike="noStrike">
                <a:solidFill>
                  <a:srgbClr val="FFFFFF"/>
                </a:solidFill>
                <a:latin typeface="Arial"/>
                <a:ea typeface="Arial"/>
                <a:cs typeface="Arial"/>
                <a:sym typeface="Arial"/>
              </a:endParaRPr>
            </a:p>
          </p:txBody>
        </p:sp>
        <p:sp>
          <p:nvSpPr>
            <p:cNvPr id="243" name="Google Shape;243;g13f668d1f82_0_91"/>
            <p:cNvSpPr txBox="1"/>
            <p:nvPr/>
          </p:nvSpPr>
          <p:spPr>
            <a:xfrm>
              <a:off x="3872263" y="2195075"/>
              <a:ext cx="1119300" cy="338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000"/>
                <a:buFont typeface="Arial"/>
                <a:buNone/>
              </a:pPr>
              <a:r>
                <a:rPr b="0" i="0" lang="fi-FI" sz="1000" u="none" cap="none" strike="noStrike">
                  <a:solidFill>
                    <a:srgbClr val="FFFFFF"/>
                  </a:solidFill>
                  <a:latin typeface="Arial"/>
                  <a:ea typeface="Arial"/>
                  <a:cs typeface="Arial"/>
                  <a:sym typeface="Arial"/>
                </a:rPr>
                <a:t>Power Supply</a:t>
              </a:r>
              <a:endParaRPr b="0" i="0" sz="1000" u="none" cap="none" strike="noStrike">
                <a:solidFill>
                  <a:srgbClr val="FFFFFF"/>
                </a:solidFill>
                <a:latin typeface="Arial"/>
                <a:ea typeface="Arial"/>
                <a:cs typeface="Arial"/>
                <a:sym typeface="Arial"/>
              </a:endParaRPr>
            </a:p>
          </p:txBody>
        </p:sp>
        <p:sp>
          <p:nvSpPr>
            <p:cNvPr id="244" name="Google Shape;244;g13f668d1f82_0_91"/>
            <p:cNvSpPr txBox="1"/>
            <p:nvPr/>
          </p:nvSpPr>
          <p:spPr>
            <a:xfrm>
              <a:off x="1939275" y="3953350"/>
              <a:ext cx="1119300" cy="338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000"/>
                <a:buFont typeface="Arial"/>
                <a:buNone/>
              </a:pPr>
              <a:r>
                <a:rPr b="0" i="0" lang="fi-FI" sz="1000" u="none" cap="none" strike="noStrike">
                  <a:solidFill>
                    <a:srgbClr val="FFFFFF"/>
                  </a:solidFill>
                  <a:latin typeface="Arial"/>
                  <a:ea typeface="Arial"/>
                  <a:cs typeface="Arial"/>
                  <a:sym typeface="Arial"/>
                </a:rPr>
                <a:t>Switching units</a:t>
              </a:r>
              <a:endParaRPr b="0" i="0" sz="1000" u="none" cap="none" strike="noStrike">
                <a:solidFill>
                  <a:srgbClr val="FFFFFF"/>
                </a:solidFill>
                <a:latin typeface="Arial"/>
                <a:ea typeface="Arial"/>
                <a:cs typeface="Arial"/>
                <a:sym typeface="Arial"/>
              </a:endParaRPr>
            </a:p>
          </p:txBody>
        </p:sp>
      </p:grpSp>
      <p:pic>
        <p:nvPicPr>
          <p:cNvPr id="245" name="Google Shape;245;g13f668d1f82_0_91"/>
          <p:cNvPicPr preferRelativeResize="0"/>
          <p:nvPr/>
        </p:nvPicPr>
        <p:blipFill rotWithShape="1">
          <a:blip r:embed="rId6">
            <a:alphaModFix/>
          </a:blip>
          <a:srcRect b="0" l="0" r="0" t="0"/>
          <a:stretch/>
        </p:blipFill>
        <p:spPr>
          <a:xfrm>
            <a:off x="186150" y="1363802"/>
            <a:ext cx="297600" cy="29760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9" name="Shape 249"/>
        <p:cNvGrpSpPr/>
        <p:nvPr/>
      </p:nvGrpSpPr>
      <p:grpSpPr>
        <a:xfrm>
          <a:off x="0" y="0"/>
          <a:ext cx="0" cy="0"/>
          <a:chOff x="0" y="0"/>
          <a:chExt cx="0" cy="0"/>
        </a:xfrm>
      </p:grpSpPr>
      <p:sp>
        <p:nvSpPr>
          <p:cNvPr id="250" name="Google Shape;250;p4"/>
          <p:cNvSpPr/>
          <p:nvPr/>
        </p:nvSpPr>
        <p:spPr>
          <a:xfrm>
            <a:off x="313475" y="3463600"/>
            <a:ext cx="8666100" cy="912300"/>
          </a:xfrm>
          <a:prstGeom prst="rect">
            <a:avLst/>
          </a:prstGeom>
          <a:noFill/>
          <a:ln cap="flat" cmpd="sng" w="9525">
            <a:solidFill>
              <a:srgbClr val="76A5A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1" name="Google Shape;251;p4"/>
          <p:cNvSpPr txBox="1"/>
          <p:nvPr>
            <p:ph type="title"/>
          </p:nvPr>
        </p:nvSpPr>
        <p:spPr>
          <a:xfrm>
            <a:off x="1303420" y="246032"/>
            <a:ext cx="5663100" cy="605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600"/>
              <a:buNone/>
            </a:pPr>
            <a:r>
              <a:rPr lang="fi-FI"/>
              <a:t>KPI number and name</a:t>
            </a:r>
            <a:r>
              <a:rPr lang="fi-FI">
                <a:highlight>
                  <a:srgbClr val="FFFF00"/>
                </a:highlight>
              </a:rPr>
              <a:t> </a:t>
            </a:r>
            <a:endParaRPr/>
          </a:p>
        </p:txBody>
      </p:sp>
      <p:sp>
        <p:nvSpPr>
          <p:cNvPr id="252" name="Google Shape;252;p4"/>
          <p:cNvSpPr txBox="1"/>
          <p:nvPr>
            <p:ph idx="1" type="body"/>
          </p:nvPr>
        </p:nvSpPr>
        <p:spPr>
          <a:xfrm>
            <a:off x="141150" y="1002194"/>
            <a:ext cx="8164500" cy="1012500"/>
          </a:xfrm>
          <a:prstGeom prst="rect">
            <a:avLst/>
          </a:prstGeom>
          <a:noFill/>
          <a:ln>
            <a:noFill/>
          </a:ln>
        </p:spPr>
        <p:txBody>
          <a:bodyPr anchorCtr="0" anchor="t" bIns="91425" lIns="91425" spcFirstLastPara="1" rIns="91425" wrap="square" tIns="91425">
            <a:noAutofit/>
          </a:bodyPr>
          <a:lstStyle/>
          <a:p>
            <a:pPr indent="-330200" lvl="0" marL="457200" rtl="0" algn="l">
              <a:lnSpc>
                <a:spcPct val="115000"/>
              </a:lnSpc>
              <a:spcBef>
                <a:spcPts val="0"/>
              </a:spcBef>
              <a:spcAft>
                <a:spcPts val="0"/>
              </a:spcAft>
              <a:buClr>
                <a:schemeClr val="accent1"/>
              </a:buClr>
              <a:buSzPts val="1600"/>
              <a:buFont typeface="Noto Sans"/>
              <a:buChar char="▪"/>
            </a:pPr>
            <a:r>
              <a:rPr lang="fi-FI"/>
              <a:t>Target value of KPI:	  </a:t>
            </a:r>
            <a:r>
              <a:rPr b="1" lang="fi-FI">
                <a:solidFill>
                  <a:srgbClr val="1B264F"/>
                </a:solidFill>
              </a:rPr>
              <a:t>Increasing the number of SAKURA-APM</a:t>
            </a:r>
            <a:br>
              <a:rPr b="1" lang="fi-FI">
                <a:solidFill>
                  <a:srgbClr val="1B264F"/>
                </a:solidFill>
              </a:rPr>
            </a:br>
            <a:r>
              <a:rPr b="1" lang="fi-FI">
                <a:solidFill>
                  <a:srgbClr val="1B264F"/>
                </a:solidFill>
              </a:rPr>
              <a:t>					  system functions from 4 to 7</a:t>
            </a:r>
            <a:r>
              <a:rPr lang="fi-FI">
                <a:solidFill>
                  <a:srgbClr val="1B264F"/>
                </a:solidFill>
              </a:rPr>
              <a:t>.</a:t>
            </a:r>
            <a:endParaRPr sz="2200">
              <a:highlight>
                <a:srgbClr val="FFFF00"/>
              </a:highlight>
            </a:endParaRPr>
          </a:p>
          <a:p>
            <a:pPr indent="-330200" lvl="0" marL="457200" rtl="0" algn="l">
              <a:lnSpc>
                <a:spcPct val="115000"/>
              </a:lnSpc>
              <a:spcBef>
                <a:spcPts val="0"/>
              </a:spcBef>
              <a:spcAft>
                <a:spcPts val="0"/>
              </a:spcAft>
              <a:buClr>
                <a:schemeClr val="accent1"/>
              </a:buClr>
              <a:buSzPts val="1600"/>
              <a:buFont typeface="Noto Sans"/>
              <a:buChar char="▪"/>
            </a:pPr>
            <a:r>
              <a:rPr lang="fi-FI"/>
              <a:t>Reached value of KPI:  </a:t>
            </a:r>
            <a:r>
              <a:rPr b="1" lang="fi-FI"/>
              <a:t>7</a:t>
            </a:r>
            <a:endParaRPr b="1"/>
          </a:p>
          <a:p>
            <a:pPr indent="0" lvl="0" marL="457200" rtl="0" algn="l">
              <a:lnSpc>
                <a:spcPct val="115000"/>
              </a:lnSpc>
              <a:spcBef>
                <a:spcPts val="0"/>
              </a:spcBef>
              <a:spcAft>
                <a:spcPts val="0"/>
              </a:spcAft>
              <a:buSzPts val="1600"/>
              <a:buNone/>
            </a:pPr>
            <a:r>
              <a:t/>
            </a:r>
            <a:endParaRPr>
              <a:solidFill>
                <a:srgbClr val="999999"/>
              </a:solidFill>
              <a:highlight>
                <a:srgbClr val="FFFF00"/>
              </a:highlight>
            </a:endParaRPr>
          </a:p>
        </p:txBody>
      </p:sp>
      <p:sp>
        <p:nvSpPr>
          <p:cNvPr id="253" name="Google Shape;253;p4"/>
          <p:cNvSpPr txBox="1"/>
          <p:nvPr>
            <p:ph idx="1" type="body"/>
          </p:nvPr>
        </p:nvSpPr>
        <p:spPr>
          <a:xfrm>
            <a:off x="1557277" y="2165175"/>
            <a:ext cx="5663100" cy="2278500"/>
          </a:xfrm>
          <a:prstGeom prst="rect">
            <a:avLst/>
          </a:prstGeom>
          <a:noFill/>
          <a:ln>
            <a:noFill/>
          </a:ln>
        </p:spPr>
        <p:txBody>
          <a:bodyPr anchorCtr="0" anchor="t" bIns="91425" lIns="91425" spcFirstLastPara="1" rIns="91425" wrap="square" tIns="91425">
            <a:noAutofit/>
          </a:bodyPr>
          <a:lstStyle/>
          <a:p>
            <a:pPr indent="0" lvl="0" marL="0" rtl="0" algn="l">
              <a:lnSpc>
                <a:spcPct val="110000"/>
              </a:lnSpc>
              <a:spcBef>
                <a:spcPts val="300"/>
              </a:spcBef>
              <a:spcAft>
                <a:spcPts val="0"/>
              </a:spcAft>
              <a:buSzPts val="1600"/>
              <a:buNone/>
            </a:pPr>
            <a:r>
              <a:rPr b="1" lang="fi-FI">
                <a:solidFill>
                  <a:srgbClr val="999999"/>
                </a:solidFill>
              </a:rPr>
              <a:t>Functions 1: Energy monitoring</a:t>
            </a:r>
            <a:endParaRPr b="1">
              <a:solidFill>
                <a:srgbClr val="999999"/>
              </a:solidFill>
            </a:endParaRPr>
          </a:p>
          <a:p>
            <a:pPr indent="0" lvl="0" marL="0" rtl="0" algn="l">
              <a:lnSpc>
                <a:spcPct val="110000"/>
              </a:lnSpc>
              <a:spcBef>
                <a:spcPts val="300"/>
              </a:spcBef>
              <a:spcAft>
                <a:spcPts val="0"/>
              </a:spcAft>
              <a:buSzPts val="1600"/>
              <a:buNone/>
            </a:pPr>
            <a:r>
              <a:rPr b="1" lang="fi-FI">
                <a:solidFill>
                  <a:srgbClr val="999999"/>
                </a:solidFill>
              </a:rPr>
              <a:t>Functions 2: Energy efficiency</a:t>
            </a:r>
            <a:endParaRPr b="1">
              <a:solidFill>
                <a:srgbClr val="999999"/>
              </a:solidFill>
            </a:endParaRPr>
          </a:p>
          <a:p>
            <a:pPr indent="0" lvl="0" marL="0" rtl="0" algn="l">
              <a:lnSpc>
                <a:spcPct val="110000"/>
              </a:lnSpc>
              <a:spcBef>
                <a:spcPts val="300"/>
              </a:spcBef>
              <a:spcAft>
                <a:spcPts val="0"/>
              </a:spcAft>
              <a:buSzPts val="1600"/>
              <a:buNone/>
            </a:pPr>
            <a:r>
              <a:rPr b="1" lang="fi-FI">
                <a:solidFill>
                  <a:srgbClr val="999999"/>
                </a:solidFill>
              </a:rPr>
              <a:t>Functions 3: Maintenance and repair</a:t>
            </a:r>
            <a:endParaRPr b="1">
              <a:solidFill>
                <a:srgbClr val="999999"/>
              </a:solidFill>
            </a:endParaRPr>
          </a:p>
          <a:p>
            <a:pPr indent="0" lvl="0" marL="0" rtl="0" algn="l">
              <a:lnSpc>
                <a:spcPct val="110000"/>
              </a:lnSpc>
              <a:spcBef>
                <a:spcPts val="300"/>
              </a:spcBef>
              <a:spcAft>
                <a:spcPts val="0"/>
              </a:spcAft>
              <a:buSzPts val="1600"/>
              <a:buNone/>
            </a:pPr>
            <a:r>
              <a:rPr b="1" lang="fi-FI">
                <a:solidFill>
                  <a:srgbClr val="999999"/>
                </a:solidFill>
              </a:rPr>
              <a:t>Functions 4: Product control</a:t>
            </a:r>
            <a:endParaRPr b="1">
              <a:solidFill>
                <a:srgbClr val="999999"/>
              </a:solidFill>
            </a:endParaRPr>
          </a:p>
          <a:p>
            <a:pPr indent="0" lvl="0" marL="0" rtl="0" algn="l">
              <a:lnSpc>
                <a:spcPct val="110000"/>
              </a:lnSpc>
              <a:spcBef>
                <a:spcPts val="300"/>
              </a:spcBef>
              <a:spcAft>
                <a:spcPts val="0"/>
              </a:spcAft>
              <a:buSzPts val="1600"/>
              <a:buNone/>
            </a:pPr>
            <a:r>
              <a:rPr b="1" lang="fi-FI"/>
              <a:t>Functions 5: AI Routing</a:t>
            </a:r>
            <a:endParaRPr b="1">
              <a:highlight>
                <a:srgbClr val="00FFFF"/>
              </a:highlight>
            </a:endParaRPr>
          </a:p>
          <a:p>
            <a:pPr indent="0" lvl="0" marL="0" rtl="0" algn="l">
              <a:lnSpc>
                <a:spcPct val="110000"/>
              </a:lnSpc>
              <a:spcBef>
                <a:spcPts val="300"/>
              </a:spcBef>
              <a:spcAft>
                <a:spcPts val="0"/>
              </a:spcAft>
              <a:buSzPts val="1600"/>
              <a:buNone/>
            </a:pPr>
            <a:r>
              <a:rPr b="1" lang="fi-FI"/>
              <a:t>Functions 6: Prediction of energy consumption</a:t>
            </a:r>
            <a:endParaRPr b="1"/>
          </a:p>
          <a:p>
            <a:pPr indent="0" lvl="0" marL="0" rtl="0" algn="l">
              <a:lnSpc>
                <a:spcPct val="110000"/>
              </a:lnSpc>
              <a:spcBef>
                <a:spcPts val="300"/>
              </a:spcBef>
              <a:spcAft>
                <a:spcPts val="0"/>
              </a:spcAft>
              <a:buSzPts val="1600"/>
              <a:buNone/>
            </a:pPr>
            <a:r>
              <a:rPr b="1" lang="fi-FI"/>
              <a:t>Functions 7: Environmental monitoring</a:t>
            </a:r>
            <a:endParaRPr b="1"/>
          </a:p>
        </p:txBody>
      </p:sp>
      <p:pic>
        <p:nvPicPr>
          <p:cNvPr id="254" name="Google Shape;254;p4"/>
          <p:cNvPicPr preferRelativeResize="0"/>
          <p:nvPr/>
        </p:nvPicPr>
        <p:blipFill rotWithShape="1">
          <a:blip r:embed="rId3">
            <a:alphaModFix/>
          </a:blip>
          <a:srcRect b="0" l="47470" r="7245" t="0"/>
          <a:stretch/>
        </p:blipFill>
        <p:spPr>
          <a:xfrm>
            <a:off x="7319634" y="2329400"/>
            <a:ext cx="1659950" cy="2046500"/>
          </a:xfrm>
          <a:prstGeom prst="rect">
            <a:avLst/>
          </a:prstGeom>
          <a:noFill/>
          <a:ln>
            <a:noFill/>
          </a:ln>
          <a:effectLst>
            <a:outerShdw blurRad="257175" rotWithShape="0" algn="bl" dir="5400000" dist="76200">
              <a:srgbClr val="000000">
                <a:alpha val="49411"/>
              </a:srgbClr>
            </a:outerShdw>
          </a:effectLst>
        </p:spPr>
      </p:pic>
      <p:pic>
        <p:nvPicPr>
          <p:cNvPr id="255" name="Google Shape;255;p4"/>
          <p:cNvPicPr preferRelativeResize="0"/>
          <p:nvPr/>
        </p:nvPicPr>
        <p:blipFill rotWithShape="1">
          <a:blip r:embed="rId4">
            <a:alphaModFix/>
          </a:blip>
          <a:srcRect b="0" l="0" r="0" t="0"/>
          <a:stretch/>
        </p:blipFill>
        <p:spPr>
          <a:xfrm>
            <a:off x="597991" y="3703909"/>
            <a:ext cx="705425" cy="360533"/>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9" name="Shape 259"/>
        <p:cNvGrpSpPr/>
        <p:nvPr/>
      </p:nvGrpSpPr>
      <p:grpSpPr>
        <a:xfrm>
          <a:off x="0" y="0"/>
          <a:ext cx="0" cy="0"/>
          <a:chOff x="0" y="0"/>
          <a:chExt cx="0" cy="0"/>
        </a:xfrm>
      </p:grpSpPr>
      <p:sp>
        <p:nvSpPr>
          <p:cNvPr id="260" name="Google Shape;260;g13f668d1f82_0_24"/>
          <p:cNvSpPr txBox="1"/>
          <p:nvPr>
            <p:ph type="title"/>
          </p:nvPr>
        </p:nvSpPr>
        <p:spPr>
          <a:xfrm>
            <a:off x="1296800" y="306300"/>
            <a:ext cx="7096800" cy="1111500"/>
          </a:xfrm>
          <a:prstGeom prst="rect">
            <a:avLst/>
          </a:prstGeom>
          <a:noFill/>
          <a:ln>
            <a:noFill/>
          </a:ln>
        </p:spPr>
        <p:txBody>
          <a:bodyPr anchorCtr="0" anchor="t" bIns="91425" lIns="91425" spcFirstLastPara="1" rIns="91425" wrap="square" tIns="91425">
            <a:noAutofit/>
          </a:bodyPr>
          <a:lstStyle/>
          <a:p>
            <a:pPr indent="0" lvl="0" marL="0" rtl="0" algn="l">
              <a:lnSpc>
                <a:spcPct val="80000"/>
              </a:lnSpc>
              <a:spcBef>
                <a:spcPts val="0"/>
              </a:spcBef>
              <a:spcAft>
                <a:spcPts val="0"/>
              </a:spcAft>
              <a:buSzPts val="2600"/>
              <a:buNone/>
            </a:pPr>
            <a:r>
              <a:rPr lang="fi-FI">
                <a:solidFill>
                  <a:srgbClr val="1B264F"/>
                </a:solidFill>
              </a:rPr>
              <a:t>Dashboard for visualizing the effectiveness of finding the optimal route with minimal energy</a:t>
            </a:r>
            <a:endParaRPr>
              <a:solidFill>
                <a:srgbClr val="1B264F"/>
              </a:solidFill>
            </a:endParaRPr>
          </a:p>
        </p:txBody>
      </p:sp>
      <p:sp>
        <p:nvSpPr>
          <p:cNvPr id="261" name="Google Shape;261;g13f668d1f82_0_24"/>
          <p:cNvSpPr txBox="1"/>
          <p:nvPr>
            <p:ph type="title"/>
          </p:nvPr>
        </p:nvSpPr>
        <p:spPr>
          <a:xfrm>
            <a:off x="1334900" y="34950"/>
            <a:ext cx="5421900" cy="436800"/>
          </a:xfrm>
          <a:prstGeom prst="rect">
            <a:avLst/>
          </a:prstGeom>
          <a:noFill/>
          <a:ln>
            <a:noFill/>
          </a:ln>
          <a:effectLst>
            <a:outerShdw blurRad="57150" rotWithShape="0" algn="bl" dir="5400000" dist="66675">
              <a:srgbClr val="000000">
                <a:alpha val="17254"/>
              </a:srgbClr>
            </a:outerShdw>
          </a:effectLst>
        </p:spPr>
        <p:txBody>
          <a:bodyPr anchorCtr="0" anchor="t" bIns="91425" lIns="91425" spcFirstLastPara="1" rIns="91425" wrap="square" tIns="91425">
            <a:noAutofit/>
          </a:bodyPr>
          <a:lstStyle/>
          <a:p>
            <a:pPr indent="0" lvl="0" marL="0" rtl="0" algn="l">
              <a:lnSpc>
                <a:spcPct val="80000"/>
              </a:lnSpc>
              <a:spcBef>
                <a:spcPts val="0"/>
              </a:spcBef>
              <a:spcAft>
                <a:spcPts val="0"/>
              </a:spcAft>
              <a:buSzPts val="2600"/>
              <a:buNone/>
            </a:pPr>
            <a:r>
              <a:rPr lang="fi-FI" sz="1700">
                <a:solidFill>
                  <a:srgbClr val="45818E"/>
                </a:solidFill>
              </a:rPr>
              <a:t>System Function 5:</a:t>
            </a:r>
            <a:endParaRPr sz="1700">
              <a:solidFill>
                <a:srgbClr val="45818E"/>
              </a:solidFill>
            </a:endParaRPr>
          </a:p>
        </p:txBody>
      </p:sp>
      <p:pic>
        <p:nvPicPr>
          <p:cNvPr id="262" name="Google Shape;262;g13f668d1f82_0_24"/>
          <p:cNvPicPr preferRelativeResize="0"/>
          <p:nvPr/>
        </p:nvPicPr>
        <p:blipFill rotWithShape="1">
          <a:blip r:embed="rId3">
            <a:alphaModFix/>
          </a:blip>
          <a:srcRect b="0" l="0" r="0" t="0"/>
          <a:stretch/>
        </p:blipFill>
        <p:spPr>
          <a:xfrm>
            <a:off x="108000" y="1417800"/>
            <a:ext cx="7248001" cy="3155701"/>
          </a:xfrm>
          <a:prstGeom prst="rect">
            <a:avLst/>
          </a:prstGeom>
          <a:noFill/>
          <a:ln>
            <a:noFill/>
          </a:ln>
        </p:spPr>
      </p:pic>
      <p:sp>
        <p:nvSpPr>
          <p:cNvPr id="263" name="Google Shape;263;g13f668d1f82_0_24"/>
          <p:cNvSpPr txBox="1"/>
          <p:nvPr/>
        </p:nvSpPr>
        <p:spPr>
          <a:xfrm>
            <a:off x="8444200" y="2367650"/>
            <a:ext cx="9144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Verdana"/>
              <a:ea typeface="Verdana"/>
              <a:cs typeface="Verdana"/>
              <a:sym typeface="Verdana"/>
            </a:endParaRPr>
          </a:p>
        </p:txBody>
      </p:sp>
      <p:sp>
        <p:nvSpPr>
          <p:cNvPr id="264" name="Google Shape;264;g13f668d1f82_0_24"/>
          <p:cNvSpPr txBox="1"/>
          <p:nvPr/>
        </p:nvSpPr>
        <p:spPr>
          <a:xfrm>
            <a:off x="7441350" y="1312825"/>
            <a:ext cx="1702500" cy="3186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300"/>
              <a:buFont typeface="Arial"/>
              <a:buNone/>
            </a:pPr>
            <a:r>
              <a:rPr b="0" i="0" lang="fi-FI" sz="1300" u="none" cap="none" strike="noStrike">
                <a:solidFill>
                  <a:schemeClr val="dk1"/>
                </a:solidFill>
                <a:latin typeface="Verdana"/>
                <a:ea typeface="Verdana"/>
                <a:cs typeface="Verdana"/>
                <a:sym typeface="Verdana"/>
              </a:rPr>
              <a:t>Dashboard allows you to display - The optimal action diagram (parameter J). Using scrolling, you can select the required number of nodes on the route. On the graph you can view the information on the relevant node.</a:t>
            </a:r>
            <a:endParaRPr b="0" i="0" sz="1200" u="none" cap="none" strike="noStrike">
              <a:solidFill>
                <a:srgbClr val="000000"/>
              </a:solidFill>
              <a:latin typeface="Verdana"/>
              <a:ea typeface="Verdana"/>
              <a:cs typeface="Verdana"/>
              <a:sym typeface="Verdana"/>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8" name="Shape 268"/>
        <p:cNvGrpSpPr/>
        <p:nvPr/>
      </p:nvGrpSpPr>
      <p:grpSpPr>
        <a:xfrm>
          <a:off x="0" y="0"/>
          <a:ext cx="0" cy="0"/>
          <a:chOff x="0" y="0"/>
          <a:chExt cx="0" cy="0"/>
        </a:xfrm>
      </p:grpSpPr>
      <p:sp>
        <p:nvSpPr>
          <p:cNvPr id="269" name="Google Shape;269;g13f668d1f82_0_50"/>
          <p:cNvSpPr txBox="1"/>
          <p:nvPr>
            <p:ph type="title"/>
          </p:nvPr>
        </p:nvSpPr>
        <p:spPr>
          <a:xfrm>
            <a:off x="1289200" y="306300"/>
            <a:ext cx="7389900" cy="1158900"/>
          </a:xfrm>
          <a:prstGeom prst="rect">
            <a:avLst/>
          </a:prstGeom>
          <a:noFill/>
          <a:ln>
            <a:noFill/>
          </a:ln>
        </p:spPr>
        <p:txBody>
          <a:bodyPr anchorCtr="0" anchor="t" bIns="91425" lIns="91425" spcFirstLastPara="1" rIns="91425" wrap="square" tIns="91425">
            <a:noAutofit/>
          </a:bodyPr>
          <a:lstStyle/>
          <a:p>
            <a:pPr indent="0" lvl="0" marL="0" rtl="0" algn="l">
              <a:lnSpc>
                <a:spcPct val="80000"/>
              </a:lnSpc>
              <a:spcBef>
                <a:spcPts val="0"/>
              </a:spcBef>
              <a:spcAft>
                <a:spcPts val="0"/>
              </a:spcAft>
              <a:buSzPts val="2600"/>
              <a:buNone/>
            </a:pPr>
            <a:r>
              <a:rPr lang="fi-FI"/>
              <a:t>Dashboard </a:t>
            </a:r>
            <a:r>
              <a:rPr lang="fi-FI">
                <a:solidFill>
                  <a:srgbClr val="1B264F"/>
                </a:solidFill>
              </a:rPr>
              <a:t>for visualization of projected energy consumption at the output of nodes of the optimal route</a:t>
            </a:r>
            <a:endParaRPr/>
          </a:p>
        </p:txBody>
      </p:sp>
      <p:sp>
        <p:nvSpPr>
          <p:cNvPr id="270" name="Google Shape;270;g13f668d1f82_0_50"/>
          <p:cNvSpPr txBox="1"/>
          <p:nvPr>
            <p:ph type="title"/>
          </p:nvPr>
        </p:nvSpPr>
        <p:spPr>
          <a:xfrm>
            <a:off x="1334900" y="34950"/>
            <a:ext cx="5421900" cy="436800"/>
          </a:xfrm>
          <a:prstGeom prst="rect">
            <a:avLst/>
          </a:prstGeom>
          <a:noFill/>
          <a:ln>
            <a:noFill/>
          </a:ln>
          <a:effectLst>
            <a:outerShdw blurRad="57150" rotWithShape="0" algn="bl" dir="5400000" dist="66675">
              <a:srgbClr val="000000">
                <a:alpha val="17254"/>
              </a:srgbClr>
            </a:outerShdw>
          </a:effectLst>
        </p:spPr>
        <p:txBody>
          <a:bodyPr anchorCtr="0" anchor="t" bIns="91425" lIns="91425" spcFirstLastPara="1" rIns="91425" wrap="square" tIns="91425">
            <a:noAutofit/>
          </a:bodyPr>
          <a:lstStyle/>
          <a:p>
            <a:pPr indent="0" lvl="0" marL="0" rtl="0" algn="l">
              <a:lnSpc>
                <a:spcPct val="80000"/>
              </a:lnSpc>
              <a:spcBef>
                <a:spcPts val="0"/>
              </a:spcBef>
              <a:spcAft>
                <a:spcPts val="0"/>
              </a:spcAft>
              <a:buSzPts val="2600"/>
              <a:buNone/>
            </a:pPr>
            <a:r>
              <a:rPr lang="fi-FI" sz="1700">
                <a:solidFill>
                  <a:srgbClr val="45818E"/>
                </a:solidFill>
              </a:rPr>
              <a:t>System Function 6:</a:t>
            </a:r>
            <a:endParaRPr sz="1700">
              <a:solidFill>
                <a:srgbClr val="45818E"/>
              </a:solidFill>
            </a:endParaRPr>
          </a:p>
        </p:txBody>
      </p:sp>
      <p:sp>
        <p:nvSpPr>
          <p:cNvPr id="271" name="Google Shape;271;g13f668d1f82_0_50"/>
          <p:cNvSpPr txBox="1"/>
          <p:nvPr>
            <p:ph idx="1" type="body"/>
          </p:nvPr>
        </p:nvSpPr>
        <p:spPr>
          <a:xfrm>
            <a:off x="4747850" y="1465075"/>
            <a:ext cx="4244400" cy="3190800"/>
          </a:xfrm>
          <a:prstGeom prst="rect">
            <a:avLst/>
          </a:prstGeom>
          <a:noFill/>
          <a:ln>
            <a:noFill/>
          </a:ln>
        </p:spPr>
        <p:txBody>
          <a:bodyPr anchorCtr="0" anchor="t" bIns="91425" lIns="91425" spcFirstLastPara="1" rIns="91425" wrap="square" tIns="91425">
            <a:noAutofit/>
          </a:bodyPr>
          <a:lstStyle/>
          <a:p>
            <a:pPr indent="0" lvl="0" marL="457200" rtl="0" algn="l">
              <a:lnSpc>
                <a:spcPct val="110000"/>
              </a:lnSpc>
              <a:spcBef>
                <a:spcPts val="300"/>
              </a:spcBef>
              <a:spcAft>
                <a:spcPts val="0"/>
              </a:spcAft>
              <a:buSzPts val="1600"/>
              <a:buNone/>
            </a:pPr>
            <a:r>
              <a:t/>
            </a:r>
            <a:endParaRPr sz="1300">
              <a:highlight>
                <a:srgbClr val="00FFFF"/>
              </a:highlight>
            </a:endParaRPr>
          </a:p>
          <a:p>
            <a:pPr indent="0" lvl="0" marL="457200" rtl="0" algn="l">
              <a:lnSpc>
                <a:spcPct val="110000"/>
              </a:lnSpc>
              <a:spcBef>
                <a:spcPts val="300"/>
              </a:spcBef>
              <a:spcAft>
                <a:spcPts val="0"/>
              </a:spcAft>
              <a:buSzPts val="1600"/>
              <a:buNone/>
            </a:pPr>
            <a:r>
              <a:rPr lang="fi-FI" sz="1300">
                <a:highlight>
                  <a:schemeClr val="lt1"/>
                </a:highlight>
              </a:rPr>
              <a:t>The dashboard allows for the selected route and node to plot the predicted values of parameter</a:t>
            </a:r>
            <a:r>
              <a:rPr lang="fi-FI" sz="1300">
                <a:highlight>
                  <a:srgbClr val="FFFFFF"/>
                </a:highlight>
              </a:rPr>
              <a:t>s Ws, Wp, Wq and J as a function of time, information is available for each type of node concerned:</a:t>
            </a:r>
            <a:endParaRPr sz="1300">
              <a:highlight>
                <a:srgbClr val="FFFFFF"/>
              </a:highlight>
            </a:endParaRPr>
          </a:p>
          <a:p>
            <a:pPr indent="0" lvl="0" marL="457200" rtl="0" algn="l">
              <a:lnSpc>
                <a:spcPct val="110000"/>
              </a:lnSpc>
              <a:spcBef>
                <a:spcPts val="300"/>
              </a:spcBef>
              <a:spcAft>
                <a:spcPts val="0"/>
              </a:spcAft>
              <a:buSzPts val="1600"/>
              <a:buNone/>
            </a:pPr>
            <a:r>
              <a:rPr lang="fi-FI" sz="1300"/>
              <a:t>J = ksWs + kpWp + kq(Wqmax - Wq)</a:t>
            </a:r>
            <a:br>
              <a:rPr lang="fi-FI" sz="1300">
                <a:highlight>
                  <a:srgbClr val="00FFFF"/>
                </a:highlight>
              </a:rPr>
            </a:br>
            <a:endParaRPr sz="1300">
              <a:highlight>
                <a:srgbClr val="00FFFF"/>
              </a:highlight>
            </a:endParaRPr>
          </a:p>
        </p:txBody>
      </p:sp>
      <p:pic>
        <p:nvPicPr>
          <p:cNvPr id="272" name="Google Shape;272;g13f668d1f82_0_50"/>
          <p:cNvPicPr preferRelativeResize="0"/>
          <p:nvPr/>
        </p:nvPicPr>
        <p:blipFill rotWithShape="1">
          <a:blip r:embed="rId3">
            <a:alphaModFix/>
          </a:blip>
          <a:srcRect b="0" l="0" r="0" t="0"/>
          <a:stretch/>
        </p:blipFill>
        <p:spPr>
          <a:xfrm>
            <a:off x="148975" y="1422400"/>
            <a:ext cx="4775724" cy="3190799"/>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 name="Shape 47"/>
        <p:cNvGrpSpPr/>
        <p:nvPr/>
      </p:nvGrpSpPr>
      <p:grpSpPr>
        <a:xfrm>
          <a:off x="0" y="0"/>
          <a:ext cx="0" cy="0"/>
          <a:chOff x="0" y="0"/>
          <a:chExt cx="0" cy="0"/>
        </a:xfrm>
      </p:grpSpPr>
      <p:sp>
        <p:nvSpPr>
          <p:cNvPr id="48" name="Google Shape;48;p2"/>
          <p:cNvSpPr txBox="1"/>
          <p:nvPr>
            <p:ph type="title"/>
          </p:nvPr>
        </p:nvSpPr>
        <p:spPr>
          <a:xfrm>
            <a:off x="1311003" y="236960"/>
            <a:ext cx="5663100" cy="605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600"/>
              <a:buNone/>
            </a:pPr>
            <a:r>
              <a:rPr lang="fi-FI"/>
              <a:t>Executive summary of TTE</a:t>
            </a:r>
            <a:endParaRPr/>
          </a:p>
        </p:txBody>
      </p:sp>
      <p:sp>
        <p:nvSpPr>
          <p:cNvPr id="49" name="Google Shape;49;p2"/>
          <p:cNvSpPr txBox="1"/>
          <p:nvPr>
            <p:ph idx="1" type="body"/>
          </p:nvPr>
        </p:nvSpPr>
        <p:spPr>
          <a:xfrm>
            <a:off x="253500" y="842650"/>
            <a:ext cx="5336400" cy="3683700"/>
          </a:xfrm>
          <a:prstGeom prst="rect">
            <a:avLst/>
          </a:prstGeom>
          <a:noFill/>
          <a:ln>
            <a:noFill/>
          </a:ln>
        </p:spPr>
        <p:txBody>
          <a:bodyPr anchorCtr="0" anchor="t" bIns="91425" lIns="91425" spcFirstLastPara="1" rIns="91425" wrap="square" tIns="91425">
            <a:noAutofit/>
          </a:bodyPr>
          <a:lstStyle/>
          <a:p>
            <a:pPr indent="0" lvl="0" marL="0" rtl="0" algn="l">
              <a:lnSpc>
                <a:spcPct val="110000"/>
              </a:lnSpc>
              <a:spcBef>
                <a:spcPts val="300"/>
              </a:spcBef>
              <a:spcAft>
                <a:spcPts val="0"/>
              </a:spcAft>
              <a:buSzPts val="1600"/>
              <a:buNone/>
            </a:pPr>
            <a:r>
              <a:rPr lang="fi-FI" sz="1100"/>
              <a:t>Preparations have been made for the processing of Big Data coming from the operating grain elevator:</a:t>
            </a:r>
            <a:endParaRPr sz="1100"/>
          </a:p>
          <a:p>
            <a:pPr indent="-249850" lvl="0" marL="360000" rtl="0" algn="l">
              <a:lnSpc>
                <a:spcPct val="110000"/>
              </a:lnSpc>
              <a:spcBef>
                <a:spcPts val="300"/>
              </a:spcBef>
              <a:spcAft>
                <a:spcPts val="0"/>
              </a:spcAft>
              <a:buSzPts val="1100"/>
              <a:buAutoNum type="arabicPeriod"/>
            </a:pPr>
            <a:r>
              <a:rPr lang="fi-FI" sz="1100"/>
              <a:t>Optimized technology stack.</a:t>
            </a:r>
            <a:endParaRPr sz="1100"/>
          </a:p>
          <a:p>
            <a:pPr indent="-249850" lvl="0" marL="360000" rtl="0" algn="l">
              <a:lnSpc>
                <a:spcPct val="110000"/>
              </a:lnSpc>
              <a:spcBef>
                <a:spcPts val="300"/>
              </a:spcBef>
              <a:spcAft>
                <a:spcPts val="0"/>
              </a:spcAft>
              <a:buSzPts val="1100"/>
              <a:buAutoNum type="arabicPeriod"/>
            </a:pPr>
            <a:r>
              <a:rPr lang="fi-FI" sz="1100"/>
              <a:t>Updated the version and added new features to the system software.</a:t>
            </a:r>
            <a:endParaRPr sz="1100"/>
          </a:p>
          <a:p>
            <a:pPr indent="-249850" lvl="0" marL="360000" rtl="0" algn="l">
              <a:lnSpc>
                <a:spcPct val="110000"/>
              </a:lnSpc>
              <a:spcBef>
                <a:spcPts val="300"/>
              </a:spcBef>
              <a:spcAft>
                <a:spcPts val="0"/>
              </a:spcAft>
              <a:buSzPts val="1100"/>
              <a:buAutoNum type="arabicPeriod"/>
            </a:pPr>
            <a:r>
              <a:rPr lang="fi-FI" sz="1100"/>
              <a:t>Developed a new version of the SCADA software.</a:t>
            </a:r>
            <a:endParaRPr sz="1100"/>
          </a:p>
          <a:p>
            <a:pPr indent="-249850" lvl="0" marL="360000" rtl="0" algn="l">
              <a:lnSpc>
                <a:spcPct val="110000"/>
              </a:lnSpc>
              <a:spcBef>
                <a:spcPts val="300"/>
              </a:spcBef>
              <a:spcAft>
                <a:spcPts val="0"/>
              </a:spcAft>
              <a:buSzPts val="1100"/>
              <a:buAutoNum type="arabicPeriod"/>
            </a:pPr>
            <a:r>
              <a:rPr lang="fi-FI" sz="1100"/>
              <a:t>Updated PLC software version.</a:t>
            </a:r>
            <a:endParaRPr sz="1100"/>
          </a:p>
          <a:p>
            <a:pPr indent="-249850" lvl="0" marL="360000" rtl="0" algn="l">
              <a:lnSpc>
                <a:spcPct val="110000"/>
              </a:lnSpc>
              <a:spcBef>
                <a:spcPts val="300"/>
              </a:spcBef>
              <a:spcAft>
                <a:spcPts val="0"/>
              </a:spcAft>
              <a:buSzPts val="1100"/>
              <a:buAutoNum type="arabicPeriod"/>
            </a:pPr>
            <a:r>
              <a:rPr lang="fi-FI" sz="1100"/>
              <a:t>Systematized and analyzed input data.</a:t>
            </a:r>
            <a:endParaRPr sz="1100"/>
          </a:p>
          <a:p>
            <a:pPr indent="-249850" lvl="0" marL="360000" rtl="0" algn="l">
              <a:lnSpc>
                <a:spcPct val="110000"/>
              </a:lnSpc>
              <a:spcBef>
                <a:spcPts val="300"/>
              </a:spcBef>
              <a:spcAft>
                <a:spcPts val="0"/>
              </a:spcAft>
              <a:buSzPts val="1100"/>
              <a:buAutoNum type="arabicPeriod"/>
            </a:pPr>
            <a:r>
              <a:rPr lang="fi-FI" sz="1100"/>
              <a:t>Developed algorithms for the use of neural networks.</a:t>
            </a:r>
            <a:endParaRPr sz="1100"/>
          </a:p>
          <a:p>
            <a:pPr indent="-249850" lvl="0" marL="360000" rtl="0" algn="l">
              <a:lnSpc>
                <a:spcPct val="110000"/>
              </a:lnSpc>
              <a:spcBef>
                <a:spcPts val="300"/>
              </a:spcBef>
              <a:spcAft>
                <a:spcPts val="0"/>
              </a:spcAft>
              <a:buSzPts val="1100"/>
              <a:buAutoNum type="arabicPeriod"/>
            </a:pPr>
            <a:r>
              <a:rPr lang="fi-FI" sz="1100"/>
              <a:t>Conducted preliminary experiments on the use of artificial intelligence to analyze the possibility of optimizing the efficiency of technological processes.</a:t>
            </a:r>
            <a:endParaRPr sz="1100"/>
          </a:p>
          <a:p>
            <a:pPr indent="0" lvl="0" marL="0" rtl="0" algn="l">
              <a:lnSpc>
                <a:spcPct val="110000"/>
              </a:lnSpc>
              <a:spcBef>
                <a:spcPts val="300"/>
              </a:spcBef>
              <a:spcAft>
                <a:spcPts val="0"/>
              </a:spcAft>
              <a:buSzPts val="1600"/>
              <a:buNone/>
            </a:pPr>
            <a:r>
              <a:rPr lang="fi-FI" sz="1100"/>
              <a:t>Many mentoring meetings from Centre 4.0 KPI DIH have been held. As a result, SMEs are fully satisfied with the received support which included assistance in setting up technical processes, technical and business consulting, etc. PIAP DIH helped a lot during TTE planning with technical and business advices.</a:t>
            </a:r>
            <a:endParaRPr sz="1100"/>
          </a:p>
        </p:txBody>
      </p:sp>
      <p:pic>
        <p:nvPicPr>
          <p:cNvPr id="50" name="Google Shape;50;p2"/>
          <p:cNvPicPr preferRelativeResize="0"/>
          <p:nvPr/>
        </p:nvPicPr>
        <p:blipFill rotWithShape="1">
          <a:blip r:embed="rId3">
            <a:alphaModFix/>
          </a:blip>
          <a:srcRect b="0" l="0" r="0" t="0"/>
          <a:stretch/>
        </p:blipFill>
        <p:spPr>
          <a:xfrm>
            <a:off x="5589900" y="934075"/>
            <a:ext cx="3386475" cy="3386475"/>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6" name="Shape 276"/>
        <p:cNvGrpSpPr/>
        <p:nvPr/>
      </p:nvGrpSpPr>
      <p:grpSpPr>
        <a:xfrm>
          <a:off x="0" y="0"/>
          <a:ext cx="0" cy="0"/>
          <a:chOff x="0" y="0"/>
          <a:chExt cx="0" cy="0"/>
        </a:xfrm>
      </p:grpSpPr>
      <p:pic>
        <p:nvPicPr>
          <p:cNvPr id="277" name="Google Shape;277;g13f668d1f82_0_60"/>
          <p:cNvPicPr preferRelativeResize="0"/>
          <p:nvPr/>
        </p:nvPicPr>
        <p:blipFill rotWithShape="1">
          <a:blip r:embed="rId3">
            <a:alphaModFix/>
          </a:blip>
          <a:srcRect b="0" l="0" r="0" t="0"/>
          <a:stretch/>
        </p:blipFill>
        <p:spPr>
          <a:xfrm>
            <a:off x="4725950" y="983825"/>
            <a:ext cx="4293252" cy="2229726"/>
          </a:xfrm>
          <a:prstGeom prst="rect">
            <a:avLst/>
          </a:prstGeom>
          <a:noFill/>
          <a:ln>
            <a:noFill/>
          </a:ln>
          <a:effectLst>
            <a:outerShdw blurRad="257175" rotWithShape="0" algn="bl" dir="5400000" dist="76200">
              <a:srgbClr val="000000">
                <a:alpha val="49411"/>
              </a:srgbClr>
            </a:outerShdw>
          </a:effectLst>
        </p:spPr>
      </p:pic>
      <p:sp>
        <p:nvSpPr>
          <p:cNvPr id="278" name="Google Shape;278;g13f668d1f82_0_60"/>
          <p:cNvSpPr txBox="1"/>
          <p:nvPr>
            <p:ph type="title"/>
          </p:nvPr>
        </p:nvSpPr>
        <p:spPr>
          <a:xfrm>
            <a:off x="1296800" y="306300"/>
            <a:ext cx="7096800" cy="485700"/>
          </a:xfrm>
          <a:prstGeom prst="rect">
            <a:avLst/>
          </a:prstGeom>
          <a:noFill/>
          <a:ln>
            <a:noFill/>
          </a:ln>
        </p:spPr>
        <p:txBody>
          <a:bodyPr anchorCtr="0" anchor="t" bIns="91425" lIns="91425" spcFirstLastPara="1" rIns="91425" wrap="square" tIns="91425">
            <a:noAutofit/>
          </a:bodyPr>
          <a:lstStyle/>
          <a:p>
            <a:pPr indent="0" lvl="0" marL="0" rtl="0" algn="l">
              <a:lnSpc>
                <a:spcPct val="80000"/>
              </a:lnSpc>
              <a:spcBef>
                <a:spcPts val="0"/>
              </a:spcBef>
              <a:spcAft>
                <a:spcPts val="0"/>
              </a:spcAft>
              <a:buSzPts val="2600"/>
              <a:buNone/>
            </a:pPr>
            <a:r>
              <a:rPr lang="fi-FI">
                <a:solidFill>
                  <a:srgbClr val="1B264F"/>
                </a:solidFill>
              </a:rPr>
              <a:t>Environmental monitoring function </a:t>
            </a:r>
            <a:endParaRPr/>
          </a:p>
        </p:txBody>
      </p:sp>
      <p:sp>
        <p:nvSpPr>
          <p:cNvPr id="279" name="Google Shape;279;g13f668d1f82_0_60"/>
          <p:cNvSpPr txBox="1"/>
          <p:nvPr/>
        </p:nvSpPr>
        <p:spPr>
          <a:xfrm>
            <a:off x="6071150" y="4706100"/>
            <a:ext cx="1659300" cy="338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000"/>
              <a:buFont typeface="Arial"/>
              <a:buNone/>
            </a:pPr>
            <a:r>
              <a:rPr b="0" i="0" lang="fi-FI" sz="1000" u="sng" cap="none" strike="noStrike">
                <a:solidFill>
                  <a:schemeClr val="hlink"/>
                </a:solidFill>
                <a:latin typeface="Arial"/>
                <a:ea typeface="Arial"/>
                <a:cs typeface="Arial"/>
                <a:sym typeface="Arial"/>
                <a:hlinkClick r:id="rId4"/>
              </a:rPr>
              <a:t>www.eco.sakura.ms</a:t>
            </a:r>
            <a:endParaRPr b="0" i="0" sz="1000" u="none" cap="none" strike="noStrike">
              <a:solidFill>
                <a:srgbClr val="000000"/>
              </a:solidFill>
              <a:latin typeface="Arial"/>
              <a:ea typeface="Arial"/>
              <a:cs typeface="Arial"/>
              <a:sym typeface="Arial"/>
            </a:endParaRPr>
          </a:p>
        </p:txBody>
      </p:sp>
      <p:sp>
        <p:nvSpPr>
          <p:cNvPr id="280" name="Google Shape;280;g13f668d1f82_0_60"/>
          <p:cNvSpPr txBox="1"/>
          <p:nvPr/>
        </p:nvSpPr>
        <p:spPr>
          <a:xfrm>
            <a:off x="4276100" y="4706100"/>
            <a:ext cx="1659300" cy="338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000"/>
              <a:buFont typeface="Arial"/>
              <a:buNone/>
            </a:pPr>
            <a:r>
              <a:rPr b="0" i="0" lang="fi-FI" sz="1000" u="sng" cap="none" strike="noStrike">
                <a:solidFill>
                  <a:schemeClr val="hlink"/>
                </a:solidFill>
                <a:latin typeface="Arial"/>
                <a:ea typeface="Arial"/>
                <a:cs typeface="Arial"/>
                <a:sym typeface="Arial"/>
                <a:hlinkClick r:id="rId5"/>
              </a:rPr>
              <a:t>cloud.innovinnprom.com</a:t>
            </a:r>
            <a:endParaRPr b="0" i="0" sz="1000" u="none" cap="none" strike="noStrike">
              <a:solidFill>
                <a:srgbClr val="000000"/>
              </a:solidFill>
              <a:latin typeface="Arial"/>
              <a:ea typeface="Arial"/>
              <a:cs typeface="Arial"/>
              <a:sym typeface="Arial"/>
            </a:endParaRPr>
          </a:p>
        </p:txBody>
      </p:sp>
      <p:sp>
        <p:nvSpPr>
          <p:cNvPr id="281" name="Google Shape;281;g13f668d1f82_0_60"/>
          <p:cNvSpPr txBox="1"/>
          <p:nvPr/>
        </p:nvSpPr>
        <p:spPr>
          <a:xfrm>
            <a:off x="143300" y="843775"/>
            <a:ext cx="4623000" cy="3735600"/>
          </a:xfrm>
          <a:prstGeom prst="rect">
            <a:avLst/>
          </a:prstGeom>
          <a:noFill/>
          <a:ln>
            <a:noFill/>
          </a:ln>
        </p:spPr>
        <p:txBody>
          <a:bodyPr anchorCtr="0" anchor="ctr" bIns="91425" lIns="91425" spcFirstLastPara="1" rIns="91425" wrap="square" tIns="91425">
            <a:spAutoFit/>
          </a:bodyPr>
          <a:lstStyle/>
          <a:p>
            <a:pPr indent="-176824" lvl="0" marL="179999" marR="0" rtl="0" algn="l">
              <a:lnSpc>
                <a:spcPct val="110000"/>
              </a:lnSpc>
              <a:spcBef>
                <a:spcPts val="300"/>
              </a:spcBef>
              <a:spcAft>
                <a:spcPts val="0"/>
              </a:spcAft>
              <a:buClr>
                <a:schemeClr val="accent1"/>
              </a:buClr>
              <a:buSzPts val="1300"/>
              <a:buFont typeface="Noto Sans"/>
              <a:buAutoNum type="arabicPeriod"/>
            </a:pPr>
            <a:r>
              <a:rPr b="0" i="0" lang="fi-FI" sz="1300" u="none" cap="none" strike="noStrike">
                <a:solidFill>
                  <a:schemeClr val="dk1"/>
                </a:solidFill>
                <a:latin typeface="Verdana"/>
                <a:ea typeface="Verdana"/>
                <a:cs typeface="Verdana"/>
                <a:sym typeface="Verdana"/>
              </a:rPr>
              <a:t>Visualization of data received from environmental monitoring stations in the form of scalable icons</a:t>
            </a:r>
            <a:endParaRPr b="0" i="0" sz="1300" u="none" cap="none" strike="noStrike">
              <a:solidFill>
                <a:schemeClr val="dk1"/>
              </a:solidFill>
              <a:latin typeface="Verdana"/>
              <a:ea typeface="Verdana"/>
              <a:cs typeface="Verdana"/>
              <a:sym typeface="Verdana"/>
            </a:endParaRPr>
          </a:p>
          <a:p>
            <a:pPr indent="-176824" lvl="0" marL="179999" marR="0" rtl="0" algn="l">
              <a:lnSpc>
                <a:spcPct val="110000"/>
              </a:lnSpc>
              <a:spcBef>
                <a:spcPts val="300"/>
              </a:spcBef>
              <a:spcAft>
                <a:spcPts val="0"/>
              </a:spcAft>
              <a:buClr>
                <a:schemeClr val="accent1"/>
              </a:buClr>
              <a:buSzPts val="1300"/>
              <a:buFont typeface="Noto Sans"/>
              <a:buAutoNum type="arabicPeriod"/>
            </a:pPr>
            <a:r>
              <a:rPr b="0" i="0" lang="fi-FI" sz="1300" u="none" cap="none" strike="noStrike">
                <a:solidFill>
                  <a:schemeClr val="dk1"/>
                </a:solidFill>
                <a:latin typeface="Verdana"/>
                <a:ea typeface="Verdana"/>
                <a:cs typeface="Verdana"/>
                <a:sym typeface="Verdana"/>
              </a:rPr>
              <a:t>Visualization of data obtained from public environmental monitoring networks</a:t>
            </a:r>
            <a:endParaRPr b="0" i="0" sz="1300" u="none" cap="none" strike="noStrike">
              <a:solidFill>
                <a:schemeClr val="dk1"/>
              </a:solidFill>
              <a:latin typeface="Verdana"/>
              <a:ea typeface="Verdana"/>
              <a:cs typeface="Verdana"/>
              <a:sym typeface="Verdana"/>
            </a:endParaRPr>
          </a:p>
          <a:p>
            <a:pPr indent="-176824" lvl="0" marL="179999" marR="0" rtl="0" algn="l">
              <a:lnSpc>
                <a:spcPct val="110000"/>
              </a:lnSpc>
              <a:spcBef>
                <a:spcPts val="300"/>
              </a:spcBef>
              <a:spcAft>
                <a:spcPts val="0"/>
              </a:spcAft>
              <a:buClr>
                <a:schemeClr val="accent1"/>
              </a:buClr>
              <a:buSzPts val="1300"/>
              <a:buFont typeface="Noto Sans"/>
              <a:buAutoNum type="arabicPeriod"/>
            </a:pPr>
            <a:r>
              <a:rPr b="0" i="0" lang="fi-FI" sz="1300" u="none" cap="none" strike="noStrike">
                <a:solidFill>
                  <a:schemeClr val="dk1"/>
                </a:solidFill>
                <a:latin typeface="Verdana"/>
                <a:ea typeface="Verdana"/>
                <a:cs typeface="Verdana"/>
                <a:sym typeface="Verdana"/>
              </a:rPr>
              <a:t>Analytical processing of data, formation of reporting forms for the selected period</a:t>
            </a:r>
            <a:endParaRPr b="0" i="0" sz="1300" u="none" cap="none" strike="noStrike">
              <a:solidFill>
                <a:schemeClr val="dk1"/>
              </a:solidFill>
              <a:latin typeface="Verdana"/>
              <a:ea typeface="Verdana"/>
              <a:cs typeface="Verdana"/>
              <a:sym typeface="Verdana"/>
            </a:endParaRPr>
          </a:p>
          <a:p>
            <a:pPr indent="-176824" lvl="0" marL="179999" marR="0" rtl="0" algn="l">
              <a:lnSpc>
                <a:spcPct val="110000"/>
              </a:lnSpc>
              <a:spcBef>
                <a:spcPts val="300"/>
              </a:spcBef>
              <a:spcAft>
                <a:spcPts val="0"/>
              </a:spcAft>
              <a:buClr>
                <a:schemeClr val="accent1"/>
              </a:buClr>
              <a:buSzPts val="1300"/>
              <a:buFont typeface="Noto Sans"/>
              <a:buAutoNum type="arabicPeriod"/>
            </a:pPr>
            <a:r>
              <a:rPr b="0" i="0" lang="fi-FI" sz="1300" u="none" cap="none" strike="noStrike">
                <a:solidFill>
                  <a:schemeClr val="dk1"/>
                </a:solidFill>
                <a:latin typeface="Verdana"/>
                <a:ea typeface="Verdana"/>
                <a:cs typeface="Verdana"/>
                <a:sym typeface="Verdana"/>
              </a:rPr>
              <a:t>Visualization of environmental monitoring and fire data obtained from NASA satellite systems</a:t>
            </a:r>
            <a:endParaRPr b="0" i="0" sz="1300" u="none" cap="none" strike="noStrike">
              <a:solidFill>
                <a:schemeClr val="dk1"/>
              </a:solidFill>
              <a:latin typeface="Verdana"/>
              <a:ea typeface="Verdana"/>
              <a:cs typeface="Verdana"/>
              <a:sym typeface="Verdana"/>
            </a:endParaRPr>
          </a:p>
          <a:p>
            <a:pPr indent="-176824" lvl="0" marL="179999" marR="0" rtl="0" algn="l">
              <a:lnSpc>
                <a:spcPct val="110000"/>
              </a:lnSpc>
              <a:spcBef>
                <a:spcPts val="300"/>
              </a:spcBef>
              <a:spcAft>
                <a:spcPts val="0"/>
              </a:spcAft>
              <a:buClr>
                <a:schemeClr val="accent1"/>
              </a:buClr>
              <a:buSzPts val="1300"/>
              <a:buFont typeface="Noto Sans"/>
              <a:buAutoNum type="arabicPeriod"/>
            </a:pPr>
            <a:r>
              <a:rPr b="0" i="0" lang="fi-FI" sz="1300" u="none" cap="none" strike="noStrike">
                <a:solidFill>
                  <a:schemeClr val="dk1"/>
                </a:solidFill>
                <a:latin typeface="Verdana"/>
                <a:ea typeface="Verdana"/>
                <a:cs typeface="Verdana"/>
                <a:sym typeface="Verdana"/>
              </a:rPr>
              <a:t>Visualization of wind speed and direction (distribution directions of harmful substances)</a:t>
            </a:r>
            <a:endParaRPr b="0" i="0" sz="1300" u="none" cap="none" strike="noStrike">
              <a:solidFill>
                <a:schemeClr val="dk1"/>
              </a:solidFill>
              <a:latin typeface="Verdana"/>
              <a:ea typeface="Verdana"/>
              <a:cs typeface="Verdana"/>
              <a:sym typeface="Verdana"/>
            </a:endParaRPr>
          </a:p>
          <a:p>
            <a:pPr indent="-176824" lvl="0" marL="179999" marR="0" rtl="0" algn="l">
              <a:lnSpc>
                <a:spcPct val="110000"/>
              </a:lnSpc>
              <a:spcBef>
                <a:spcPts val="300"/>
              </a:spcBef>
              <a:spcAft>
                <a:spcPts val="0"/>
              </a:spcAft>
              <a:buClr>
                <a:schemeClr val="accent1"/>
              </a:buClr>
              <a:buSzPts val="1300"/>
              <a:buFont typeface="Noto Sans"/>
              <a:buAutoNum type="arabicPeriod"/>
            </a:pPr>
            <a:r>
              <a:rPr b="0" i="0" lang="fi-FI" sz="1300" u="none" cap="none" strike="noStrike">
                <a:solidFill>
                  <a:schemeClr val="dk1"/>
                </a:solidFill>
                <a:latin typeface="Verdana"/>
                <a:ea typeface="Verdana"/>
                <a:cs typeface="Verdana"/>
                <a:sym typeface="Verdana"/>
              </a:rPr>
              <a:t>Issuance of data to all-Ukrainian and European environmental monitoring systems</a:t>
            </a:r>
            <a:endParaRPr b="0" i="0" sz="1300" u="none" cap="none" strike="noStrike">
              <a:solidFill>
                <a:schemeClr val="dk1"/>
              </a:solidFill>
              <a:latin typeface="Verdana"/>
              <a:ea typeface="Verdana"/>
              <a:cs typeface="Verdana"/>
              <a:sym typeface="Verdana"/>
            </a:endParaRPr>
          </a:p>
          <a:p>
            <a:pPr indent="-176824" lvl="0" marL="179999" marR="0" rtl="0" algn="l">
              <a:lnSpc>
                <a:spcPct val="110000"/>
              </a:lnSpc>
              <a:spcBef>
                <a:spcPts val="300"/>
              </a:spcBef>
              <a:spcAft>
                <a:spcPts val="0"/>
              </a:spcAft>
              <a:buClr>
                <a:schemeClr val="accent1"/>
              </a:buClr>
              <a:buSzPts val="1300"/>
              <a:buFont typeface="Noto Sans"/>
              <a:buAutoNum type="arabicPeriod"/>
            </a:pPr>
            <a:r>
              <a:rPr b="0" i="0" lang="fi-FI" sz="1300" u="none" cap="none" strike="noStrike">
                <a:solidFill>
                  <a:schemeClr val="dk1"/>
                </a:solidFill>
                <a:latin typeface="Verdana"/>
                <a:ea typeface="Verdana"/>
                <a:cs typeface="Verdana"/>
                <a:sym typeface="Verdana"/>
              </a:rPr>
              <a:t>Providing access to public data to citizens</a:t>
            </a:r>
            <a:endParaRPr b="0" i="0" sz="1300" u="none" cap="none" strike="noStrike">
              <a:solidFill>
                <a:schemeClr val="dk1"/>
              </a:solidFill>
              <a:latin typeface="Verdana"/>
              <a:ea typeface="Verdana"/>
              <a:cs typeface="Verdana"/>
              <a:sym typeface="Verdana"/>
            </a:endParaRPr>
          </a:p>
          <a:p>
            <a:pPr indent="-176824" lvl="0" marL="179999" marR="0" rtl="0" algn="l">
              <a:lnSpc>
                <a:spcPct val="110000"/>
              </a:lnSpc>
              <a:spcBef>
                <a:spcPts val="300"/>
              </a:spcBef>
              <a:spcAft>
                <a:spcPts val="0"/>
              </a:spcAft>
              <a:buClr>
                <a:schemeClr val="accent1"/>
              </a:buClr>
              <a:buSzPts val="1300"/>
              <a:buFont typeface="Noto Sans"/>
              <a:buAutoNum type="arabicPeriod"/>
            </a:pPr>
            <a:r>
              <a:rPr b="0" i="0" lang="fi-FI" sz="1300" u="none" cap="none" strike="noStrike">
                <a:solidFill>
                  <a:schemeClr val="dk1"/>
                </a:solidFill>
                <a:latin typeface="Verdana"/>
                <a:ea typeface="Verdana"/>
                <a:cs typeface="Verdana"/>
                <a:sym typeface="Verdana"/>
              </a:rPr>
              <a:t>Data archiving and backup for the entire period of system operation</a:t>
            </a:r>
            <a:endParaRPr b="0" i="0" sz="1300" u="none" cap="none" strike="noStrike">
              <a:solidFill>
                <a:schemeClr val="dk1"/>
              </a:solidFill>
              <a:latin typeface="Verdana"/>
              <a:ea typeface="Verdana"/>
              <a:cs typeface="Verdana"/>
              <a:sym typeface="Verdana"/>
            </a:endParaRPr>
          </a:p>
        </p:txBody>
      </p:sp>
      <p:pic>
        <p:nvPicPr>
          <p:cNvPr id="282" name="Google Shape;282;g13f668d1f82_0_60"/>
          <p:cNvPicPr preferRelativeResize="0"/>
          <p:nvPr/>
        </p:nvPicPr>
        <p:blipFill rotWithShape="1">
          <a:blip r:embed="rId6">
            <a:alphaModFix/>
          </a:blip>
          <a:srcRect b="0" l="0" r="0" t="0"/>
          <a:stretch/>
        </p:blipFill>
        <p:spPr>
          <a:xfrm>
            <a:off x="7939350" y="2759200"/>
            <a:ext cx="1204650" cy="2285600"/>
          </a:xfrm>
          <a:prstGeom prst="rect">
            <a:avLst/>
          </a:prstGeom>
          <a:noFill/>
          <a:ln>
            <a:noFill/>
          </a:ln>
        </p:spPr>
      </p:pic>
      <p:sp>
        <p:nvSpPr>
          <p:cNvPr id="283" name="Google Shape;283;g13f668d1f82_0_60"/>
          <p:cNvSpPr txBox="1"/>
          <p:nvPr>
            <p:ph type="title"/>
          </p:nvPr>
        </p:nvSpPr>
        <p:spPr>
          <a:xfrm>
            <a:off x="1334900" y="34950"/>
            <a:ext cx="2726400" cy="436800"/>
          </a:xfrm>
          <a:prstGeom prst="rect">
            <a:avLst/>
          </a:prstGeom>
          <a:noFill/>
          <a:ln>
            <a:noFill/>
          </a:ln>
          <a:effectLst>
            <a:outerShdw blurRad="57150" rotWithShape="0" algn="bl" dir="5400000" dist="66675">
              <a:srgbClr val="000000">
                <a:alpha val="17254"/>
              </a:srgbClr>
            </a:outerShdw>
          </a:effectLst>
        </p:spPr>
        <p:txBody>
          <a:bodyPr anchorCtr="0" anchor="t" bIns="91425" lIns="91425" spcFirstLastPara="1" rIns="91425" wrap="square" tIns="91425">
            <a:noAutofit/>
          </a:bodyPr>
          <a:lstStyle/>
          <a:p>
            <a:pPr indent="0" lvl="0" marL="0" rtl="0" algn="l">
              <a:lnSpc>
                <a:spcPct val="80000"/>
              </a:lnSpc>
              <a:spcBef>
                <a:spcPts val="0"/>
              </a:spcBef>
              <a:spcAft>
                <a:spcPts val="0"/>
              </a:spcAft>
              <a:buSzPts val="2600"/>
              <a:buNone/>
            </a:pPr>
            <a:r>
              <a:rPr lang="fi-FI" sz="1700">
                <a:solidFill>
                  <a:srgbClr val="45818E"/>
                </a:solidFill>
              </a:rPr>
              <a:t>System Function 7:</a:t>
            </a:r>
            <a:endParaRPr sz="1700">
              <a:solidFill>
                <a:srgbClr val="45818E"/>
              </a:solidFill>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7" name="Shape 287"/>
        <p:cNvGrpSpPr/>
        <p:nvPr/>
      </p:nvGrpSpPr>
      <p:grpSpPr>
        <a:xfrm>
          <a:off x="0" y="0"/>
          <a:ext cx="0" cy="0"/>
          <a:chOff x="0" y="0"/>
          <a:chExt cx="0" cy="0"/>
        </a:xfrm>
      </p:grpSpPr>
      <p:sp>
        <p:nvSpPr>
          <p:cNvPr id="288" name="Google Shape;288;p5"/>
          <p:cNvSpPr txBox="1"/>
          <p:nvPr>
            <p:ph type="title"/>
          </p:nvPr>
        </p:nvSpPr>
        <p:spPr>
          <a:xfrm>
            <a:off x="1327700" y="246743"/>
            <a:ext cx="5663100" cy="605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600"/>
              <a:buNone/>
            </a:pPr>
            <a:r>
              <a:rPr lang="fi-FI"/>
              <a:t>Support from BOWI project</a:t>
            </a:r>
            <a:endParaRPr/>
          </a:p>
        </p:txBody>
      </p:sp>
      <p:sp>
        <p:nvSpPr>
          <p:cNvPr id="289" name="Google Shape;289;p5"/>
          <p:cNvSpPr/>
          <p:nvPr/>
        </p:nvSpPr>
        <p:spPr>
          <a:xfrm>
            <a:off x="8069575" y="114300"/>
            <a:ext cx="1074300" cy="647700"/>
          </a:xfrm>
          <a:prstGeom prst="roundRect">
            <a:avLst>
              <a:gd fmla="val 16667" name="adj"/>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0" name="Google Shape;290;p5"/>
          <p:cNvSpPr txBox="1"/>
          <p:nvPr>
            <p:ph idx="1" type="body"/>
          </p:nvPr>
        </p:nvSpPr>
        <p:spPr>
          <a:xfrm>
            <a:off x="93900" y="852450"/>
            <a:ext cx="6764100" cy="3788100"/>
          </a:xfrm>
          <a:prstGeom prst="rect">
            <a:avLst/>
          </a:prstGeom>
          <a:noFill/>
          <a:ln>
            <a:noFill/>
          </a:ln>
        </p:spPr>
        <p:txBody>
          <a:bodyPr anchorCtr="0" anchor="ctr" bIns="91425" lIns="91425" spcFirstLastPara="1" rIns="91425" wrap="square" tIns="91425">
            <a:noAutofit/>
          </a:bodyPr>
          <a:lstStyle/>
          <a:p>
            <a:pPr indent="0" lvl="0" marL="0" marR="0" rtl="0" algn="l">
              <a:lnSpc>
                <a:spcPct val="110000"/>
              </a:lnSpc>
              <a:spcBef>
                <a:spcPts val="300"/>
              </a:spcBef>
              <a:spcAft>
                <a:spcPts val="0"/>
              </a:spcAft>
              <a:buSzPts val="1600"/>
              <a:buNone/>
            </a:pPr>
            <a:r>
              <a:rPr lang="fi-FI" sz="1400"/>
              <a:t>Many mentoring meetings from Centre 4.0 KPI DIH have been held – 9 meetings on a regular basis according to the schedule agreed in the TAR – second and fourth Tuesday of each month. Also, it should be noted support from PIAP DIH which included Technical and business consulting, TAR improvements, etc. According to the results of the meetings, SMEs received the following support from BOWI and benefit from that:</a:t>
            </a:r>
            <a:endParaRPr sz="1400"/>
          </a:p>
          <a:p>
            <a:pPr indent="-317500" lvl="0" marL="457200" marR="0" rtl="0" algn="l">
              <a:lnSpc>
                <a:spcPct val="110000"/>
              </a:lnSpc>
              <a:spcBef>
                <a:spcPts val="300"/>
              </a:spcBef>
              <a:spcAft>
                <a:spcPts val="0"/>
              </a:spcAft>
              <a:buSzPts val="1400"/>
              <a:buChar char="▪"/>
            </a:pPr>
            <a:r>
              <a:rPr lang="fi-FI" sz="1400"/>
              <a:t>Assistance in setting up technical processes;</a:t>
            </a:r>
            <a:endParaRPr sz="1400"/>
          </a:p>
          <a:p>
            <a:pPr indent="-317500" lvl="0" marL="457200" marR="0" rtl="0" algn="l">
              <a:lnSpc>
                <a:spcPct val="110000"/>
              </a:lnSpc>
              <a:spcBef>
                <a:spcPts val="0"/>
              </a:spcBef>
              <a:spcAft>
                <a:spcPts val="0"/>
              </a:spcAft>
              <a:buSzPts val="1400"/>
              <a:buChar char="▪"/>
            </a:pPr>
            <a:r>
              <a:rPr lang="fi-FI" sz="1400"/>
              <a:t>Technical and business consulting;</a:t>
            </a:r>
            <a:endParaRPr sz="1400"/>
          </a:p>
          <a:p>
            <a:pPr indent="-317500" lvl="0" marL="457200" marR="0" rtl="0" algn="l">
              <a:lnSpc>
                <a:spcPct val="110000"/>
              </a:lnSpc>
              <a:spcBef>
                <a:spcPts val="0"/>
              </a:spcBef>
              <a:spcAft>
                <a:spcPts val="0"/>
              </a:spcAft>
              <a:buSzPts val="1400"/>
              <a:buChar char="▪"/>
            </a:pPr>
            <a:r>
              <a:rPr lang="fi-FI" sz="1400"/>
              <a:t>Monitoring the implementation of the project plan;</a:t>
            </a:r>
            <a:endParaRPr sz="1400"/>
          </a:p>
          <a:p>
            <a:pPr indent="-317500" lvl="0" marL="457200" marR="0" rtl="0" algn="l">
              <a:lnSpc>
                <a:spcPct val="110000"/>
              </a:lnSpc>
              <a:spcBef>
                <a:spcPts val="0"/>
              </a:spcBef>
              <a:spcAft>
                <a:spcPts val="0"/>
              </a:spcAft>
              <a:buSzPts val="1400"/>
              <a:buChar char="▪"/>
            </a:pPr>
            <a:r>
              <a:rPr lang="fi-FI" sz="1400"/>
              <a:t>Coordination of assistance to customers and project executors;</a:t>
            </a:r>
            <a:endParaRPr sz="1400"/>
          </a:p>
          <a:p>
            <a:pPr indent="-317500" lvl="0" marL="457200" marR="0" rtl="0" algn="l">
              <a:lnSpc>
                <a:spcPct val="110000"/>
              </a:lnSpc>
              <a:spcBef>
                <a:spcPts val="0"/>
              </a:spcBef>
              <a:spcAft>
                <a:spcPts val="0"/>
              </a:spcAft>
              <a:buSzPts val="1400"/>
              <a:buChar char="▪"/>
            </a:pPr>
            <a:r>
              <a:rPr lang="fi-FI" sz="1400"/>
              <a:t>Coordination and assistance in the preparation of the report and presentations on the project;</a:t>
            </a:r>
            <a:endParaRPr sz="1400"/>
          </a:p>
          <a:p>
            <a:pPr indent="-317500" lvl="0" marL="457200" marR="0" rtl="0" algn="l">
              <a:lnSpc>
                <a:spcPct val="110000"/>
              </a:lnSpc>
              <a:spcBef>
                <a:spcPts val="0"/>
              </a:spcBef>
              <a:spcAft>
                <a:spcPts val="0"/>
              </a:spcAft>
              <a:buSzPts val="1400"/>
              <a:buChar char="▪"/>
            </a:pPr>
            <a:r>
              <a:rPr lang="fi-FI" sz="1400"/>
              <a:t>Organizing communications with other project participants;</a:t>
            </a:r>
            <a:endParaRPr sz="1400"/>
          </a:p>
          <a:p>
            <a:pPr indent="-317500" lvl="0" marL="457200" marR="0" rtl="0" algn="l">
              <a:lnSpc>
                <a:spcPct val="110000"/>
              </a:lnSpc>
              <a:spcBef>
                <a:spcPts val="0"/>
              </a:spcBef>
              <a:spcAft>
                <a:spcPts val="0"/>
              </a:spcAft>
              <a:buSzPts val="1400"/>
              <a:buChar char="▪"/>
            </a:pPr>
            <a:r>
              <a:rPr lang="fi-FI" sz="1400"/>
              <a:t>Consultations on the formation and improvement of KPI.</a:t>
            </a:r>
            <a:endParaRPr sz="1400"/>
          </a:p>
        </p:txBody>
      </p:sp>
      <p:pic>
        <p:nvPicPr>
          <p:cNvPr id="291" name="Google Shape;291;p5"/>
          <p:cNvPicPr preferRelativeResize="0"/>
          <p:nvPr/>
        </p:nvPicPr>
        <p:blipFill rotWithShape="1">
          <a:blip r:embed="rId3">
            <a:alphaModFix/>
          </a:blip>
          <a:srcRect b="0" l="0" r="0" t="0"/>
          <a:stretch/>
        </p:blipFill>
        <p:spPr>
          <a:xfrm>
            <a:off x="8228501" y="10288"/>
            <a:ext cx="863100" cy="855725"/>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5" name="Shape 295"/>
        <p:cNvGrpSpPr/>
        <p:nvPr/>
      </p:nvGrpSpPr>
      <p:grpSpPr>
        <a:xfrm>
          <a:off x="0" y="0"/>
          <a:ext cx="0" cy="0"/>
          <a:chOff x="0" y="0"/>
          <a:chExt cx="0" cy="0"/>
        </a:xfrm>
      </p:grpSpPr>
      <p:sp>
        <p:nvSpPr>
          <p:cNvPr id="296" name="Google Shape;296;p6"/>
          <p:cNvSpPr txBox="1"/>
          <p:nvPr>
            <p:ph type="title"/>
          </p:nvPr>
        </p:nvSpPr>
        <p:spPr>
          <a:xfrm>
            <a:off x="1292518" y="219825"/>
            <a:ext cx="5663100" cy="605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600"/>
              <a:buNone/>
            </a:pPr>
            <a:r>
              <a:rPr lang="fi-FI"/>
              <a:t>Budget spending</a:t>
            </a:r>
            <a:endParaRPr/>
          </a:p>
        </p:txBody>
      </p:sp>
      <p:graphicFrame>
        <p:nvGraphicFramePr>
          <p:cNvPr id="297" name="Google Shape;297;p6"/>
          <p:cNvGraphicFramePr/>
          <p:nvPr/>
        </p:nvGraphicFramePr>
        <p:xfrm>
          <a:off x="1053968" y="949594"/>
          <a:ext cx="3000000" cy="3000000"/>
        </p:xfrm>
        <a:graphic>
          <a:graphicData uri="http://schemas.openxmlformats.org/drawingml/2006/table">
            <a:tbl>
              <a:tblPr bandRow="1" firstRow="1">
                <a:noFill/>
                <a:tableStyleId>{F96AFAF8-DF1F-4C1E-B73E-98656E852FAD}</a:tableStyleId>
              </a:tblPr>
              <a:tblGrid>
                <a:gridCol w="2144275"/>
                <a:gridCol w="2114075"/>
                <a:gridCol w="2114075"/>
              </a:tblGrid>
              <a:tr h="405850">
                <a:tc>
                  <a:txBody>
                    <a:bodyPr/>
                    <a:lstStyle/>
                    <a:p>
                      <a:pPr indent="0" lvl="0" marL="0" marR="0" rtl="0" algn="ctr">
                        <a:lnSpc>
                          <a:spcPct val="110000"/>
                        </a:lnSpc>
                        <a:spcBef>
                          <a:spcPts val="0"/>
                        </a:spcBef>
                        <a:spcAft>
                          <a:spcPts val="0"/>
                        </a:spcAft>
                        <a:buClr>
                          <a:srgbClr val="000000"/>
                        </a:buClr>
                        <a:buSzPts val="1400"/>
                        <a:buFont typeface="Arial"/>
                        <a:buNone/>
                      </a:pPr>
                      <a:r>
                        <a:rPr lang="fi-FI" sz="1400" u="none" cap="none" strike="noStrike">
                          <a:latin typeface="Arial"/>
                          <a:ea typeface="Arial"/>
                          <a:cs typeface="Arial"/>
                          <a:sym typeface="Arial"/>
                        </a:rPr>
                        <a:t>Costs</a:t>
                      </a:r>
                      <a:endParaRPr sz="1400" u="none" cap="none" strike="noStrike">
                        <a:latin typeface="Arial"/>
                        <a:ea typeface="Arial"/>
                        <a:cs typeface="Arial"/>
                        <a:sym typeface="Arial"/>
                      </a:endParaRPr>
                    </a:p>
                  </a:txBody>
                  <a:tcPr marT="0" marB="0" marR="68575" marL="68575" anchor="ctr"/>
                </a:tc>
                <a:tc>
                  <a:txBody>
                    <a:bodyPr/>
                    <a:lstStyle/>
                    <a:p>
                      <a:pPr indent="0" lvl="0" marL="0" marR="0" rtl="0" algn="ctr">
                        <a:lnSpc>
                          <a:spcPct val="100000"/>
                        </a:lnSpc>
                        <a:spcBef>
                          <a:spcPts val="0"/>
                        </a:spcBef>
                        <a:spcAft>
                          <a:spcPts val="0"/>
                        </a:spcAft>
                        <a:buClr>
                          <a:srgbClr val="000000"/>
                        </a:buClr>
                        <a:buSzPts val="1400"/>
                        <a:buFont typeface="Arial"/>
                        <a:buNone/>
                      </a:pPr>
                      <a:r>
                        <a:rPr lang="fi-FI" sz="1400" u="none" cap="none" strike="noStrike"/>
                        <a:t>Budgeted</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fi-FI" sz="1400" u="none" cap="none" strike="noStrike"/>
                        <a:t>Actual</a:t>
                      </a:r>
                      <a:endParaRPr sz="1400" u="none" cap="none" strike="noStrike"/>
                    </a:p>
                  </a:txBody>
                  <a:tcPr marT="45725" marB="45725" marR="91450" marL="91450"/>
                </a:tc>
              </a:tr>
              <a:tr h="405850">
                <a:tc>
                  <a:txBody>
                    <a:bodyPr/>
                    <a:lstStyle/>
                    <a:p>
                      <a:pPr indent="0" lvl="0" marL="0" marR="0" rtl="0" algn="ctr">
                        <a:lnSpc>
                          <a:spcPct val="110000"/>
                        </a:lnSpc>
                        <a:spcBef>
                          <a:spcPts val="0"/>
                        </a:spcBef>
                        <a:spcAft>
                          <a:spcPts val="0"/>
                        </a:spcAft>
                        <a:buClr>
                          <a:srgbClr val="000000"/>
                        </a:buClr>
                        <a:buSzPts val="1400"/>
                        <a:buFont typeface="Arial"/>
                        <a:buNone/>
                      </a:pPr>
                      <a:r>
                        <a:rPr lang="fi-FI" sz="1400" u="none" cap="none" strike="noStrike"/>
                        <a:t>Personnel</a:t>
                      </a:r>
                      <a:endParaRPr sz="1400" u="none" cap="none" strike="noStrike">
                        <a:latin typeface="Arial"/>
                        <a:ea typeface="Arial"/>
                        <a:cs typeface="Arial"/>
                        <a:sym typeface="Arial"/>
                      </a:endParaRPr>
                    </a:p>
                  </a:txBody>
                  <a:tcPr marT="0" marB="0" marR="68575" marL="68575" anchor="ctr"/>
                </a:tc>
                <a:tc>
                  <a:txBody>
                    <a:bodyPr/>
                    <a:lstStyle/>
                    <a:p>
                      <a:pPr indent="0" lvl="0" marL="0" marR="0" rtl="0" algn="ctr">
                        <a:lnSpc>
                          <a:spcPct val="100000"/>
                        </a:lnSpc>
                        <a:spcBef>
                          <a:spcPts val="0"/>
                        </a:spcBef>
                        <a:spcAft>
                          <a:spcPts val="0"/>
                        </a:spcAft>
                        <a:buClr>
                          <a:srgbClr val="000000"/>
                        </a:buClr>
                        <a:buSzPts val="1400"/>
                        <a:buFont typeface="Arial"/>
                        <a:buNone/>
                      </a:pPr>
                      <a:r>
                        <a:rPr lang="fi-FI" sz="1400" u="none" cap="none" strike="noStrike"/>
                        <a:t>28 500,00</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fi-FI" sz="1400" u="none" cap="none" strike="noStrike"/>
                        <a:t>27 538,38</a:t>
                      </a:r>
                      <a:endParaRPr sz="1400" u="none" cap="none" strike="noStrike"/>
                    </a:p>
                  </a:txBody>
                  <a:tcPr marT="45725" marB="45725" marR="91450" marL="91450"/>
                </a:tc>
              </a:tr>
              <a:tr h="405850">
                <a:tc>
                  <a:txBody>
                    <a:bodyPr/>
                    <a:lstStyle/>
                    <a:p>
                      <a:pPr indent="0" lvl="0" marL="0" marR="0" rtl="0" algn="ctr">
                        <a:lnSpc>
                          <a:spcPct val="110000"/>
                        </a:lnSpc>
                        <a:spcBef>
                          <a:spcPts val="0"/>
                        </a:spcBef>
                        <a:spcAft>
                          <a:spcPts val="0"/>
                        </a:spcAft>
                        <a:buClr>
                          <a:srgbClr val="000000"/>
                        </a:buClr>
                        <a:buSzPts val="1400"/>
                        <a:buFont typeface="Arial"/>
                        <a:buNone/>
                      </a:pPr>
                      <a:r>
                        <a:rPr lang="fi-FI" sz="1400" u="none" cap="none" strike="noStrike">
                          <a:latin typeface="Arial"/>
                          <a:ea typeface="Arial"/>
                          <a:cs typeface="Arial"/>
                          <a:sym typeface="Arial"/>
                        </a:rPr>
                        <a:t>Travel</a:t>
                      </a:r>
                      <a:endParaRPr sz="1400" u="none" cap="none" strike="noStrike"/>
                    </a:p>
                  </a:txBody>
                  <a:tcPr marT="0" marB="0" marR="68575" marL="68575" anchor="ctr"/>
                </a:tc>
                <a:tc>
                  <a:txBody>
                    <a:bodyPr/>
                    <a:lstStyle/>
                    <a:p>
                      <a:pPr indent="0" lvl="0" marL="0" marR="0" rtl="0" algn="ctr">
                        <a:lnSpc>
                          <a:spcPct val="100000"/>
                        </a:lnSpc>
                        <a:spcBef>
                          <a:spcPts val="0"/>
                        </a:spcBef>
                        <a:spcAft>
                          <a:spcPts val="0"/>
                        </a:spcAft>
                        <a:buClr>
                          <a:srgbClr val="000000"/>
                        </a:buClr>
                        <a:buSzPts val="1400"/>
                        <a:buFont typeface="Arial"/>
                        <a:buNone/>
                      </a:pPr>
                      <a:r>
                        <a:rPr lang="fi-FI" sz="1400" u="none" cap="none" strike="noStrike"/>
                        <a:t>0</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fi-FI" sz="1400" u="none" cap="none" strike="noStrike"/>
                        <a:t>0</a:t>
                      </a:r>
                      <a:endParaRPr sz="1400" u="none" cap="none" strike="noStrike"/>
                    </a:p>
                  </a:txBody>
                  <a:tcPr marT="45725" marB="45725" marR="91450" marL="91450"/>
                </a:tc>
              </a:tr>
              <a:tr h="405850">
                <a:tc>
                  <a:txBody>
                    <a:bodyPr/>
                    <a:lstStyle/>
                    <a:p>
                      <a:pPr indent="0" lvl="0" marL="0" marR="0" rtl="0" algn="ctr">
                        <a:lnSpc>
                          <a:spcPct val="110000"/>
                        </a:lnSpc>
                        <a:spcBef>
                          <a:spcPts val="0"/>
                        </a:spcBef>
                        <a:spcAft>
                          <a:spcPts val="0"/>
                        </a:spcAft>
                        <a:buClr>
                          <a:srgbClr val="000000"/>
                        </a:buClr>
                        <a:buSzPts val="1400"/>
                        <a:buFont typeface="Arial"/>
                        <a:buNone/>
                      </a:pPr>
                      <a:r>
                        <a:rPr lang="fi-FI" sz="1400" u="none" cap="none" strike="noStrike">
                          <a:latin typeface="Arial"/>
                          <a:ea typeface="Arial"/>
                          <a:cs typeface="Arial"/>
                          <a:sym typeface="Arial"/>
                        </a:rPr>
                        <a:t>Other</a:t>
                      </a:r>
                      <a:endParaRPr sz="1400" u="none" cap="none" strike="noStrike">
                        <a:latin typeface="Arial"/>
                        <a:ea typeface="Arial"/>
                        <a:cs typeface="Arial"/>
                        <a:sym typeface="Arial"/>
                      </a:endParaRPr>
                    </a:p>
                  </a:txBody>
                  <a:tcPr marT="0" marB="0" marR="68575" marL="68575" anchor="ctr"/>
                </a:tc>
                <a:tc>
                  <a:txBody>
                    <a:bodyPr/>
                    <a:lstStyle/>
                    <a:p>
                      <a:pPr indent="0" lvl="0" marL="0" marR="0" rtl="0" algn="ctr">
                        <a:lnSpc>
                          <a:spcPct val="100000"/>
                        </a:lnSpc>
                        <a:spcBef>
                          <a:spcPts val="0"/>
                        </a:spcBef>
                        <a:spcAft>
                          <a:spcPts val="0"/>
                        </a:spcAft>
                        <a:buClr>
                          <a:srgbClr val="000000"/>
                        </a:buClr>
                        <a:buSzPts val="1400"/>
                        <a:buFont typeface="Arial"/>
                        <a:buNone/>
                      </a:pPr>
                      <a:r>
                        <a:rPr lang="fi-FI" sz="1400" u="none" cap="none" strike="noStrike"/>
                        <a:t>300,00</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fi-FI" sz="1400" u="none" cap="none" strike="noStrike"/>
                        <a:t>0</a:t>
                      </a:r>
                      <a:endParaRPr sz="1400" u="none" cap="none" strike="noStrike"/>
                    </a:p>
                  </a:txBody>
                  <a:tcPr marT="45725" marB="45725" marR="91450" marL="91450"/>
                </a:tc>
              </a:tr>
              <a:tr h="405850">
                <a:tc>
                  <a:txBody>
                    <a:bodyPr/>
                    <a:lstStyle/>
                    <a:p>
                      <a:pPr indent="0" lvl="0" marL="0" marR="0" rtl="0" algn="ctr">
                        <a:lnSpc>
                          <a:spcPct val="110000"/>
                        </a:lnSpc>
                        <a:spcBef>
                          <a:spcPts val="0"/>
                        </a:spcBef>
                        <a:spcAft>
                          <a:spcPts val="0"/>
                        </a:spcAft>
                        <a:buClr>
                          <a:srgbClr val="000000"/>
                        </a:buClr>
                        <a:buSzPts val="1400"/>
                        <a:buFont typeface="Arial"/>
                        <a:buNone/>
                      </a:pPr>
                      <a:r>
                        <a:rPr lang="fi-FI" sz="1400" u="none" cap="none" strike="noStrike"/>
                        <a:t>Subcontracting</a:t>
                      </a:r>
                      <a:endParaRPr sz="1400" u="none" cap="none" strike="noStrike">
                        <a:latin typeface="Arial"/>
                        <a:ea typeface="Arial"/>
                        <a:cs typeface="Arial"/>
                        <a:sym typeface="Arial"/>
                      </a:endParaRPr>
                    </a:p>
                  </a:txBody>
                  <a:tcPr marT="0" marB="0" marR="68575" marL="68575" anchor="ctr"/>
                </a:tc>
                <a:tc>
                  <a:txBody>
                    <a:bodyPr/>
                    <a:lstStyle/>
                    <a:p>
                      <a:pPr indent="0" lvl="0" marL="0" marR="0" rtl="0" algn="ctr">
                        <a:lnSpc>
                          <a:spcPct val="100000"/>
                        </a:lnSpc>
                        <a:spcBef>
                          <a:spcPts val="0"/>
                        </a:spcBef>
                        <a:spcAft>
                          <a:spcPts val="0"/>
                        </a:spcAft>
                        <a:buClr>
                          <a:srgbClr val="000000"/>
                        </a:buClr>
                        <a:buSzPts val="1400"/>
                        <a:buFont typeface="Arial"/>
                        <a:buNone/>
                      </a:pPr>
                      <a:r>
                        <a:rPr lang="fi-FI" sz="1400" u="none" cap="none" strike="noStrike"/>
                        <a:t>2 000,00</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fi-FI" sz="1400" u="none" cap="none" strike="noStrike"/>
                        <a:t>3 030,25</a:t>
                      </a:r>
                      <a:endParaRPr sz="1400" u="none" cap="none" strike="noStrike"/>
                    </a:p>
                  </a:txBody>
                  <a:tcPr marT="45725" marB="45725" marR="91450" marL="91450"/>
                </a:tc>
              </a:tr>
              <a:tr h="405850">
                <a:tc>
                  <a:txBody>
                    <a:bodyPr/>
                    <a:lstStyle/>
                    <a:p>
                      <a:pPr indent="0" lvl="0" marL="0" marR="0" rtl="0" algn="ctr">
                        <a:lnSpc>
                          <a:spcPct val="110000"/>
                        </a:lnSpc>
                        <a:spcBef>
                          <a:spcPts val="0"/>
                        </a:spcBef>
                        <a:spcAft>
                          <a:spcPts val="0"/>
                        </a:spcAft>
                        <a:buClr>
                          <a:srgbClr val="000000"/>
                        </a:buClr>
                        <a:buSzPts val="1400"/>
                        <a:buFont typeface="Arial"/>
                        <a:buNone/>
                      </a:pPr>
                      <a:r>
                        <a:rPr lang="fi-FI" sz="1400" u="none" cap="none" strike="noStrike">
                          <a:latin typeface="Arial"/>
                          <a:ea typeface="Arial"/>
                          <a:cs typeface="Arial"/>
                          <a:sym typeface="Arial"/>
                        </a:rPr>
                        <a:t>Overhead</a:t>
                      </a:r>
                      <a:endParaRPr sz="1400" u="none" cap="none" strike="noStrike">
                        <a:latin typeface="Arial"/>
                        <a:ea typeface="Arial"/>
                        <a:cs typeface="Arial"/>
                        <a:sym typeface="Arial"/>
                      </a:endParaRPr>
                    </a:p>
                  </a:txBody>
                  <a:tcPr marT="0" marB="0" marR="68575" marL="68575" anchor="ctr"/>
                </a:tc>
                <a:tc>
                  <a:txBody>
                    <a:bodyPr/>
                    <a:lstStyle/>
                    <a:p>
                      <a:pPr indent="0" lvl="0" marL="0" marR="0" rtl="0" algn="ctr">
                        <a:lnSpc>
                          <a:spcPct val="100000"/>
                        </a:lnSpc>
                        <a:spcBef>
                          <a:spcPts val="0"/>
                        </a:spcBef>
                        <a:spcAft>
                          <a:spcPts val="0"/>
                        </a:spcAft>
                        <a:buClr>
                          <a:srgbClr val="000000"/>
                        </a:buClr>
                        <a:buSzPts val="1400"/>
                        <a:buFont typeface="Arial"/>
                        <a:buNone/>
                      </a:pPr>
                      <a:r>
                        <a:rPr lang="fi-FI" sz="1400" u="none" cap="none" strike="noStrike"/>
                        <a:t>7 125,00</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fi-FI" sz="1400" u="none" cap="none" strike="noStrike"/>
                        <a:t>6 884,60</a:t>
                      </a:r>
                      <a:endParaRPr sz="1400" u="none" cap="none" strike="noStrike"/>
                    </a:p>
                  </a:txBody>
                  <a:tcPr marT="45725" marB="45725" marR="91450" marL="91450"/>
                </a:tc>
              </a:tr>
              <a:tr h="405850">
                <a:tc>
                  <a:txBody>
                    <a:bodyPr/>
                    <a:lstStyle/>
                    <a:p>
                      <a:pPr indent="0" lvl="0" marL="0" marR="0" rtl="0" algn="ctr">
                        <a:lnSpc>
                          <a:spcPct val="110000"/>
                        </a:lnSpc>
                        <a:spcBef>
                          <a:spcPts val="0"/>
                        </a:spcBef>
                        <a:spcAft>
                          <a:spcPts val="0"/>
                        </a:spcAft>
                        <a:buClr>
                          <a:srgbClr val="000000"/>
                        </a:buClr>
                        <a:buSzPts val="1400"/>
                        <a:buFont typeface="Arial"/>
                        <a:buNone/>
                      </a:pPr>
                      <a:r>
                        <a:rPr lang="fi-FI" sz="1400" u="none" cap="none" strike="noStrike">
                          <a:latin typeface="Arial"/>
                          <a:ea typeface="Arial"/>
                          <a:cs typeface="Arial"/>
                          <a:sym typeface="Arial"/>
                        </a:rPr>
                        <a:t>Total</a:t>
                      </a:r>
                      <a:endParaRPr sz="1400" u="none" cap="none" strike="noStrike"/>
                    </a:p>
                  </a:txBody>
                  <a:tcPr marT="0" marB="0" marR="68575" marL="68575" anchor="ctr"/>
                </a:tc>
                <a:tc>
                  <a:txBody>
                    <a:bodyPr/>
                    <a:lstStyle/>
                    <a:p>
                      <a:pPr indent="0" lvl="0" marL="0" marR="0" rtl="0" algn="ctr">
                        <a:lnSpc>
                          <a:spcPct val="100000"/>
                        </a:lnSpc>
                        <a:spcBef>
                          <a:spcPts val="0"/>
                        </a:spcBef>
                        <a:spcAft>
                          <a:spcPts val="0"/>
                        </a:spcAft>
                        <a:buClr>
                          <a:srgbClr val="000000"/>
                        </a:buClr>
                        <a:buSzPts val="1400"/>
                        <a:buFont typeface="Arial"/>
                        <a:buNone/>
                      </a:pPr>
                      <a:r>
                        <a:rPr lang="fi-FI" sz="1400" u="none" cap="none" strike="noStrike"/>
                        <a:t>37 925,00</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fi-FI" sz="1400" u="none" cap="none" strike="noStrike"/>
                        <a:t>37 453,23</a:t>
                      </a:r>
                      <a:endParaRPr sz="1400" u="none" cap="none" strike="noStrike"/>
                    </a:p>
                  </a:txBody>
                  <a:tcPr marT="45725" marB="45725" marR="91450" marL="91450"/>
                </a:tc>
              </a:tr>
            </a:tbl>
          </a:graphicData>
        </a:graphic>
      </p:graphicFrame>
      <p:sp>
        <p:nvSpPr>
          <p:cNvPr id="298" name="Google Shape;298;p6"/>
          <p:cNvSpPr txBox="1"/>
          <p:nvPr/>
        </p:nvSpPr>
        <p:spPr>
          <a:xfrm>
            <a:off x="928770" y="3914625"/>
            <a:ext cx="7764600" cy="646500"/>
          </a:xfrm>
          <a:prstGeom prst="rect">
            <a:avLst/>
          </a:prstGeom>
          <a:noFill/>
          <a:ln>
            <a:noFill/>
          </a:ln>
        </p:spPr>
        <p:txBody>
          <a:bodyPr anchorCtr="0" anchor="t" bIns="45700" lIns="91425" spcFirstLastPara="1" rIns="91425" wrap="square" tIns="45700">
            <a:spAutoFit/>
          </a:bodyPr>
          <a:lstStyle/>
          <a:p>
            <a:pPr indent="-89999" lvl="0" marL="89999" marR="0" rtl="0" algn="l">
              <a:lnSpc>
                <a:spcPct val="100000"/>
              </a:lnSpc>
              <a:spcBef>
                <a:spcPts val="0"/>
              </a:spcBef>
              <a:spcAft>
                <a:spcPts val="0"/>
              </a:spcAft>
              <a:buClr>
                <a:srgbClr val="000000"/>
              </a:buClr>
              <a:buSzPts val="1200"/>
              <a:buFont typeface="Arial"/>
              <a:buNone/>
            </a:pPr>
            <a:r>
              <a:rPr b="0" i="0" lang="fi-FI" sz="1200" u="none" cap="none" strike="noStrike">
                <a:solidFill>
                  <a:srgbClr val="666666"/>
                </a:solidFill>
                <a:latin typeface="Arial"/>
                <a:ea typeface="Arial"/>
                <a:cs typeface="Arial"/>
                <a:sym typeface="Arial"/>
              </a:rPr>
              <a:t>* The decrease in personnel funds is connected with the call for mobilization of one of the leading programmers. Accordingly, in order to perform the necessary works, and due to the impossibility of quickly hiring a specialist with the necessary skills, it was necessary to conclude an additional subcontracting agreement.</a:t>
            </a:r>
            <a:endParaRPr b="0" i="0" sz="1200" u="none" cap="none" strike="noStrike">
              <a:solidFill>
                <a:srgbClr val="666666"/>
              </a:solidFill>
              <a:latin typeface="Arial"/>
              <a:ea typeface="Arial"/>
              <a:cs typeface="Arial"/>
              <a:sym typeface="Arial"/>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2" name="Shape 302"/>
        <p:cNvGrpSpPr/>
        <p:nvPr/>
      </p:nvGrpSpPr>
      <p:grpSpPr>
        <a:xfrm>
          <a:off x="0" y="0"/>
          <a:ext cx="0" cy="0"/>
          <a:chOff x="0" y="0"/>
          <a:chExt cx="0" cy="0"/>
        </a:xfrm>
      </p:grpSpPr>
      <p:pic>
        <p:nvPicPr>
          <p:cNvPr id="303" name="Google Shape;303;g13f668d1f82_0_156"/>
          <p:cNvPicPr preferRelativeResize="0"/>
          <p:nvPr/>
        </p:nvPicPr>
        <p:blipFill rotWithShape="1">
          <a:blip r:embed="rId3">
            <a:alphaModFix/>
          </a:blip>
          <a:srcRect b="3007" l="0" r="0" t="8220"/>
          <a:stretch/>
        </p:blipFill>
        <p:spPr>
          <a:xfrm>
            <a:off x="78250" y="663850"/>
            <a:ext cx="9065750" cy="4489274"/>
          </a:xfrm>
          <a:prstGeom prst="rect">
            <a:avLst/>
          </a:prstGeom>
          <a:noFill/>
          <a:ln>
            <a:noFill/>
          </a:ln>
        </p:spPr>
      </p:pic>
      <p:sp>
        <p:nvSpPr>
          <p:cNvPr id="304" name="Google Shape;304;g13f668d1f82_0_156"/>
          <p:cNvSpPr txBox="1"/>
          <p:nvPr>
            <p:ph type="title"/>
          </p:nvPr>
        </p:nvSpPr>
        <p:spPr>
          <a:xfrm>
            <a:off x="1278543" y="233875"/>
            <a:ext cx="5663100" cy="605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600"/>
              <a:buNone/>
            </a:pPr>
            <a:r>
              <a:rPr lang="fi-FI"/>
              <a:t>Road Map &amp; Team</a:t>
            </a:r>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8" name="Shape 308"/>
        <p:cNvGrpSpPr/>
        <p:nvPr/>
      </p:nvGrpSpPr>
      <p:grpSpPr>
        <a:xfrm>
          <a:off x="0" y="0"/>
          <a:ext cx="0" cy="0"/>
          <a:chOff x="0" y="0"/>
          <a:chExt cx="0" cy="0"/>
        </a:xfrm>
      </p:grpSpPr>
      <p:sp>
        <p:nvSpPr>
          <p:cNvPr id="309" name="Google Shape;309;gff76f13206_0_42"/>
          <p:cNvSpPr txBox="1"/>
          <p:nvPr>
            <p:ph type="title"/>
          </p:nvPr>
        </p:nvSpPr>
        <p:spPr>
          <a:xfrm>
            <a:off x="1304900" y="262300"/>
            <a:ext cx="6735000" cy="605700"/>
          </a:xfrm>
          <a:prstGeom prst="rect">
            <a:avLst/>
          </a:prstGeom>
          <a:noFill/>
          <a:ln>
            <a:noFill/>
          </a:ln>
        </p:spPr>
        <p:txBody>
          <a:bodyPr anchorCtr="0" anchor="t" bIns="91425" lIns="91425" spcFirstLastPara="1" rIns="91425" wrap="square" tIns="91425">
            <a:noAutofit/>
          </a:bodyPr>
          <a:lstStyle/>
          <a:p>
            <a:pPr indent="0" lvl="0" marL="0" rtl="0" algn="l">
              <a:lnSpc>
                <a:spcPct val="90000"/>
              </a:lnSpc>
              <a:spcBef>
                <a:spcPts val="0"/>
              </a:spcBef>
              <a:spcAft>
                <a:spcPts val="0"/>
              </a:spcAft>
              <a:buSzPts val="2600"/>
              <a:buNone/>
            </a:pPr>
            <a:r>
              <a:rPr lang="fi-FI">
                <a:solidFill>
                  <a:srgbClr val="1B264F"/>
                </a:solidFill>
              </a:rPr>
              <a:t>Digital Twin of the Enterprise</a:t>
            </a:r>
            <a:endParaRPr>
              <a:solidFill>
                <a:srgbClr val="1B264F"/>
              </a:solidFill>
            </a:endParaRPr>
          </a:p>
        </p:txBody>
      </p:sp>
      <p:pic>
        <p:nvPicPr>
          <p:cNvPr id="310" name="Google Shape;310;gff76f13206_0_42"/>
          <p:cNvPicPr preferRelativeResize="0"/>
          <p:nvPr/>
        </p:nvPicPr>
        <p:blipFill rotWithShape="1">
          <a:blip r:embed="rId3">
            <a:alphaModFix/>
          </a:blip>
          <a:srcRect b="0" l="0" r="0" t="7448"/>
          <a:stretch/>
        </p:blipFill>
        <p:spPr>
          <a:xfrm>
            <a:off x="0" y="746950"/>
            <a:ext cx="9143999" cy="4396550"/>
          </a:xfrm>
          <a:prstGeom prst="rect">
            <a:avLst/>
          </a:prstGeom>
          <a:noFill/>
          <a:ln>
            <a:noFill/>
          </a:ln>
        </p:spPr>
      </p:pic>
      <p:sp>
        <p:nvSpPr>
          <p:cNvPr id="311" name="Google Shape;311;gff76f13206_0_42"/>
          <p:cNvSpPr txBox="1"/>
          <p:nvPr>
            <p:ph type="title"/>
          </p:nvPr>
        </p:nvSpPr>
        <p:spPr>
          <a:xfrm>
            <a:off x="1348650" y="0"/>
            <a:ext cx="3747000" cy="436800"/>
          </a:xfrm>
          <a:prstGeom prst="rect">
            <a:avLst/>
          </a:prstGeom>
          <a:noFill/>
          <a:ln>
            <a:noFill/>
          </a:ln>
          <a:effectLst>
            <a:outerShdw blurRad="57150" rotWithShape="0" algn="bl" dir="5400000" dist="66675">
              <a:srgbClr val="000000">
                <a:alpha val="17254"/>
              </a:srgbClr>
            </a:outerShdw>
          </a:effectLst>
        </p:spPr>
        <p:txBody>
          <a:bodyPr anchorCtr="0" anchor="t" bIns="91425" lIns="91425" spcFirstLastPara="1" rIns="91425" wrap="square" tIns="91425">
            <a:noAutofit/>
          </a:bodyPr>
          <a:lstStyle/>
          <a:p>
            <a:pPr indent="0" lvl="0" marL="0" rtl="0" algn="l">
              <a:lnSpc>
                <a:spcPct val="80000"/>
              </a:lnSpc>
              <a:spcBef>
                <a:spcPts val="0"/>
              </a:spcBef>
              <a:spcAft>
                <a:spcPts val="0"/>
              </a:spcAft>
              <a:buSzPts val="2600"/>
              <a:buNone/>
            </a:pPr>
            <a:r>
              <a:rPr lang="fi-FI" sz="1700">
                <a:solidFill>
                  <a:srgbClr val="45818E"/>
                </a:solidFill>
              </a:rPr>
              <a:t>Objective 1:</a:t>
            </a:r>
            <a:endParaRPr sz="1700">
              <a:solidFill>
                <a:srgbClr val="45818E"/>
              </a:solidFill>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5" name="Shape 315"/>
        <p:cNvGrpSpPr/>
        <p:nvPr/>
      </p:nvGrpSpPr>
      <p:grpSpPr>
        <a:xfrm>
          <a:off x="0" y="0"/>
          <a:ext cx="0" cy="0"/>
          <a:chOff x="0" y="0"/>
          <a:chExt cx="0" cy="0"/>
        </a:xfrm>
      </p:grpSpPr>
      <p:sp>
        <p:nvSpPr>
          <p:cNvPr id="316" name="Google Shape;316;p7"/>
          <p:cNvSpPr txBox="1"/>
          <p:nvPr>
            <p:ph type="title"/>
          </p:nvPr>
        </p:nvSpPr>
        <p:spPr>
          <a:xfrm>
            <a:off x="1363986" y="246743"/>
            <a:ext cx="5663100" cy="605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600"/>
              <a:buNone/>
            </a:pPr>
            <a:r>
              <a:rPr lang="fi-FI"/>
              <a:t>Links and info</a:t>
            </a:r>
            <a:endParaRPr/>
          </a:p>
        </p:txBody>
      </p:sp>
      <p:sp>
        <p:nvSpPr>
          <p:cNvPr id="317" name="Google Shape;317;p7"/>
          <p:cNvSpPr txBox="1"/>
          <p:nvPr>
            <p:ph idx="1" type="body"/>
          </p:nvPr>
        </p:nvSpPr>
        <p:spPr>
          <a:xfrm>
            <a:off x="311699" y="1023257"/>
            <a:ext cx="8266243" cy="3639893"/>
          </a:xfrm>
          <a:prstGeom prst="rect">
            <a:avLst/>
          </a:prstGeom>
          <a:noFill/>
          <a:ln>
            <a:noFill/>
          </a:ln>
        </p:spPr>
        <p:txBody>
          <a:bodyPr anchorCtr="0" anchor="t" bIns="91425" lIns="91425" spcFirstLastPara="1" rIns="91425" wrap="square" tIns="91425">
            <a:noAutofit/>
          </a:bodyPr>
          <a:lstStyle/>
          <a:p>
            <a:pPr indent="-330200" lvl="0" marL="457200" rtl="0" algn="l">
              <a:lnSpc>
                <a:spcPct val="115000"/>
              </a:lnSpc>
              <a:spcBef>
                <a:spcPts val="700"/>
              </a:spcBef>
              <a:spcAft>
                <a:spcPts val="0"/>
              </a:spcAft>
              <a:buSzPts val="1600"/>
              <a:buChar char="▪"/>
            </a:pPr>
            <a:r>
              <a:rPr lang="fi-FI"/>
              <a:t>INNOVINNPROM LTD</a:t>
            </a:r>
            <a:br>
              <a:rPr lang="fi-FI"/>
            </a:br>
            <a:r>
              <a:rPr lang="fi-FI"/>
              <a:t>Shevchenka 5a street, Vinnytsia, Ukraine</a:t>
            </a:r>
            <a:endParaRPr/>
          </a:p>
          <a:p>
            <a:pPr indent="-330200" lvl="0" marL="457200" rtl="0" algn="l">
              <a:lnSpc>
                <a:spcPct val="115000"/>
              </a:lnSpc>
              <a:spcBef>
                <a:spcPts val="700"/>
              </a:spcBef>
              <a:spcAft>
                <a:spcPts val="0"/>
              </a:spcAft>
              <a:buSzPts val="1600"/>
              <a:buChar char="▪"/>
            </a:pPr>
            <a:r>
              <a:rPr lang="fi-FI"/>
              <a:t>Link to company web site:</a:t>
            </a:r>
            <a:br>
              <a:rPr lang="fi-FI"/>
            </a:br>
            <a:r>
              <a:rPr lang="fi-FI" u="sng">
                <a:solidFill>
                  <a:schemeClr val="hlink"/>
                </a:solidFill>
                <a:hlinkClick r:id="rId3"/>
              </a:rPr>
              <a:t>https://innovinnprom.com</a:t>
            </a:r>
            <a:r>
              <a:rPr lang="fi-FI"/>
              <a:t> </a:t>
            </a:r>
            <a:endParaRPr/>
          </a:p>
          <a:p>
            <a:pPr indent="-330200" lvl="0" marL="457200" rtl="0" algn="l">
              <a:lnSpc>
                <a:spcPct val="115000"/>
              </a:lnSpc>
              <a:spcBef>
                <a:spcPts val="700"/>
              </a:spcBef>
              <a:spcAft>
                <a:spcPts val="0"/>
              </a:spcAft>
              <a:buSzPts val="1600"/>
              <a:buChar char="▪"/>
            </a:pPr>
            <a:r>
              <a:rPr lang="fi-FI"/>
              <a:t>Link to TTE web site:</a:t>
            </a:r>
            <a:br>
              <a:rPr lang="fi-FI"/>
            </a:br>
            <a:r>
              <a:rPr lang="fi-FI" u="sng">
                <a:solidFill>
                  <a:schemeClr val="hlink"/>
                </a:solidFill>
                <a:hlinkClick r:id="rId4"/>
              </a:rPr>
              <a:t>https://innovinnprom.com/galuzevi-rishennya/sakura-apm</a:t>
            </a:r>
            <a:r>
              <a:rPr lang="fi-FI"/>
              <a:t> </a:t>
            </a:r>
            <a:endParaRPr/>
          </a:p>
          <a:p>
            <a:pPr indent="-330200" lvl="0" marL="457200" rtl="0" algn="l">
              <a:lnSpc>
                <a:spcPct val="115000"/>
              </a:lnSpc>
              <a:spcBef>
                <a:spcPts val="700"/>
              </a:spcBef>
              <a:spcAft>
                <a:spcPts val="0"/>
              </a:spcAft>
              <a:buSzPts val="1600"/>
              <a:buChar char="▪"/>
            </a:pPr>
            <a:r>
              <a:rPr lang="fi-FI"/>
              <a:t>Link to project:</a:t>
            </a:r>
            <a:br>
              <a:rPr lang="fi-FI"/>
            </a:br>
            <a:r>
              <a:rPr lang="fi-FI" u="sng">
                <a:solidFill>
                  <a:schemeClr val="hlink"/>
                </a:solidFill>
                <a:hlinkClick r:id="rId5"/>
              </a:rPr>
              <a:t>https://cloud.innovinnprom.com</a:t>
            </a:r>
            <a:r>
              <a:rPr lang="fi-FI"/>
              <a:t> </a:t>
            </a:r>
            <a:endParaRPr/>
          </a:p>
          <a:p>
            <a:pPr indent="-330200" lvl="0" marL="457200" rtl="0" algn="l">
              <a:lnSpc>
                <a:spcPct val="115000"/>
              </a:lnSpc>
              <a:spcBef>
                <a:spcPts val="700"/>
              </a:spcBef>
              <a:spcAft>
                <a:spcPts val="0"/>
              </a:spcAft>
              <a:buSzPts val="1600"/>
              <a:buChar char="▪"/>
            </a:pPr>
            <a:r>
              <a:rPr lang="fi-FI"/>
              <a:t>Link to ECO web site:</a:t>
            </a:r>
            <a:br>
              <a:rPr lang="fi-FI"/>
            </a:br>
            <a:r>
              <a:rPr lang="fi-FI" u="sng">
                <a:solidFill>
                  <a:schemeClr val="hlink"/>
                </a:solidFill>
                <a:hlinkClick r:id="rId6"/>
              </a:rPr>
              <a:t>https://www.eco.sakura.ms/?lang=en</a:t>
            </a:r>
            <a:endParaRPr/>
          </a:p>
        </p:txBody>
      </p:sp>
      <p:pic>
        <p:nvPicPr>
          <p:cNvPr id="318" name="Google Shape;318;p7"/>
          <p:cNvPicPr preferRelativeResize="0"/>
          <p:nvPr/>
        </p:nvPicPr>
        <p:blipFill rotWithShape="1">
          <a:blip r:embed="rId7">
            <a:alphaModFix/>
          </a:blip>
          <a:srcRect b="0" l="0" r="0" t="0"/>
          <a:stretch/>
        </p:blipFill>
        <p:spPr>
          <a:xfrm>
            <a:off x="7177775" y="1902100"/>
            <a:ext cx="1400175" cy="1628775"/>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2" name="Shape 322"/>
        <p:cNvGrpSpPr/>
        <p:nvPr/>
      </p:nvGrpSpPr>
      <p:grpSpPr>
        <a:xfrm>
          <a:off x="0" y="0"/>
          <a:ext cx="0" cy="0"/>
          <a:chOff x="0" y="0"/>
          <a:chExt cx="0" cy="0"/>
        </a:xfrm>
      </p:grpSpPr>
      <p:sp>
        <p:nvSpPr>
          <p:cNvPr id="323" name="Google Shape;323;p9"/>
          <p:cNvSpPr txBox="1"/>
          <p:nvPr>
            <p:ph idx="1" type="subTitle"/>
          </p:nvPr>
        </p:nvSpPr>
        <p:spPr>
          <a:xfrm>
            <a:off x="1315699" y="329550"/>
            <a:ext cx="3729900" cy="22203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800"/>
              <a:buNone/>
            </a:pPr>
            <a:r>
              <a:rPr lang="fi-FI"/>
              <a:t>This project was funded from BOWI Horizon 2020 project</a:t>
            </a:r>
            <a:endParaRPr/>
          </a:p>
        </p:txBody>
      </p:sp>
      <p:sp>
        <p:nvSpPr>
          <p:cNvPr id="324" name="Google Shape;324;p9"/>
          <p:cNvSpPr txBox="1"/>
          <p:nvPr>
            <p:ph type="title"/>
          </p:nvPr>
        </p:nvSpPr>
        <p:spPr>
          <a:xfrm>
            <a:off x="5702500" y="503363"/>
            <a:ext cx="3195300" cy="4200300"/>
          </a:xfrm>
          <a:prstGeom prst="rect">
            <a:avLst/>
          </a:prstGeom>
          <a:noFill/>
          <a:ln>
            <a:noFill/>
          </a:ln>
        </p:spPr>
        <p:txBody>
          <a:bodyPr anchorCtr="0" anchor="b" bIns="91425" lIns="91425" spcFirstLastPara="1" rIns="91425" wrap="square" tIns="91425">
            <a:noAutofit/>
          </a:bodyPr>
          <a:lstStyle/>
          <a:p>
            <a:pPr indent="0" lvl="0" marL="0" rtl="0" algn="ctr">
              <a:lnSpc>
                <a:spcPct val="100000"/>
              </a:lnSpc>
              <a:spcBef>
                <a:spcPts val="0"/>
              </a:spcBef>
              <a:spcAft>
                <a:spcPts val="0"/>
              </a:spcAft>
              <a:buSzPts val="2600"/>
              <a:buNone/>
            </a:pPr>
            <a:r>
              <a:rPr lang="fi-FI" sz="2000"/>
              <a:t>Asset Performance Management System for grain processing industry</a:t>
            </a:r>
            <a:endParaRPr sz="2000"/>
          </a:p>
          <a:p>
            <a:pPr indent="0" lvl="0" marL="0" rtl="0" algn="ctr">
              <a:lnSpc>
                <a:spcPct val="100000"/>
              </a:lnSpc>
              <a:spcBef>
                <a:spcPts val="0"/>
              </a:spcBef>
              <a:spcAft>
                <a:spcPts val="0"/>
              </a:spcAft>
              <a:buSzPts val="2600"/>
              <a:buNone/>
            </a:pPr>
            <a:r>
              <a:t/>
            </a:r>
            <a:endParaRPr sz="2000"/>
          </a:p>
          <a:p>
            <a:pPr indent="0" lvl="0" marL="0" rtl="0" algn="ctr">
              <a:lnSpc>
                <a:spcPct val="100000"/>
              </a:lnSpc>
              <a:spcBef>
                <a:spcPts val="0"/>
              </a:spcBef>
              <a:spcAft>
                <a:spcPts val="0"/>
              </a:spcAft>
              <a:buSzPts val="2600"/>
              <a:buNone/>
            </a:pPr>
            <a:r>
              <a:rPr lang="fi-FI"/>
              <a:t> </a:t>
            </a:r>
            <a:r>
              <a:rPr lang="fi-FI" sz="3000">
                <a:solidFill>
                  <a:schemeClr val="accent4"/>
                </a:solidFill>
              </a:rPr>
              <a:t>SAKURA-APM</a:t>
            </a:r>
            <a:endParaRPr sz="3000">
              <a:solidFill>
                <a:schemeClr val="accent4"/>
              </a:solidFill>
            </a:endParaRPr>
          </a:p>
          <a:p>
            <a:pPr indent="0" lvl="0" marL="0" rtl="0" algn="ctr">
              <a:lnSpc>
                <a:spcPct val="100000"/>
              </a:lnSpc>
              <a:spcBef>
                <a:spcPts val="0"/>
              </a:spcBef>
              <a:spcAft>
                <a:spcPts val="0"/>
              </a:spcAft>
              <a:buSzPts val="2600"/>
              <a:buNone/>
            </a:pPr>
            <a:r>
              <a:rPr lang="fi-FI"/>
              <a:t> </a:t>
            </a:r>
            <a:endParaRPr/>
          </a:p>
          <a:p>
            <a:pPr indent="0" lvl="0" marL="0" rtl="0" algn="ctr">
              <a:lnSpc>
                <a:spcPct val="100000"/>
              </a:lnSpc>
              <a:spcBef>
                <a:spcPts val="0"/>
              </a:spcBef>
              <a:spcAft>
                <a:spcPts val="0"/>
              </a:spcAft>
              <a:buSzPts val="2600"/>
              <a:buNone/>
            </a:pPr>
            <a:r>
              <a:rPr lang="fi-FI" sz="1600"/>
              <a:t>PaaS SAKURA-IIoT based</a:t>
            </a:r>
            <a:endParaRPr sz="1600"/>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8" name="Shape 328"/>
        <p:cNvGrpSpPr/>
        <p:nvPr/>
      </p:nvGrpSpPr>
      <p:grpSpPr>
        <a:xfrm>
          <a:off x="0" y="0"/>
          <a:ext cx="0" cy="0"/>
          <a:chOff x="0" y="0"/>
          <a:chExt cx="0" cy="0"/>
        </a:xfrm>
      </p:grpSpPr>
      <p:sp>
        <p:nvSpPr>
          <p:cNvPr id="329" name="Google Shape;329;g13f668d1f82_0_116"/>
          <p:cNvSpPr txBox="1"/>
          <p:nvPr>
            <p:ph type="title"/>
          </p:nvPr>
        </p:nvSpPr>
        <p:spPr>
          <a:xfrm>
            <a:off x="1352975" y="235150"/>
            <a:ext cx="5663100" cy="605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600"/>
              <a:buNone/>
            </a:pPr>
            <a:r>
              <a:rPr lang="fi-FI"/>
              <a:t>Desire</a:t>
            </a:r>
            <a:endParaRPr/>
          </a:p>
        </p:txBody>
      </p:sp>
      <p:sp>
        <p:nvSpPr>
          <p:cNvPr id="330" name="Google Shape;330;g13f668d1f82_0_116"/>
          <p:cNvSpPr txBox="1"/>
          <p:nvPr>
            <p:ph idx="1" type="body"/>
          </p:nvPr>
        </p:nvSpPr>
        <p:spPr>
          <a:xfrm>
            <a:off x="311700" y="796675"/>
            <a:ext cx="6264300" cy="36621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300"/>
              </a:spcBef>
              <a:spcAft>
                <a:spcPts val="0"/>
              </a:spcAft>
              <a:buSzPts val="1600"/>
              <a:buNone/>
            </a:pPr>
            <a:r>
              <a:rPr lang="fi-FI" sz="1400"/>
              <a:t>On July 14, 2022, project manager Andriy Lukhverchyk was hit by Russian missiles in the Vinnytsia.</a:t>
            </a:r>
            <a:endParaRPr sz="1400"/>
          </a:p>
          <a:p>
            <a:pPr indent="0" lvl="0" marL="0" rtl="0" algn="l">
              <a:lnSpc>
                <a:spcPct val="115000"/>
              </a:lnSpc>
              <a:spcBef>
                <a:spcPts val="300"/>
              </a:spcBef>
              <a:spcAft>
                <a:spcPts val="0"/>
              </a:spcAft>
              <a:buSzPts val="1600"/>
              <a:buNone/>
            </a:pPr>
            <a:r>
              <a:rPr lang="fi-FI" sz="1400"/>
              <a:t>As a result of the explosions, two work laptops, his own car and property were lost. Fortunately, the injury was minor.</a:t>
            </a:r>
            <a:endParaRPr sz="1400"/>
          </a:p>
          <a:p>
            <a:pPr indent="0" lvl="0" marL="0" rtl="0" algn="l">
              <a:lnSpc>
                <a:spcPct val="115000"/>
              </a:lnSpc>
              <a:spcBef>
                <a:spcPts val="300"/>
              </a:spcBef>
              <a:spcAft>
                <a:spcPts val="0"/>
              </a:spcAft>
              <a:buSzPts val="1600"/>
              <a:buNone/>
            </a:pPr>
            <a:r>
              <a:rPr lang="fi-FI" sz="1400"/>
              <a:t>Andriy gave his own laptop to the victims of Russian aggression. His family, who lived in the city of Borodyanka, lost their home as a result of an aerial attack by the Russian invaders.</a:t>
            </a:r>
            <a:endParaRPr sz="1400"/>
          </a:p>
          <a:p>
            <a:pPr indent="0" lvl="0" marL="0" rtl="0" algn="l">
              <a:lnSpc>
                <a:spcPct val="115000"/>
              </a:lnSpc>
              <a:spcBef>
                <a:spcPts val="300"/>
              </a:spcBef>
              <a:spcAft>
                <a:spcPts val="0"/>
              </a:spcAft>
              <a:buSzPts val="1600"/>
              <a:buNone/>
            </a:pPr>
            <a:r>
              <a:rPr lang="fi-FI" sz="1400"/>
              <a:t>Please allow to change the project budget and allow the purchase of a laptop.</a:t>
            </a:r>
            <a:endParaRPr sz="1400"/>
          </a:p>
        </p:txBody>
      </p:sp>
      <p:pic>
        <p:nvPicPr>
          <p:cNvPr id="331" name="Google Shape;331;g13f668d1f82_0_116"/>
          <p:cNvPicPr preferRelativeResize="0"/>
          <p:nvPr/>
        </p:nvPicPr>
        <p:blipFill rotWithShape="1">
          <a:blip r:embed="rId3">
            <a:alphaModFix/>
          </a:blip>
          <a:srcRect b="0" l="0" r="0" t="0"/>
          <a:stretch/>
        </p:blipFill>
        <p:spPr>
          <a:xfrm>
            <a:off x="6673975" y="899175"/>
            <a:ext cx="2382700" cy="4153599"/>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 name="Shape 54"/>
        <p:cNvGrpSpPr/>
        <p:nvPr/>
      </p:nvGrpSpPr>
      <p:grpSpPr>
        <a:xfrm>
          <a:off x="0" y="0"/>
          <a:ext cx="0" cy="0"/>
          <a:chOff x="0" y="0"/>
          <a:chExt cx="0" cy="0"/>
        </a:xfrm>
      </p:grpSpPr>
      <p:pic>
        <p:nvPicPr>
          <p:cNvPr id="55" name="Google Shape;55;g15d7457d598_1_50"/>
          <p:cNvPicPr preferRelativeResize="0"/>
          <p:nvPr/>
        </p:nvPicPr>
        <p:blipFill rotWithShape="1">
          <a:blip r:embed="rId3">
            <a:alphaModFix/>
          </a:blip>
          <a:srcRect b="0" l="0" r="0" t="0"/>
          <a:stretch/>
        </p:blipFill>
        <p:spPr>
          <a:xfrm>
            <a:off x="0" y="2"/>
            <a:ext cx="9144000" cy="5143498"/>
          </a:xfrm>
          <a:prstGeom prst="rect">
            <a:avLst/>
          </a:prstGeom>
          <a:noFill/>
          <a:ln>
            <a:noFill/>
          </a:ln>
        </p:spPr>
      </p:pic>
      <p:sp>
        <p:nvSpPr>
          <p:cNvPr id="56" name="Google Shape;56;g15d7457d598_1_50"/>
          <p:cNvSpPr txBox="1"/>
          <p:nvPr>
            <p:ph type="title"/>
          </p:nvPr>
        </p:nvSpPr>
        <p:spPr>
          <a:xfrm>
            <a:off x="1310475" y="225175"/>
            <a:ext cx="6607500" cy="6057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2600"/>
              <a:buNone/>
            </a:pPr>
            <a:r>
              <a:rPr lang="fi-FI">
                <a:solidFill>
                  <a:srgbClr val="1B264F"/>
                </a:solidFill>
              </a:rPr>
              <a:t>Object of Project Implementation</a:t>
            </a:r>
            <a:r>
              <a:rPr lang="fi-FI">
                <a:highlight>
                  <a:srgbClr val="FFFF00"/>
                </a:highlight>
              </a:rPr>
              <a:t> </a:t>
            </a:r>
            <a:endParaRPr/>
          </a:p>
        </p:txBody>
      </p:sp>
      <p:sp>
        <p:nvSpPr>
          <p:cNvPr id="57" name="Google Shape;57;g15d7457d598_1_50"/>
          <p:cNvSpPr txBox="1"/>
          <p:nvPr/>
        </p:nvSpPr>
        <p:spPr>
          <a:xfrm>
            <a:off x="0" y="4349400"/>
            <a:ext cx="9144000" cy="794100"/>
          </a:xfrm>
          <a:prstGeom prst="rect">
            <a:avLst/>
          </a:prstGeom>
          <a:solidFill>
            <a:srgbClr val="0B5394"/>
          </a:solidFill>
          <a:ln>
            <a:noFill/>
          </a:ln>
        </p:spPr>
        <p:txBody>
          <a:bodyPr anchorCtr="0" anchor="t" bIns="91425" lIns="91425" spcFirstLastPara="1" rIns="91425" wrap="square" tIns="91425">
            <a:spAutoFit/>
          </a:bodyPr>
          <a:lstStyle/>
          <a:p>
            <a:pPr indent="0" lvl="0" marL="179999" marR="0" rtl="0" algn="l">
              <a:lnSpc>
                <a:spcPct val="115000"/>
              </a:lnSpc>
              <a:spcBef>
                <a:spcPts val="0"/>
              </a:spcBef>
              <a:spcAft>
                <a:spcPts val="0"/>
              </a:spcAft>
              <a:buClr>
                <a:srgbClr val="000000"/>
              </a:buClr>
              <a:buSzPts val="1200"/>
              <a:buFont typeface="Arial"/>
              <a:buNone/>
            </a:pPr>
            <a:r>
              <a:rPr b="1" i="0" lang="fi-FI" sz="1200" u="none" cap="none" strike="noStrike">
                <a:solidFill>
                  <a:srgbClr val="FFFFFF"/>
                </a:solidFill>
                <a:latin typeface="Arial"/>
                <a:ea typeface="Arial"/>
                <a:cs typeface="Arial"/>
                <a:sym typeface="Arial"/>
              </a:rPr>
              <a:t>The volume of fully loaded grain storage is 100,000 tons</a:t>
            </a:r>
            <a:endParaRPr b="1" i="0" sz="1200" u="none" cap="none" strike="noStrike">
              <a:solidFill>
                <a:srgbClr val="FFFFFF"/>
              </a:solidFill>
              <a:latin typeface="Arial"/>
              <a:ea typeface="Arial"/>
              <a:cs typeface="Arial"/>
              <a:sym typeface="Arial"/>
            </a:endParaRPr>
          </a:p>
          <a:p>
            <a:pPr indent="0" lvl="0" marL="179999" marR="0" rtl="0" algn="l">
              <a:lnSpc>
                <a:spcPct val="115000"/>
              </a:lnSpc>
              <a:spcBef>
                <a:spcPts val="0"/>
              </a:spcBef>
              <a:spcAft>
                <a:spcPts val="0"/>
              </a:spcAft>
              <a:buClr>
                <a:srgbClr val="000000"/>
              </a:buClr>
              <a:buSzPts val="1200"/>
              <a:buFont typeface="Arial"/>
              <a:buNone/>
            </a:pPr>
            <a:r>
              <a:rPr b="1" i="0" lang="fi-FI" sz="1200" u="none" cap="none" strike="noStrike">
                <a:solidFill>
                  <a:srgbClr val="FFFFFF"/>
                </a:solidFill>
                <a:latin typeface="Arial"/>
                <a:ea typeface="Arial"/>
                <a:cs typeface="Arial"/>
                <a:sym typeface="Arial"/>
              </a:rPr>
              <a:t>SCADA - Automated design system “Route” INNOVINNPROM</a:t>
            </a:r>
            <a:endParaRPr b="1" i="0" sz="1200" u="none" cap="none" strike="noStrike">
              <a:solidFill>
                <a:srgbClr val="FFFFFF"/>
              </a:solidFill>
              <a:latin typeface="Arial"/>
              <a:ea typeface="Arial"/>
              <a:cs typeface="Arial"/>
              <a:sym typeface="Arial"/>
            </a:endParaRPr>
          </a:p>
          <a:p>
            <a:pPr indent="0" lvl="0" marL="179999" marR="0" rtl="0" algn="l">
              <a:lnSpc>
                <a:spcPct val="115000"/>
              </a:lnSpc>
              <a:spcBef>
                <a:spcPts val="0"/>
              </a:spcBef>
              <a:spcAft>
                <a:spcPts val="0"/>
              </a:spcAft>
              <a:buClr>
                <a:srgbClr val="000000"/>
              </a:buClr>
              <a:buSzPts val="1200"/>
              <a:buFont typeface="Arial"/>
              <a:buNone/>
            </a:pPr>
            <a:r>
              <a:rPr b="1" i="0" lang="fi-FI" sz="1200" u="none" cap="none" strike="noStrike">
                <a:solidFill>
                  <a:srgbClr val="FFFFFF"/>
                </a:solidFill>
                <a:latin typeface="Arial"/>
                <a:ea typeface="Arial"/>
                <a:cs typeface="Arial"/>
                <a:sym typeface="Arial"/>
              </a:rPr>
              <a:t>PLC – Siemens S7-1500, 1500 DI/DO/AI/AO</a:t>
            </a:r>
            <a:endParaRPr b="1" i="0" sz="1200" u="none" cap="none" strike="noStrike">
              <a:solidFill>
                <a:srgbClr val="FFFFFF"/>
              </a:solidFill>
              <a:latin typeface="Arial"/>
              <a:ea typeface="Arial"/>
              <a:cs typeface="Arial"/>
              <a:sym typeface="Arial"/>
            </a:endParaRPr>
          </a:p>
        </p:txBody>
      </p:sp>
      <p:pic>
        <p:nvPicPr>
          <p:cNvPr id="58" name="Google Shape;58;g15d7457d598_1_50"/>
          <p:cNvPicPr preferRelativeResize="0"/>
          <p:nvPr/>
        </p:nvPicPr>
        <p:blipFill rotWithShape="1">
          <a:blip r:embed="rId4">
            <a:alphaModFix/>
          </a:blip>
          <a:srcRect b="0" l="0" r="0" t="0"/>
          <a:stretch/>
        </p:blipFill>
        <p:spPr>
          <a:xfrm>
            <a:off x="411559" y="287600"/>
            <a:ext cx="705425" cy="360533"/>
          </a:xfrm>
          <a:prstGeom prst="rect">
            <a:avLst/>
          </a:prstGeom>
          <a:noFill/>
          <a:ln>
            <a:noFill/>
          </a:ln>
        </p:spPr>
      </p:pic>
      <p:pic>
        <p:nvPicPr>
          <p:cNvPr id="59" name="Google Shape;59;g15d7457d598_1_50"/>
          <p:cNvPicPr preferRelativeResize="0"/>
          <p:nvPr/>
        </p:nvPicPr>
        <p:blipFill rotWithShape="1">
          <a:blip r:embed="rId5">
            <a:alphaModFix/>
          </a:blip>
          <a:srcRect b="0" l="0" r="0" t="0"/>
          <a:stretch/>
        </p:blipFill>
        <p:spPr>
          <a:xfrm>
            <a:off x="8147325" y="191490"/>
            <a:ext cx="924750" cy="443275"/>
          </a:xfrm>
          <a:prstGeom prst="rect">
            <a:avLst/>
          </a:prstGeom>
          <a:noFill/>
          <a:ln>
            <a:noFill/>
          </a:ln>
          <a:effectLst>
            <a:outerShdw blurRad="128588" rotWithShape="0" algn="bl" dir="5400000" dist="19050">
              <a:srgbClr val="FFFFFF">
                <a:alpha val="76470"/>
              </a:srgbClr>
            </a:outerShdw>
          </a:effectLst>
        </p:spPr>
      </p:pic>
      <p:pic>
        <p:nvPicPr>
          <p:cNvPr id="60" name="Google Shape;60;g15d7457d598_1_50"/>
          <p:cNvPicPr preferRelativeResize="0"/>
          <p:nvPr/>
        </p:nvPicPr>
        <p:blipFill rotWithShape="1">
          <a:blip r:embed="rId6">
            <a:alphaModFix amt="10000"/>
          </a:blip>
          <a:srcRect b="0" l="0" r="24356" t="20451"/>
          <a:stretch/>
        </p:blipFill>
        <p:spPr>
          <a:xfrm>
            <a:off x="6651500" y="0"/>
            <a:ext cx="2492499" cy="3579275"/>
          </a:xfrm>
          <a:prstGeom prst="rect">
            <a:avLst/>
          </a:prstGeom>
          <a:noFill/>
          <a:ln>
            <a:noFill/>
          </a:ln>
        </p:spPr>
      </p:pic>
      <p:sp>
        <p:nvSpPr>
          <p:cNvPr id="61" name="Google Shape;61;g15d7457d598_1_50"/>
          <p:cNvSpPr txBox="1"/>
          <p:nvPr>
            <p:ph type="title"/>
          </p:nvPr>
        </p:nvSpPr>
        <p:spPr>
          <a:xfrm>
            <a:off x="1348650" y="0"/>
            <a:ext cx="3747000" cy="436800"/>
          </a:xfrm>
          <a:prstGeom prst="rect">
            <a:avLst/>
          </a:prstGeom>
          <a:noFill/>
          <a:ln>
            <a:noFill/>
          </a:ln>
          <a:effectLst>
            <a:outerShdw blurRad="57150" rotWithShape="0" algn="bl" dir="5400000" dist="66675">
              <a:srgbClr val="000000">
                <a:alpha val="17254"/>
              </a:srgbClr>
            </a:outerShdw>
          </a:effectLst>
        </p:spPr>
        <p:txBody>
          <a:bodyPr anchorCtr="0" anchor="t" bIns="91425" lIns="91425" spcFirstLastPara="1" rIns="91425" wrap="square" tIns="91425">
            <a:noAutofit/>
          </a:bodyPr>
          <a:lstStyle/>
          <a:p>
            <a:pPr indent="0" lvl="0" marL="0" rtl="0" algn="l">
              <a:lnSpc>
                <a:spcPct val="80000"/>
              </a:lnSpc>
              <a:spcBef>
                <a:spcPts val="0"/>
              </a:spcBef>
              <a:spcAft>
                <a:spcPts val="0"/>
              </a:spcAft>
              <a:buSzPts val="2600"/>
              <a:buNone/>
            </a:pPr>
            <a:r>
              <a:rPr lang="fi-FI" sz="1700">
                <a:solidFill>
                  <a:srgbClr val="45818E"/>
                </a:solidFill>
              </a:rPr>
              <a:t>Description 1:</a:t>
            </a:r>
            <a:endParaRPr sz="1700">
              <a:solidFill>
                <a:srgbClr val="45818E"/>
              </a:solidFill>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 name="Shape 65"/>
        <p:cNvGrpSpPr/>
        <p:nvPr/>
      </p:nvGrpSpPr>
      <p:grpSpPr>
        <a:xfrm>
          <a:off x="0" y="0"/>
          <a:ext cx="0" cy="0"/>
          <a:chOff x="0" y="0"/>
          <a:chExt cx="0" cy="0"/>
        </a:xfrm>
      </p:grpSpPr>
      <p:sp>
        <p:nvSpPr>
          <p:cNvPr id="66" name="Google Shape;66;g15d7457d598_1_64"/>
          <p:cNvSpPr txBox="1"/>
          <p:nvPr>
            <p:ph type="title"/>
          </p:nvPr>
        </p:nvSpPr>
        <p:spPr>
          <a:xfrm>
            <a:off x="1323203" y="229860"/>
            <a:ext cx="5663100" cy="605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600"/>
              <a:buNone/>
            </a:pPr>
            <a:r>
              <a:rPr lang="fi-FI"/>
              <a:t>System Equipment </a:t>
            </a:r>
            <a:endParaRPr/>
          </a:p>
        </p:txBody>
      </p:sp>
      <p:pic>
        <p:nvPicPr>
          <p:cNvPr id="67" name="Google Shape;67;g15d7457d598_1_64"/>
          <p:cNvPicPr preferRelativeResize="0"/>
          <p:nvPr/>
        </p:nvPicPr>
        <p:blipFill rotWithShape="1">
          <a:blip r:embed="rId3">
            <a:alphaModFix/>
          </a:blip>
          <a:srcRect b="0" l="0" r="0" t="0"/>
          <a:stretch/>
        </p:blipFill>
        <p:spPr>
          <a:xfrm>
            <a:off x="109700" y="1037760"/>
            <a:ext cx="3192151" cy="3996042"/>
          </a:xfrm>
          <a:prstGeom prst="rect">
            <a:avLst/>
          </a:prstGeom>
          <a:noFill/>
          <a:ln>
            <a:noFill/>
          </a:ln>
        </p:spPr>
      </p:pic>
      <p:pic>
        <p:nvPicPr>
          <p:cNvPr id="68" name="Google Shape;68;g15d7457d598_1_64"/>
          <p:cNvPicPr preferRelativeResize="0"/>
          <p:nvPr/>
        </p:nvPicPr>
        <p:blipFill rotWithShape="1">
          <a:blip r:embed="rId4">
            <a:alphaModFix/>
          </a:blip>
          <a:srcRect b="0" l="1821" r="1819" t="0"/>
          <a:stretch/>
        </p:blipFill>
        <p:spPr>
          <a:xfrm>
            <a:off x="5873051" y="1037760"/>
            <a:ext cx="3145324" cy="3996042"/>
          </a:xfrm>
          <a:prstGeom prst="rect">
            <a:avLst/>
          </a:prstGeom>
          <a:noFill/>
          <a:ln>
            <a:noFill/>
          </a:ln>
        </p:spPr>
      </p:pic>
      <p:pic>
        <p:nvPicPr>
          <p:cNvPr id="69" name="Google Shape;69;g15d7457d598_1_64"/>
          <p:cNvPicPr preferRelativeResize="0"/>
          <p:nvPr/>
        </p:nvPicPr>
        <p:blipFill rotWithShape="1">
          <a:blip r:embed="rId5">
            <a:alphaModFix/>
          </a:blip>
          <a:srcRect b="0" l="0" r="0" t="0"/>
          <a:stretch/>
        </p:blipFill>
        <p:spPr>
          <a:xfrm>
            <a:off x="3851600" y="2732675"/>
            <a:ext cx="1634825" cy="1371150"/>
          </a:xfrm>
          <a:prstGeom prst="rect">
            <a:avLst/>
          </a:prstGeom>
          <a:noFill/>
          <a:ln>
            <a:noFill/>
          </a:ln>
        </p:spPr>
      </p:pic>
      <p:pic>
        <p:nvPicPr>
          <p:cNvPr id="70" name="Google Shape;70;g15d7457d598_1_64"/>
          <p:cNvPicPr preferRelativeResize="0"/>
          <p:nvPr/>
        </p:nvPicPr>
        <p:blipFill rotWithShape="1">
          <a:blip r:embed="rId6">
            <a:alphaModFix/>
          </a:blip>
          <a:srcRect b="0" l="0" r="0" t="0"/>
          <a:stretch/>
        </p:blipFill>
        <p:spPr>
          <a:xfrm>
            <a:off x="3941225" y="4178825"/>
            <a:ext cx="1351675" cy="964675"/>
          </a:xfrm>
          <a:prstGeom prst="rect">
            <a:avLst/>
          </a:prstGeom>
          <a:noFill/>
          <a:ln>
            <a:noFill/>
          </a:ln>
        </p:spPr>
      </p:pic>
      <p:sp>
        <p:nvSpPr>
          <p:cNvPr id="71" name="Google Shape;71;g15d7457d598_1_64"/>
          <p:cNvSpPr txBox="1"/>
          <p:nvPr/>
        </p:nvSpPr>
        <p:spPr>
          <a:xfrm>
            <a:off x="3269275" y="913800"/>
            <a:ext cx="2883600" cy="16254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rgbClr val="000000"/>
              </a:buClr>
              <a:buSzPts val="1300"/>
              <a:buFont typeface="Arial"/>
              <a:buNone/>
            </a:pPr>
            <a:r>
              <a:rPr b="1" i="0" lang="fi-FI" sz="1300" u="none" cap="none" strike="noStrike">
                <a:solidFill>
                  <a:srgbClr val="128991"/>
                </a:solidFill>
                <a:latin typeface="Verdana"/>
                <a:ea typeface="Verdana"/>
                <a:cs typeface="Verdana"/>
                <a:sym typeface="Verdana"/>
              </a:rPr>
              <a:t>Installed:</a:t>
            </a:r>
            <a:endParaRPr b="1" i="0" sz="1300" u="none" cap="none" strike="noStrike">
              <a:solidFill>
                <a:srgbClr val="128991"/>
              </a:solidFill>
              <a:latin typeface="Verdana"/>
              <a:ea typeface="Verdana"/>
              <a:cs typeface="Verdana"/>
              <a:sym typeface="Verdana"/>
            </a:endParaRPr>
          </a:p>
          <a:p>
            <a:pPr indent="0" lvl="0" marL="0" marR="0" rtl="0" algn="l">
              <a:lnSpc>
                <a:spcPct val="100000"/>
              </a:lnSpc>
              <a:spcBef>
                <a:spcPts val="0"/>
              </a:spcBef>
              <a:spcAft>
                <a:spcPts val="0"/>
              </a:spcAft>
              <a:buClr>
                <a:srgbClr val="000000"/>
              </a:buClr>
              <a:buSzPts val="1100"/>
              <a:buFont typeface="Arial"/>
              <a:buNone/>
            </a:pPr>
            <a:r>
              <a:rPr b="0" i="0" lang="fi-FI" sz="1100" u="none" cap="none" strike="noStrike">
                <a:solidFill>
                  <a:srgbClr val="606060"/>
                </a:solidFill>
                <a:latin typeface="Verdana"/>
                <a:ea typeface="Verdana"/>
                <a:cs typeface="Verdana"/>
                <a:sym typeface="Verdana"/>
              </a:rPr>
              <a:t>Power Meters   </a:t>
            </a:r>
            <a:r>
              <a:rPr b="0" i="0" lang="fi-FI" sz="1100" u="none" cap="none" strike="noStrike">
                <a:solidFill>
                  <a:srgbClr val="579604"/>
                </a:solidFill>
                <a:latin typeface="Verdana"/>
                <a:ea typeface="Verdana"/>
                <a:cs typeface="Verdana"/>
                <a:sym typeface="Verdana"/>
              </a:rPr>
              <a:t>17 units</a:t>
            </a:r>
            <a:endParaRPr b="0" i="0" sz="1100" u="none" cap="none" strike="noStrike">
              <a:solidFill>
                <a:srgbClr val="579604"/>
              </a:solidFill>
              <a:latin typeface="Verdana"/>
              <a:ea typeface="Verdana"/>
              <a:cs typeface="Verdana"/>
              <a:sym typeface="Verdana"/>
            </a:endParaRPr>
          </a:p>
          <a:p>
            <a:pPr indent="0" lvl="0" marL="0" marR="0" rtl="0" algn="l">
              <a:lnSpc>
                <a:spcPct val="100000"/>
              </a:lnSpc>
              <a:spcBef>
                <a:spcPts val="0"/>
              </a:spcBef>
              <a:spcAft>
                <a:spcPts val="0"/>
              </a:spcAft>
              <a:buClr>
                <a:srgbClr val="000000"/>
              </a:buClr>
              <a:buSzPts val="1100"/>
              <a:buFont typeface="Arial"/>
              <a:buNone/>
            </a:pPr>
            <a:r>
              <a:rPr b="0" i="0" lang="fi-FI" sz="1100" u="none" cap="none" strike="noStrike">
                <a:solidFill>
                  <a:srgbClr val="606060"/>
                </a:solidFill>
                <a:latin typeface="Verdana"/>
                <a:ea typeface="Verdana"/>
                <a:cs typeface="Verdana"/>
                <a:sym typeface="Verdana"/>
              </a:rPr>
              <a:t>Transformers</a:t>
            </a:r>
            <a:r>
              <a:rPr b="0" i="0" lang="fi-FI" sz="1100" u="none" cap="none" strike="noStrike">
                <a:solidFill>
                  <a:srgbClr val="128991"/>
                </a:solidFill>
                <a:latin typeface="Verdana"/>
                <a:ea typeface="Verdana"/>
                <a:cs typeface="Verdana"/>
                <a:sym typeface="Verdana"/>
              </a:rPr>
              <a:t>   </a:t>
            </a:r>
            <a:r>
              <a:rPr b="0" i="0" lang="fi-FI" sz="1100" u="none" cap="none" strike="noStrike">
                <a:solidFill>
                  <a:srgbClr val="579604"/>
                </a:solidFill>
                <a:latin typeface="Verdana"/>
                <a:ea typeface="Verdana"/>
                <a:cs typeface="Verdana"/>
                <a:sym typeface="Verdana"/>
              </a:rPr>
              <a:t>65 units</a:t>
            </a:r>
            <a:endParaRPr b="0" i="0" sz="1100" u="none" cap="none" strike="noStrike">
              <a:solidFill>
                <a:srgbClr val="579604"/>
              </a:solidFill>
              <a:latin typeface="Verdana"/>
              <a:ea typeface="Verdana"/>
              <a:cs typeface="Verdana"/>
              <a:sym typeface="Verdana"/>
            </a:endParaRPr>
          </a:p>
          <a:p>
            <a:pPr indent="0" lvl="0" marL="0" marR="0" rtl="0" algn="l">
              <a:lnSpc>
                <a:spcPct val="100000"/>
              </a:lnSpc>
              <a:spcBef>
                <a:spcPts val="0"/>
              </a:spcBef>
              <a:spcAft>
                <a:spcPts val="0"/>
              </a:spcAft>
              <a:buClr>
                <a:srgbClr val="000000"/>
              </a:buClr>
              <a:buSzPts val="1100"/>
              <a:buFont typeface="Arial"/>
              <a:buNone/>
            </a:pPr>
            <a:r>
              <a:rPr b="0" i="0" lang="fi-FI" sz="1100" u="none" cap="none" strike="noStrike">
                <a:solidFill>
                  <a:srgbClr val="606060"/>
                </a:solidFill>
                <a:latin typeface="Verdana"/>
                <a:ea typeface="Verdana"/>
                <a:cs typeface="Verdana"/>
                <a:sym typeface="Verdana"/>
              </a:rPr>
              <a:t>IoT Gateways   </a:t>
            </a:r>
            <a:r>
              <a:rPr b="0" i="0" lang="fi-FI" sz="1100" u="none" cap="none" strike="noStrike">
                <a:solidFill>
                  <a:srgbClr val="579604"/>
                </a:solidFill>
                <a:latin typeface="Verdana"/>
                <a:ea typeface="Verdana"/>
                <a:cs typeface="Verdana"/>
                <a:sym typeface="Verdana"/>
              </a:rPr>
              <a:t>2 units</a:t>
            </a:r>
            <a:endParaRPr b="0" i="0" sz="1100" u="none" cap="none" strike="noStrike">
              <a:solidFill>
                <a:srgbClr val="579604"/>
              </a:solidFill>
              <a:latin typeface="Verdana"/>
              <a:ea typeface="Verdana"/>
              <a:cs typeface="Verdana"/>
              <a:sym typeface="Verdana"/>
            </a:endParaRPr>
          </a:p>
          <a:p>
            <a:pPr indent="0" lvl="0" marL="0" marR="0" rtl="0" algn="l">
              <a:lnSpc>
                <a:spcPct val="100000"/>
              </a:lnSpc>
              <a:spcBef>
                <a:spcPts val="0"/>
              </a:spcBef>
              <a:spcAft>
                <a:spcPts val="0"/>
              </a:spcAft>
              <a:buClr>
                <a:srgbClr val="000000"/>
              </a:buClr>
              <a:buSzPts val="1100"/>
              <a:buFont typeface="Arial"/>
              <a:buNone/>
            </a:pPr>
            <a:r>
              <a:t/>
            </a:r>
            <a:endParaRPr b="1" i="0" sz="1100" u="none" cap="none" strike="noStrike">
              <a:solidFill>
                <a:srgbClr val="128991"/>
              </a:solidFill>
              <a:latin typeface="Verdana"/>
              <a:ea typeface="Verdana"/>
              <a:cs typeface="Verdana"/>
              <a:sym typeface="Verdana"/>
            </a:endParaRPr>
          </a:p>
          <a:p>
            <a:pPr indent="0" lvl="0" marL="0" marR="0" rtl="0" algn="l">
              <a:lnSpc>
                <a:spcPct val="115000"/>
              </a:lnSpc>
              <a:spcBef>
                <a:spcPts val="0"/>
              </a:spcBef>
              <a:spcAft>
                <a:spcPts val="0"/>
              </a:spcAft>
              <a:buClr>
                <a:srgbClr val="000000"/>
              </a:buClr>
              <a:buSzPts val="1100"/>
              <a:buFont typeface="Arial"/>
              <a:buNone/>
            </a:pPr>
            <a:r>
              <a:rPr b="1" i="0" lang="fi-FI" sz="1100" u="none" cap="none" strike="noStrike">
                <a:solidFill>
                  <a:srgbClr val="128991"/>
                </a:solidFill>
                <a:latin typeface="Verdana"/>
                <a:ea typeface="Verdana"/>
                <a:cs typeface="Verdana"/>
                <a:sym typeface="Verdana"/>
              </a:rPr>
              <a:t>Total: </a:t>
            </a:r>
            <a:endParaRPr b="1" i="0" sz="1100" u="none" cap="none" strike="noStrike">
              <a:solidFill>
                <a:srgbClr val="128991"/>
              </a:solidFill>
              <a:latin typeface="Verdana"/>
              <a:ea typeface="Verdana"/>
              <a:cs typeface="Verdana"/>
              <a:sym typeface="Verdana"/>
            </a:endParaRPr>
          </a:p>
          <a:p>
            <a:pPr indent="0" lvl="0" marL="0" marR="0" rtl="0" algn="l">
              <a:lnSpc>
                <a:spcPct val="100000"/>
              </a:lnSpc>
              <a:spcBef>
                <a:spcPts val="0"/>
              </a:spcBef>
              <a:spcAft>
                <a:spcPts val="0"/>
              </a:spcAft>
              <a:buClr>
                <a:srgbClr val="000000"/>
              </a:buClr>
              <a:buSzPts val="1100"/>
              <a:buFont typeface="Arial"/>
              <a:buNone/>
            </a:pPr>
            <a:r>
              <a:rPr b="0" i="0" lang="fi-FI" sz="1100" u="none" cap="none" strike="noStrike">
                <a:solidFill>
                  <a:srgbClr val="579604"/>
                </a:solidFill>
                <a:latin typeface="Verdana"/>
                <a:ea typeface="Verdana"/>
                <a:cs typeface="Verdana"/>
                <a:sym typeface="Verdana"/>
              </a:rPr>
              <a:t>65 units </a:t>
            </a:r>
            <a:r>
              <a:rPr b="0" i="0" lang="fi-FI" sz="1100" u="none" cap="none" strike="noStrike">
                <a:solidFill>
                  <a:srgbClr val="595959"/>
                </a:solidFill>
                <a:latin typeface="Verdana"/>
                <a:ea typeface="Verdana"/>
                <a:cs typeface="Verdana"/>
                <a:sym typeface="Verdana"/>
              </a:rPr>
              <a:t>controlled equipment</a:t>
            </a:r>
            <a:endParaRPr b="0" i="0" sz="1100" u="none" cap="none" strike="noStrike">
              <a:solidFill>
                <a:srgbClr val="595959"/>
              </a:solidFill>
              <a:latin typeface="Verdana"/>
              <a:ea typeface="Verdana"/>
              <a:cs typeface="Verdana"/>
              <a:sym typeface="Verdana"/>
            </a:endParaRPr>
          </a:p>
          <a:p>
            <a:pPr indent="0" lvl="0" marL="0" marR="0" rtl="0" algn="l">
              <a:lnSpc>
                <a:spcPct val="100000"/>
              </a:lnSpc>
              <a:spcBef>
                <a:spcPts val="0"/>
              </a:spcBef>
              <a:spcAft>
                <a:spcPts val="0"/>
              </a:spcAft>
              <a:buClr>
                <a:srgbClr val="000000"/>
              </a:buClr>
              <a:buSzPts val="1100"/>
              <a:buFont typeface="Arial"/>
              <a:buNone/>
            </a:pPr>
            <a:r>
              <a:rPr b="0" i="0" lang="fi-FI" sz="1100" u="none" cap="none" strike="noStrike">
                <a:solidFill>
                  <a:srgbClr val="579604"/>
                </a:solidFill>
                <a:latin typeface="Verdana"/>
                <a:ea typeface="Verdana"/>
                <a:cs typeface="Verdana"/>
                <a:sym typeface="Verdana"/>
              </a:rPr>
              <a:t>3,000</a:t>
            </a:r>
            <a:r>
              <a:rPr b="0" i="0" lang="fi-FI" sz="1100" u="none" cap="none" strike="noStrike">
                <a:solidFill>
                  <a:srgbClr val="595959"/>
                </a:solidFill>
                <a:latin typeface="Verdana"/>
                <a:ea typeface="Verdana"/>
                <a:cs typeface="Verdana"/>
                <a:sym typeface="Verdana"/>
              </a:rPr>
              <a:t>  control channels per second</a:t>
            </a:r>
            <a:endParaRPr b="0" i="0" sz="1100" u="none" cap="none" strike="noStrike">
              <a:solidFill>
                <a:srgbClr val="595959"/>
              </a:solidFill>
              <a:latin typeface="Verdana"/>
              <a:ea typeface="Verdana"/>
              <a:cs typeface="Verdana"/>
              <a:sym typeface="Verdana"/>
            </a:endParaRPr>
          </a:p>
        </p:txBody>
      </p:sp>
      <p:sp>
        <p:nvSpPr>
          <p:cNvPr id="72" name="Google Shape;72;g15d7457d598_1_64"/>
          <p:cNvSpPr txBox="1"/>
          <p:nvPr/>
        </p:nvSpPr>
        <p:spPr>
          <a:xfrm>
            <a:off x="3592275" y="2500300"/>
            <a:ext cx="2097600" cy="482400"/>
          </a:xfrm>
          <a:prstGeom prst="rect">
            <a:avLst/>
          </a:prstGeom>
          <a:noFill/>
          <a:ln>
            <a:noFill/>
          </a:ln>
        </p:spPr>
        <p:txBody>
          <a:bodyPr anchorCtr="0" anchor="t" bIns="91425" lIns="91425" spcFirstLastPara="1" rIns="91425" wrap="square" tIns="91425">
            <a:spAutoFit/>
          </a:bodyPr>
          <a:lstStyle/>
          <a:p>
            <a:pPr indent="0" lvl="0" marL="0" marR="0" rtl="0" algn="ctr">
              <a:lnSpc>
                <a:spcPct val="115000"/>
              </a:lnSpc>
              <a:spcBef>
                <a:spcPts val="0"/>
              </a:spcBef>
              <a:spcAft>
                <a:spcPts val="0"/>
              </a:spcAft>
              <a:buClr>
                <a:srgbClr val="000000"/>
              </a:buClr>
              <a:buSzPts val="900"/>
              <a:buFont typeface="Arial"/>
              <a:buNone/>
            </a:pPr>
            <a:r>
              <a:rPr b="0" i="0" lang="fi-FI" sz="900" u="none" cap="none" strike="noStrike">
                <a:solidFill>
                  <a:srgbClr val="595959"/>
                </a:solidFill>
                <a:latin typeface="Verdana"/>
                <a:ea typeface="Verdana"/>
                <a:cs typeface="Verdana"/>
                <a:sym typeface="Verdana"/>
              </a:rPr>
              <a:t>4 Channel Smart Power Meters INNOVINNPROM</a:t>
            </a:r>
            <a:endParaRPr b="0" i="0" sz="900" u="none" cap="none" strike="noStrike">
              <a:solidFill>
                <a:srgbClr val="595959"/>
              </a:solidFill>
              <a:latin typeface="Verdana"/>
              <a:ea typeface="Verdana"/>
              <a:cs typeface="Verdana"/>
              <a:sym typeface="Verdana"/>
            </a:endParaRPr>
          </a:p>
        </p:txBody>
      </p:sp>
      <p:sp>
        <p:nvSpPr>
          <p:cNvPr id="73" name="Google Shape;73;g15d7457d598_1_64"/>
          <p:cNvSpPr txBox="1"/>
          <p:nvPr/>
        </p:nvSpPr>
        <p:spPr>
          <a:xfrm>
            <a:off x="3124700" y="3813125"/>
            <a:ext cx="2946600" cy="482400"/>
          </a:xfrm>
          <a:prstGeom prst="rect">
            <a:avLst/>
          </a:prstGeom>
          <a:noFill/>
          <a:ln>
            <a:noFill/>
          </a:ln>
        </p:spPr>
        <p:txBody>
          <a:bodyPr anchorCtr="0" anchor="t" bIns="91425" lIns="91425" spcFirstLastPara="1" rIns="91425" wrap="square" tIns="91425">
            <a:spAutoFit/>
          </a:bodyPr>
          <a:lstStyle/>
          <a:p>
            <a:pPr indent="0" lvl="0" marL="0" marR="0" rtl="0" algn="ctr">
              <a:lnSpc>
                <a:spcPct val="115000"/>
              </a:lnSpc>
              <a:spcBef>
                <a:spcPts val="0"/>
              </a:spcBef>
              <a:spcAft>
                <a:spcPts val="0"/>
              </a:spcAft>
              <a:buClr>
                <a:srgbClr val="000000"/>
              </a:buClr>
              <a:buSzPts val="900"/>
              <a:buFont typeface="Arial"/>
              <a:buNone/>
            </a:pPr>
            <a:r>
              <a:rPr b="0" i="0" lang="fi-FI" sz="900" u="none" cap="none" strike="noStrike">
                <a:solidFill>
                  <a:srgbClr val="595959"/>
                </a:solidFill>
                <a:latin typeface="Verdana"/>
                <a:ea typeface="Verdana"/>
                <a:cs typeface="Verdana"/>
                <a:sym typeface="Verdana"/>
              </a:rPr>
              <a:t>Innovative 3 Phase Transformers INNOVINNPROM</a:t>
            </a:r>
            <a:endParaRPr b="0" i="0" sz="1200" u="none" cap="none" strike="noStrike">
              <a:solidFill>
                <a:srgbClr val="000000"/>
              </a:solidFill>
              <a:latin typeface="Verdana"/>
              <a:ea typeface="Verdana"/>
              <a:cs typeface="Verdana"/>
              <a:sym typeface="Verdana"/>
            </a:endParaRPr>
          </a:p>
        </p:txBody>
      </p:sp>
      <p:cxnSp>
        <p:nvCxnSpPr>
          <p:cNvPr id="74" name="Google Shape;74;g15d7457d598_1_64"/>
          <p:cNvCxnSpPr>
            <a:stCxn id="67" idx="3"/>
          </p:cNvCxnSpPr>
          <p:nvPr/>
        </p:nvCxnSpPr>
        <p:spPr>
          <a:xfrm>
            <a:off x="3301851" y="3035781"/>
            <a:ext cx="610800" cy="1800"/>
          </a:xfrm>
          <a:prstGeom prst="straightConnector1">
            <a:avLst/>
          </a:prstGeom>
          <a:noFill/>
          <a:ln cap="flat" cmpd="sng" w="19050">
            <a:solidFill>
              <a:srgbClr val="6FA8DC"/>
            </a:solidFill>
            <a:prstDash val="solid"/>
            <a:round/>
            <a:headEnd len="sm" w="sm" type="none"/>
            <a:tailEnd len="sm" w="sm" type="none"/>
          </a:ln>
        </p:spPr>
      </p:cxnSp>
      <p:cxnSp>
        <p:nvCxnSpPr>
          <p:cNvPr id="75" name="Google Shape;75;g15d7457d598_1_64"/>
          <p:cNvCxnSpPr/>
          <p:nvPr/>
        </p:nvCxnSpPr>
        <p:spPr>
          <a:xfrm>
            <a:off x="3269276" y="4674494"/>
            <a:ext cx="610800" cy="1800"/>
          </a:xfrm>
          <a:prstGeom prst="straightConnector1">
            <a:avLst/>
          </a:prstGeom>
          <a:noFill/>
          <a:ln cap="flat" cmpd="sng" w="19050">
            <a:solidFill>
              <a:srgbClr val="6FA8DC"/>
            </a:solidFill>
            <a:prstDash val="solid"/>
            <a:round/>
            <a:headEnd len="sm" w="sm" type="none"/>
            <a:tailEnd len="sm" w="sm" type="none"/>
          </a:ln>
        </p:spPr>
      </p:cxnSp>
      <p:cxnSp>
        <p:nvCxnSpPr>
          <p:cNvPr id="76" name="Google Shape;76;g15d7457d598_1_64"/>
          <p:cNvCxnSpPr/>
          <p:nvPr/>
        </p:nvCxnSpPr>
        <p:spPr>
          <a:xfrm>
            <a:off x="5292901" y="3034881"/>
            <a:ext cx="610800" cy="1800"/>
          </a:xfrm>
          <a:prstGeom prst="straightConnector1">
            <a:avLst/>
          </a:prstGeom>
          <a:noFill/>
          <a:ln cap="flat" cmpd="sng" w="19050">
            <a:solidFill>
              <a:srgbClr val="6FA8DC"/>
            </a:solidFill>
            <a:prstDash val="solid"/>
            <a:round/>
            <a:headEnd len="sm" w="sm" type="none"/>
            <a:tailEnd len="sm" w="sm" type="none"/>
          </a:ln>
        </p:spPr>
      </p:cxnSp>
      <p:cxnSp>
        <p:nvCxnSpPr>
          <p:cNvPr id="77" name="Google Shape;77;g15d7457d598_1_64"/>
          <p:cNvCxnSpPr/>
          <p:nvPr/>
        </p:nvCxnSpPr>
        <p:spPr>
          <a:xfrm>
            <a:off x="5274326" y="4683081"/>
            <a:ext cx="610800" cy="1800"/>
          </a:xfrm>
          <a:prstGeom prst="straightConnector1">
            <a:avLst/>
          </a:prstGeom>
          <a:noFill/>
          <a:ln cap="flat" cmpd="sng" w="19050">
            <a:solidFill>
              <a:srgbClr val="6FA8DC"/>
            </a:solidFill>
            <a:prstDash val="solid"/>
            <a:round/>
            <a:headEnd len="sm" w="sm" type="none"/>
            <a:tailEnd len="sm" w="sm" type="none"/>
          </a:ln>
        </p:spPr>
      </p:cxnSp>
      <p:sp>
        <p:nvSpPr>
          <p:cNvPr id="78" name="Google Shape;78;g15d7457d598_1_64"/>
          <p:cNvSpPr txBox="1"/>
          <p:nvPr>
            <p:ph type="title"/>
          </p:nvPr>
        </p:nvSpPr>
        <p:spPr>
          <a:xfrm>
            <a:off x="1348650" y="0"/>
            <a:ext cx="3747000" cy="436800"/>
          </a:xfrm>
          <a:prstGeom prst="rect">
            <a:avLst/>
          </a:prstGeom>
          <a:noFill/>
          <a:ln>
            <a:noFill/>
          </a:ln>
          <a:effectLst>
            <a:outerShdw blurRad="57150" rotWithShape="0" algn="bl" dir="5400000" dist="66675">
              <a:srgbClr val="000000">
                <a:alpha val="17254"/>
              </a:srgbClr>
            </a:outerShdw>
          </a:effectLst>
        </p:spPr>
        <p:txBody>
          <a:bodyPr anchorCtr="0" anchor="t" bIns="91425" lIns="91425" spcFirstLastPara="1" rIns="91425" wrap="square" tIns="91425">
            <a:noAutofit/>
          </a:bodyPr>
          <a:lstStyle/>
          <a:p>
            <a:pPr indent="0" lvl="0" marL="0" rtl="0" algn="l">
              <a:lnSpc>
                <a:spcPct val="80000"/>
              </a:lnSpc>
              <a:spcBef>
                <a:spcPts val="0"/>
              </a:spcBef>
              <a:spcAft>
                <a:spcPts val="0"/>
              </a:spcAft>
              <a:buSzPts val="2600"/>
              <a:buNone/>
            </a:pPr>
            <a:r>
              <a:rPr lang="fi-FI" sz="1700">
                <a:solidFill>
                  <a:srgbClr val="45818E"/>
                </a:solidFill>
              </a:rPr>
              <a:t>Description 2:</a:t>
            </a:r>
            <a:endParaRPr sz="1700">
              <a:solidFill>
                <a:srgbClr val="45818E"/>
              </a:solidFill>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2" name="Shape 82"/>
        <p:cNvGrpSpPr/>
        <p:nvPr/>
      </p:nvGrpSpPr>
      <p:grpSpPr>
        <a:xfrm>
          <a:off x="0" y="0"/>
          <a:ext cx="0" cy="0"/>
          <a:chOff x="0" y="0"/>
          <a:chExt cx="0" cy="0"/>
        </a:xfrm>
      </p:grpSpPr>
      <p:sp>
        <p:nvSpPr>
          <p:cNvPr id="83" name="Google Shape;83;g15d7457d598_1_114"/>
          <p:cNvSpPr/>
          <p:nvPr/>
        </p:nvSpPr>
        <p:spPr>
          <a:xfrm>
            <a:off x="5991750" y="880175"/>
            <a:ext cx="3152100" cy="42633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84" name="Google Shape;84;g15d7457d598_1_114"/>
          <p:cNvPicPr preferRelativeResize="0"/>
          <p:nvPr/>
        </p:nvPicPr>
        <p:blipFill rotWithShape="1">
          <a:blip r:embed="rId3">
            <a:alphaModFix/>
          </a:blip>
          <a:srcRect b="0" l="0" r="0" t="0"/>
          <a:stretch/>
        </p:blipFill>
        <p:spPr>
          <a:xfrm>
            <a:off x="6145950" y="2420712"/>
            <a:ext cx="1035530" cy="436800"/>
          </a:xfrm>
          <a:prstGeom prst="rect">
            <a:avLst/>
          </a:prstGeom>
          <a:noFill/>
          <a:ln cap="flat" cmpd="sng" w="9525">
            <a:solidFill>
              <a:srgbClr val="45818E"/>
            </a:solidFill>
            <a:prstDash val="solid"/>
            <a:round/>
            <a:headEnd len="sm" w="sm" type="none"/>
            <a:tailEnd len="sm" w="sm" type="none"/>
          </a:ln>
        </p:spPr>
      </p:pic>
      <p:sp>
        <p:nvSpPr>
          <p:cNvPr id="85" name="Google Shape;85;g15d7457d598_1_114"/>
          <p:cNvSpPr/>
          <p:nvPr/>
        </p:nvSpPr>
        <p:spPr>
          <a:xfrm flipH="1" rot="10800000">
            <a:off x="827675" y="1778550"/>
            <a:ext cx="1899600" cy="2283600"/>
          </a:xfrm>
          <a:prstGeom prst="curvedLeftArrow">
            <a:avLst>
              <a:gd fmla="val 6748" name="adj1"/>
              <a:gd fmla="val 17994" name="adj2"/>
              <a:gd fmla="val 9235" name="adj3"/>
            </a:avLst>
          </a:prstGeom>
          <a:solidFill>
            <a:srgbClr val="CFE2F3"/>
          </a:solidFill>
          <a:ln cap="flat" cmpd="sng" w="9525">
            <a:solidFill>
              <a:srgbClr val="3D85C6"/>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86" name="Google Shape;86;g15d7457d598_1_114"/>
          <p:cNvPicPr preferRelativeResize="0"/>
          <p:nvPr/>
        </p:nvPicPr>
        <p:blipFill rotWithShape="1">
          <a:blip r:embed="rId4">
            <a:alphaModFix/>
          </a:blip>
          <a:srcRect b="0" l="0" r="0" t="0"/>
          <a:stretch/>
        </p:blipFill>
        <p:spPr>
          <a:xfrm>
            <a:off x="4562256" y="2421484"/>
            <a:ext cx="1035530" cy="433129"/>
          </a:xfrm>
          <a:prstGeom prst="rect">
            <a:avLst/>
          </a:prstGeom>
          <a:noFill/>
          <a:ln cap="flat" cmpd="sng" w="9525">
            <a:solidFill>
              <a:srgbClr val="45818E"/>
            </a:solidFill>
            <a:prstDash val="solid"/>
            <a:round/>
            <a:headEnd len="sm" w="sm" type="none"/>
            <a:tailEnd len="sm" w="sm" type="none"/>
          </a:ln>
        </p:spPr>
      </p:pic>
      <p:pic>
        <p:nvPicPr>
          <p:cNvPr id="87" name="Google Shape;87;g15d7457d598_1_114"/>
          <p:cNvPicPr preferRelativeResize="0"/>
          <p:nvPr/>
        </p:nvPicPr>
        <p:blipFill rotWithShape="1">
          <a:blip r:embed="rId5">
            <a:alphaModFix/>
          </a:blip>
          <a:srcRect b="0" l="0" r="0" t="0"/>
          <a:stretch/>
        </p:blipFill>
        <p:spPr>
          <a:xfrm>
            <a:off x="3010257" y="2421493"/>
            <a:ext cx="1035530" cy="433129"/>
          </a:xfrm>
          <a:prstGeom prst="rect">
            <a:avLst/>
          </a:prstGeom>
          <a:noFill/>
          <a:ln cap="flat" cmpd="sng" w="9525">
            <a:solidFill>
              <a:srgbClr val="45818E"/>
            </a:solidFill>
            <a:prstDash val="solid"/>
            <a:round/>
            <a:headEnd len="sm" w="sm" type="none"/>
            <a:tailEnd len="sm" w="sm" type="none"/>
          </a:ln>
        </p:spPr>
      </p:pic>
      <p:sp>
        <p:nvSpPr>
          <p:cNvPr id="88" name="Google Shape;88;g15d7457d598_1_114"/>
          <p:cNvSpPr txBox="1"/>
          <p:nvPr>
            <p:ph type="title"/>
          </p:nvPr>
        </p:nvSpPr>
        <p:spPr>
          <a:xfrm>
            <a:off x="1304900" y="262300"/>
            <a:ext cx="6735000" cy="605700"/>
          </a:xfrm>
          <a:prstGeom prst="rect">
            <a:avLst/>
          </a:prstGeom>
          <a:noFill/>
          <a:ln>
            <a:noFill/>
          </a:ln>
        </p:spPr>
        <p:txBody>
          <a:bodyPr anchorCtr="0" anchor="t" bIns="91425" lIns="91425" spcFirstLastPara="1" rIns="91425" wrap="square" tIns="91425">
            <a:noAutofit/>
          </a:bodyPr>
          <a:lstStyle/>
          <a:p>
            <a:pPr indent="0" lvl="0" marL="0" rtl="0" algn="l">
              <a:lnSpc>
                <a:spcPct val="90000"/>
              </a:lnSpc>
              <a:spcBef>
                <a:spcPts val="0"/>
              </a:spcBef>
              <a:spcAft>
                <a:spcPts val="0"/>
              </a:spcAft>
              <a:buSzPts val="2600"/>
              <a:buNone/>
            </a:pPr>
            <a:r>
              <a:rPr lang="fi-FI">
                <a:solidFill>
                  <a:srgbClr val="1B264F"/>
                </a:solidFill>
              </a:rPr>
              <a:t>Equipment and Routes Options </a:t>
            </a:r>
            <a:endParaRPr>
              <a:solidFill>
                <a:srgbClr val="1B264F"/>
              </a:solidFill>
            </a:endParaRPr>
          </a:p>
        </p:txBody>
      </p:sp>
      <p:pic>
        <p:nvPicPr>
          <p:cNvPr id="89" name="Google Shape;89;g15d7457d598_1_114"/>
          <p:cNvPicPr preferRelativeResize="0"/>
          <p:nvPr/>
        </p:nvPicPr>
        <p:blipFill rotWithShape="1">
          <a:blip r:embed="rId6">
            <a:alphaModFix/>
          </a:blip>
          <a:srcRect b="0" l="0" r="0" t="0"/>
          <a:stretch/>
        </p:blipFill>
        <p:spPr>
          <a:xfrm>
            <a:off x="612676" y="1087616"/>
            <a:ext cx="2442075" cy="1378925"/>
          </a:xfrm>
          <a:prstGeom prst="rect">
            <a:avLst/>
          </a:prstGeom>
          <a:noFill/>
          <a:ln>
            <a:noFill/>
          </a:ln>
        </p:spPr>
      </p:pic>
      <p:pic>
        <p:nvPicPr>
          <p:cNvPr id="90" name="Google Shape;90;g15d7457d598_1_114"/>
          <p:cNvPicPr preferRelativeResize="0"/>
          <p:nvPr/>
        </p:nvPicPr>
        <p:blipFill rotWithShape="1">
          <a:blip r:embed="rId7">
            <a:alphaModFix/>
          </a:blip>
          <a:srcRect b="0" l="0" r="0" t="0"/>
          <a:stretch/>
        </p:blipFill>
        <p:spPr>
          <a:xfrm>
            <a:off x="1745400" y="1428900"/>
            <a:ext cx="904875" cy="2390775"/>
          </a:xfrm>
          <a:prstGeom prst="rect">
            <a:avLst/>
          </a:prstGeom>
          <a:noFill/>
          <a:ln>
            <a:noFill/>
          </a:ln>
        </p:spPr>
      </p:pic>
      <p:pic>
        <p:nvPicPr>
          <p:cNvPr id="91" name="Google Shape;91;g15d7457d598_1_114"/>
          <p:cNvPicPr preferRelativeResize="0"/>
          <p:nvPr/>
        </p:nvPicPr>
        <p:blipFill rotWithShape="1">
          <a:blip r:embed="rId8">
            <a:alphaModFix/>
          </a:blip>
          <a:srcRect b="0" l="0" r="0" t="0"/>
          <a:stretch/>
        </p:blipFill>
        <p:spPr>
          <a:xfrm>
            <a:off x="18012" y="2954750"/>
            <a:ext cx="2219985" cy="1443825"/>
          </a:xfrm>
          <a:prstGeom prst="rect">
            <a:avLst/>
          </a:prstGeom>
          <a:noFill/>
          <a:ln>
            <a:noFill/>
          </a:ln>
        </p:spPr>
      </p:pic>
      <p:sp>
        <p:nvSpPr>
          <p:cNvPr id="92" name="Google Shape;92;g15d7457d598_1_114"/>
          <p:cNvSpPr/>
          <p:nvPr/>
        </p:nvSpPr>
        <p:spPr>
          <a:xfrm>
            <a:off x="4631488" y="1897088"/>
            <a:ext cx="610500" cy="612000"/>
          </a:xfrm>
          <a:prstGeom prst="ellipse">
            <a:avLst/>
          </a:prstGeom>
          <a:solidFill>
            <a:schemeClr val="lt2"/>
          </a:solidFill>
          <a:ln cap="flat" cmpd="sng" w="9525">
            <a:solidFill>
              <a:srgbClr val="0000FF"/>
            </a:solidFill>
            <a:prstDash val="solid"/>
            <a:round/>
            <a:headEnd len="sm" w="sm" type="none"/>
            <a:tailEnd len="sm" w="sm" type="none"/>
          </a:ln>
          <a:effectLst>
            <a:outerShdw blurRad="271463" rotWithShape="0" algn="bl" dir="5400000" dist="95250">
              <a:srgbClr val="000000">
                <a:alpha val="49411"/>
              </a:srgbClr>
            </a:outerShdw>
          </a:effectLst>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1" i="0" lang="fi-FI" sz="1400" u="none" cap="none" strike="noStrike">
                <a:solidFill>
                  <a:srgbClr val="000000"/>
                </a:solidFill>
                <a:latin typeface="Arial"/>
                <a:ea typeface="Arial"/>
                <a:cs typeface="Arial"/>
                <a:sym typeface="Arial"/>
              </a:rPr>
              <a:t>Eq.2</a:t>
            </a:r>
            <a:endParaRPr b="0" i="0" sz="1400" u="none" cap="none" strike="noStrike">
              <a:solidFill>
                <a:srgbClr val="000000"/>
              </a:solidFill>
              <a:latin typeface="Arial"/>
              <a:ea typeface="Arial"/>
              <a:cs typeface="Arial"/>
              <a:sym typeface="Arial"/>
            </a:endParaRPr>
          </a:p>
        </p:txBody>
      </p:sp>
      <p:sp>
        <p:nvSpPr>
          <p:cNvPr id="93" name="Google Shape;93;g15d7457d598_1_114"/>
          <p:cNvSpPr/>
          <p:nvPr/>
        </p:nvSpPr>
        <p:spPr>
          <a:xfrm>
            <a:off x="6198250" y="1898138"/>
            <a:ext cx="610500" cy="612000"/>
          </a:xfrm>
          <a:prstGeom prst="ellipse">
            <a:avLst/>
          </a:prstGeom>
          <a:solidFill>
            <a:schemeClr val="lt2"/>
          </a:solidFill>
          <a:ln cap="flat" cmpd="sng" w="9525">
            <a:solidFill>
              <a:srgbClr val="0000FF"/>
            </a:solidFill>
            <a:prstDash val="solid"/>
            <a:round/>
            <a:headEnd len="sm" w="sm" type="none"/>
            <a:tailEnd len="sm" w="sm" type="none"/>
          </a:ln>
          <a:effectLst>
            <a:outerShdw blurRad="271463" rotWithShape="0" algn="bl" dir="5400000" dist="95250">
              <a:srgbClr val="000000">
                <a:alpha val="49411"/>
              </a:srgbClr>
            </a:outerShdw>
          </a:effectLst>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1" i="0" lang="fi-FI" sz="1400" u="none" cap="none" strike="noStrike">
                <a:solidFill>
                  <a:srgbClr val="000000"/>
                </a:solidFill>
                <a:latin typeface="Arial"/>
                <a:ea typeface="Arial"/>
                <a:cs typeface="Arial"/>
                <a:sym typeface="Arial"/>
              </a:rPr>
              <a:t>Eq.3</a:t>
            </a:r>
            <a:endParaRPr b="0" i="0" sz="1400" u="none" cap="none" strike="noStrike">
              <a:solidFill>
                <a:srgbClr val="000000"/>
              </a:solidFill>
              <a:latin typeface="Arial"/>
              <a:ea typeface="Arial"/>
              <a:cs typeface="Arial"/>
              <a:sym typeface="Arial"/>
            </a:endParaRPr>
          </a:p>
        </p:txBody>
      </p:sp>
      <p:cxnSp>
        <p:nvCxnSpPr>
          <p:cNvPr id="94" name="Google Shape;94;g15d7457d598_1_114"/>
          <p:cNvCxnSpPr>
            <a:stCxn id="95" idx="6"/>
            <a:endCxn id="92" idx="2"/>
          </p:cNvCxnSpPr>
          <p:nvPr/>
        </p:nvCxnSpPr>
        <p:spPr>
          <a:xfrm>
            <a:off x="3644963" y="2203088"/>
            <a:ext cx="986400" cy="0"/>
          </a:xfrm>
          <a:prstGeom prst="straightConnector1">
            <a:avLst/>
          </a:prstGeom>
          <a:noFill/>
          <a:ln cap="flat" cmpd="sng" w="9525">
            <a:solidFill>
              <a:schemeClr val="dk2"/>
            </a:solidFill>
            <a:prstDash val="solid"/>
            <a:round/>
            <a:headEnd len="sm" w="sm" type="none"/>
            <a:tailEnd len="med" w="med" type="triangle"/>
          </a:ln>
        </p:spPr>
      </p:cxnSp>
      <p:cxnSp>
        <p:nvCxnSpPr>
          <p:cNvPr id="96" name="Google Shape;96;g15d7457d598_1_114"/>
          <p:cNvCxnSpPr>
            <a:stCxn id="92" idx="6"/>
            <a:endCxn id="93" idx="2"/>
          </p:cNvCxnSpPr>
          <p:nvPr/>
        </p:nvCxnSpPr>
        <p:spPr>
          <a:xfrm>
            <a:off x="5241988" y="2203088"/>
            <a:ext cx="956400" cy="1200"/>
          </a:xfrm>
          <a:prstGeom prst="straightConnector1">
            <a:avLst/>
          </a:prstGeom>
          <a:noFill/>
          <a:ln cap="flat" cmpd="sng" w="9525">
            <a:solidFill>
              <a:schemeClr val="dk2"/>
            </a:solidFill>
            <a:prstDash val="solid"/>
            <a:round/>
            <a:headEnd len="sm" w="sm" type="none"/>
            <a:tailEnd len="med" w="med" type="triangle"/>
          </a:ln>
        </p:spPr>
      </p:cxnSp>
      <p:sp>
        <p:nvSpPr>
          <p:cNvPr id="97" name="Google Shape;97;g15d7457d598_1_114"/>
          <p:cNvSpPr txBox="1"/>
          <p:nvPr>
            <p:ph idx="1" type="body"/>
          </p:nvPr>
        </p:nvSpPr>
        <p:spPr>
          <a:xfrm>
            <a:off x="4316725" y="880175"/>
            <a:ext cx="2442000" cy="454800"/>
          </a:xfrm>
          <a:prstGeom prst="rect">
            <a:avLst/>
          </a:prstGeom>
          <a:noFill/>
          <a:ln>
            <a:noFill/>
          </a:ln>
        </p:spPr>
        <p:txBody>
          <a:bodyPr anchorCtr="0" anchor="t" bIns="91425" lIns="91425" spcFirstLastPara="1" rIns="91425" wrap="square" tIns="91425">
            <a:noAutofit/>
          </a:bodyPr>
          <a:lstStyle/>
          <a:p>
            <a:pPr indent="0" lvl="0" marL="0" rtl="0" algn="ctr">
              <a:lnSpc>
                <a:spcPct val="110000"/>
              </a:lnSpc>
              <a:spcBef>
                <a:spcPts val="300"/>
              </a:spcBef>
              <a:spcAft>
                <a:spcPts val="0"/>
              </a:spcAft>
              <a:buSzPts val="1600"/>
              <a:buNone/>
            </a:pPr>
            <a:r>
              <a:rPr b="1" lang="fi-FI" sz="1400">
                <a:solidFill>
                  <a:srgbClr val="45818E"/>
                </a:solidFill>
              </a:rPr>
              <a:t>Technological route</a:t>
            </a:r>
            <a:endParaRPr b="1" sz="1400">
              <a:solidFill>
                <a:srgbClr val="45818E"/>
              </a:solidFill>
            </a:endParaRPr>
          </a:p>
        </p:txBody>
      </p:sp>
      <p:sp>
        <p:nvSpPr>
          <p:cNvPr id="98" name="Google Shape;98;g15d7457d598_1_114"/>
          <p:cNvSpPr txBox="1"/>
          <p:nvPr>
            <p:ph idx="1" type="body"/>
          </p:nvPr>
        </p:nvSpPr>
        <p:spPr>
          <a:xfrm>
            <a:off x="2927650" y="2822375"/>
            <a:ext cx="1953300" cy="20046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600"/>
              <a:buNone/>
            </a:pPr>
            <a:r>
              <a:rPr lang="fi-FI" sz="800">
                <a:solidFill>
                  <a:srgbClr val="073763"/>
                </a:solidFill>
              </a:rPr>
              <a:t>Power-on time</a:t>
            </a:r>
            <a:endParaRPr sz="800">
              <a:solidFill>
                <a:srgbClr val="073763"/>
              </a:solidFill>
            </a:endParaRPr>
          </a:p>
          <a:p>
            <a:pPr indent="0" lvl="0" marL="0" rtl="0" algn="l">
              <a:lnSpc>
                <a:spcPct val="100000"/>
              </a:lnSpc>
              <a:spcBef>
                <a:spcPts val="0"/>
              </a:spcBef>
              <a:spcAft>
                <a:spcPts val="0"/>
              </a:spcAft>
              <a:buSzPts val="1600"/>
              <a:buNone/>
            </a:pPr>
            <a:r>
              <a:rPr lang="fi-FI" sz="800">
                <a:solidFill>
                  <a:srgbClr val="073763"/>
                </a:solidFill>
              </a:rPr>
              <a:t>Three-phase voltage</a:t>
            </a:r>
            <a:endParaRPr sz="800">
              <a:solidFill>
                <a:srgbClr val="073763"/>
              </a:solidFill>
            </a:endParaRPr>
          </a:p>
          <a:p>
            <a:pPr indent="0" lvl="0" marL="0" rtl="0" algn="l">
              <a:lnSpc>
                <a:spcPct val="100000"/>
              </a:lnSpc>
              <a:spcBef>
                <a:spcPts val="0"/>
              </a:spcBef>
              <a:spcAft>
                <a:spcPts val="0"/>
              </a:spcAft>
              <a:buSzPts val="1600"/>
              <a:buNone/>
            </a:pPr>
            <a:r>
              <a:rPr lang="fi-FI" sz="800">
                <a:solidFill>
                  <a:srgbClr val="073763"/>
                </a:solidFill>
              </a:rPr>
              <a:t>Three-phase current</a:t>
            </a:r>
            <a:endParaRPr sz="800">
              <a:solidFill>
                <a:srgbClr val="073763"/>
              </a:solidFill>
            </a:endParaRPr>
          </a:p>
          <a:p>
            <a:pPr indent="0" lvl="0" marL="0" rtl="0" algn="l">
              <a:lnSpc>
                <a:spcPct val="100000"/>
              </a:lnSpc>
              <a:spcBef>
                <a:spcPts val="0"/>
              </a:spcBef>
              <a:spcAft>
                <a:spcPts val="0"/>
              </a:spcAft>
              <a:buSzPts val="1600"/>
              <a:buNone/>
            </a:pPr>
            <a:r>
              <a:rPr lang="fi-FI" sz="800">
                <a:solidFill>
                  <a:srgbClr val="073763"/>
                </a:solidFill>
              </a:rPr>
              <a:t>Power factor (cos φ)</a:t>
            </a:r>
            <a:endParaRPr sz="800">
              <a:solidFill>
                <a:srgbClr val="073763"/>
              </a:solidFill>
            </a:endParaRPr>
          </a:p>
          <a:p>
            <a:pPr indent="0" lvl="0" marL="0" rtl="0" algn="l">
              <a:lnSpc>
                <a:spcPct val="100000"/>
              </a:lnSpc>
              <a:spcBef>
                <a:spcPts val="0"/>
              </a:spcBef>
              <a:spcAft>
                <a:spcPts val="0"/>
              </a:spcAft>
              <a:buSzPts val="1600"/>
              <a:buNone/>
            </a:pPr>
            <a:r>
              <a:rPr lang="fi-FI" sz="800">
                <a:solidFill>
                  <a:srgbClr val="073763"/>
                </a:solidFill>
              </a:rPr>
              <a:t>Active, reactive, full power</a:t>
            </a:r>
            <a:endParaRPr sz="800">
              <a:solidFill>
                <a:srgbClr val="073763"/>
              </a:solidFill>
            </a:endParaRPr>
          </a:p>
          <a:p>
            <a:pPr indent="0" lvl="0" marL="0" rtl="0" algn="l">
              <a:lnSpc>
                <a:spcPct val="100000"/>
              </a:lnSpc>
              <a:spcBef>
                <a:spcPts val="0"/>
              </a:spcBef>
              <a:spcAft>
                <a:spcPts val="0"/>
              </a:spcAft>
              <a:buSzPts val="1600"/>
              <a:buNone/>
            </a:pPr>
            <a:r>
              <a:rPr lang="fi-FI" sz="800">
                <a:solidFill>
                  <a:srgbClr val="073763"/>
                </a:solidFill>
              </a:rPr>
              <a:t>Active, reactive, full energy</a:t>
            </a:r>
            <a:endParaRPr sz="800">
              <a:solidFill>
                <a:srgbClr val="073763"/>
              </a:solidFill>
            </a:endParaRPr>
          </a:p>
          <a:p>
            <a:pPr indent="0" lvl="0" marL="0" rtl="0" algn="l">
              <a:lnSpc>
                <a:spcPct val="100000"/>
              </a:lnSpc>
              <a:spcBef>
                <a:spcPts val="0"/>
              </a:spcBef>
              <a:spcAft>
                <a:spcPts val="0"/>
              </a:spcAft>
              <a:buSzPts val="1600"/>
              <a:buNone/>
            </a:pPr>
            <a:r>
              <a:rPr lang="fi-FI" sz="800">
                <a:solidFill>
                  <a:srgbClr val="073763"/>
                </a:solidFill>
              </a:rPr>
              <a:t>Time out</a:t>
            </a:r>
            <a:endParaRPr sz="800">
              <a:solidFill>
                <a:srgbClr val="073763"/>
              </a:solidFill>
            </a:endParaRPr>
          </a:p>
          <a:p>
            <a:pPr indent="0" lvl="0" marL="0" rtl="0" algn="l">
              <a:lnSpc>
                <a:spcPct val="100000"/>
              </a:lnSpc>
              <a:spcBef>
                <a:spcPts val="0"/>
              </a:spcBef>
              <a:spcAft>
                <a:spcPts val="0"/>
              </a:spcAft>
              <a:buSzPts val="1600"/>
              <a:buNone/>
            </a:pPr>
            <a:r>
              <a:rPr lang="fi-FI" sz="800">
                <a:solidFill>
                  <a:srgbClr val="073763"/>
                </a:solidFill>
              </a:rPr>
              <a:t>Product</a:t>
            </a:r>
            <a:endParaRPr sz="800">
              <a:solidFill>
                <a:srgbClr val="073763"/>
              </a:solidFill>
            </a:endParaRPr>
          </a:p>
          <a:p>
            <a:pPr indent="0" lvl="0" marL="0" rtl="0" algn="l">
              <a:lnSpc>
                <a:spcPct val="100000"/>
              </a:lnSpc>
              <a:spcBef>
                <a:spcPts val="0"/>
              </a:spcBef>
              <a:spcAft>
                <a:spcPts val="0"/>
              </a:spcAft>
              <a:buSzPts val="1600"/>
              <a:buNone/>
            </a:pPr>
            <a:r>
              <a:rPr lang="fi-FI" sz="800">
                <a:solidFill>
                  <a:srgbClr val="B7B7B7"/>
                </a:solidFill>
              </a:rPr>
              <a:t>Bearing temperature</a:t>
            </a:r>
            <a:endParaRPr sz="800">
              <a:solidFill>
                <a:srgbClr val="B7B7B7"/>
              </a:solidFill>
            </a:endParaRPr>
          </a:p>
          <a:p>
            <a:pPr indent="0" lvl="0" marL="0" rtl="0" algn="l">
              <a:lnSpc>
                <a:spcPct val="100000"/>
              </a:lnSpc>
              <a:spcBef>
                <a:spcPts val="0"/>
              </a:spcBef>
              <a:spcAft>
                <a:spcPts val="0"/>
              </a:spcAft>
              <a:buSzPts val="1600"/>
              <a:buNone/>
            </a:pPr>
            <a:r>
              <a:rPr lang="fi-FI" sz="800">
                <a:solidFill>
                  <a:srgbClr val="B7B7B7"/>
                </a:solidFill>
              </a:rPr>
              <a:t>Status of the sensors</a:t>
            </a:r>
            <a:endParaRPr sz="800">
              <a:solidFill>
                <a:srgbClr val="B7B7B7"/>
              </a:solidFill>
            </a:endParaRPr>
          </a:p>
          <a:p>
            <a:pPr indent="0" lvl="0" marL="0" rtl="0" algn="l">
              <a:lnSpc>
                <a:spcPct val="100000"/>
              </a:lnSpc>
              <a:spcBef>
                <a:spcPts val="0"/>
              </a:spcBef>
              <a:spcAft>
                <a:spcPts val="0"/>
              </a:spcAft>
              <a:buSzPts val="1600"/>
              <a:buNone/>
            </a:pPr>
            <a:r>
              <a:rPr lang="fi-FI" sz="800">
                <a:solidFill>
                  <a:srgbClr val="B7B7B7"/>
                </a:solidFill>
              </a:rPr>
              <a:t>Term of work</a:t>
            </a:r>
            <a:endParaRPr sz="800">
              <a:solidFill>
                <a:srgbClr val="B7B7B7"/>
              </a:solidFill>
            </a:endParaRPr>
          </a:p>
          <a:p>
            <a:pPr indent="0" lvl="0" marL="0" rtl="0" algn="l">
              <a:lnSpc>
                <a:spcPct val="100000"/>
              </a:lnSpc>
              <a:spcBef>
                <a:spcPts val="0"/>
              </a:spcBef>
              <a:spcAft>
                <a:spcPts val="0"/>
              </a:spcAft>
              <a:buSzPts val="1600"/>
              <a:buNone/>
            </a:pPr>
            <a:r>
              <a:rPr lang="fi-FI" sz="800">
                <a:solidFill>
                  <a:srgbClr val="B7B7B7"/>
                </a:solidFill>
              </a:rPr>
              <a:t>Term of maintenance</a:t>
            </a:r>
            <a:endParaRPr sz="800">
              <a:solidFill>
                <a:srgbClr val="B7B7B7"/>
              </a:solidFill>
            </a:endParaRPr>
          </a:p>
          <a:p>
            <a:pPr indent="0" lvl="0" marL="0" rtl="0" algn="l">
              <a:lnSpc>
                <a:spcPct val="100000"/>
              </a:lnSpc>
              <a:spcBef>
                <a:spcPts val="0"/>
              </a:spcBef>
              <a:spcAft>
                <a:spcPts val="0"/>
              </a:spcAft>
              <a:buSzPts val="1600"/>
              <a:buNone/>
            </a:pPr>
            <a:r>
              <a:rPr lang="fi-FI" sz="800">
                <a:solidFill>
                  <a:srgbClr val="B7B7B7"/>
                </a:solidFill>
              </a:rPr>
              <a:t>Season</a:t>
            </a:r>
            <a:endParaRPr sz="800">
              <a:solidFill>
                <a:srgbClr val="B7B7B7"/>
              </a:solidFill>
            </a:endParaRPr>
          </a:p>
          <a:p>
            <a:pPr indent="0" lvl="0" marL="0" rtl="0" algn="l">
              <a:lnSpc>
                <a:spcPct val="100000"/>
              </a:lnSpc>
              <a:spcBef>
                <a:spcPts val="0"/>
              </a:spcBef>
              <a:spcAft>
                <a:spcPts val="0"/>
              </a:spcAft>
              <a:buSzPts val="1600"/>
              <a:buNone/>
            </a:pPr>
            <a:r>
              <a:rPr lang="fi-FI" sz="800">
                <a:solidFill>
                  <a:srgbClr val="B7B7B7"/>
                </a:solidFill>
              </a:rPr>
              <a:t>Time of day</a:t>
            </a:r>
            <a:endParaRPr sz="800">
              <a:solidFill>
                <a:srgbClr val="B7B7B7"/>
              </a:solidFill>
            </a:endParaRPr>
          </a:p>
          <a:p>
            <a:pPr indent="0" lvl="0" marL="0" rtl="0" algn="l">
              <a:lnSpc>
                <a:spcPct val="100000"/>
              </a:lnSpc>
              <a:spcBef>
                <a:spcPts val="0"/>
              </a:spcBef>
              <a:spcAft>
                <a:spcPts val="0"/>
              </a:spcAft>
              <a:buSzPts val="1600"/>
              <a:buNone/>
            </a:pPr>
            <a:r>
              <a:rPr lang="fi-FI" sz="800">
                <a:solidFill>
                  <a:srgbClr val="B7B7B7"/>
                </a:solidFill>
              </a:rPr>
              <a:t>Work shift</a:t>
            </a:r>
            <a:endParaRPr sz="800">
              <a:solidFill>
                <a:srgbClr val="B7B7B7"/>
              </a:solidFill>
            </a:endParaRPr>
          </a:p>
        </p:txBody>
      </p:sp>
      <p:sp>
        <p:nvSpPr>
          <p:cNvPr id="99" name="Google Shape;99;g15d7457d598_1_114"/>
          <p:cNvSpPr txBox="1"/>
          <p:nvPr>
            <p:ph idx="1" type="body"/>
          </p:nvPr>
        </p:nvSpPr>
        <p:spPr>
          <a:xfrm>
            <a:off x="4472213" y="2822375"/>
            <a:ext cx="1953300" cy="20046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600"/>
              <a:buNone/>
            </a:pPr>
            <a:r>
              <a:rPr lang="fi-FI" sz="800">
                <a:solidFill>
                  <a:srgbClr val="073763"/>
                </a:solidFill>
              </a:rPr>
              <a:t>Power-on time</a:t>
            </a:r>
            <a:endParaRPr sz="800">
              <a:solidFill>
                <a:srgbClr val="073763"/>
              </a:solidFill>
            </a:endParaRPr>
          </a:p>
          <a:p>
            <a:pPr indent="0" lvl="0" marL="0" rtl="0" algn="l">
              <a:lnSpc>
                <a:spcPct val="100000"/>
              </a:lnSpc>
              <a:spcBef>
                <a:spcPts val="0"/>
              </a:spcBef>
              <a:spcAft>
                <a:spcPts val="0"/>
              </a:spcAft>
              <a:buSzPts val="1600"/>
              <a:buNone/>
            </a:pPr>
            <a:r>
              <a:rPr lang="fi-FI" sz="800">
                <a:solidFill>
                  <a:srgbClr val="073763"/>
                </a:solidFill>
              </a:rPr>
              <a:t>Three-phase voltage</a:t>
            </a:r>
            <a:endParaRPr sz="800">
              <a:solidFill>
                <a:srgbClr val="073763"/>
              </a:solidFill>
            </a:endParaRPr>
          </a:p>
          <a:p>
            <a:pPr indent="0" lvl="0" marL="0" rtl="0" algn="l">
              <a:lnSpc>
                <a:spcPct val="100000"/>
              </a:lnSpc>
              <a:spcBef>
                <a:spcPts val="0"/>
              </a:spcBef>
              <a:spcAft>
                <a:spcPts val="0"/>
              </a:spcAft>
              <a:buSzPts val="1600"/>
              <a:buNone/>
            </a:pPr>
            <a:r>
              <a:rPr lang="fi-FI" sz="800">
                <a:solidFill>
                  <a:srgbClr val="073763"/>
                </a:solidFill>
              </a:rPr>
              <a:t>Three-phase current</a:t>
            </a:r>
            <a:endParaRPr sz="800">
              <a:solidFill>
                <a:srgbClr val="073763"/>
              </a:solidFill>
            </a:endParaRPr>
          </a:p>
          <a:p>
            <a:pPr indent="0" lvl="0" marL="0" rtl="0" algn="l">
              <a:lnSpc>
                <a:spcPct val="100000"/>
              </a:lnSpc>
              <a:spcBef>
                <a:spcPts val="0"/>
              </a:spcBef>
              <a:spcAft>
                <a:spcPts val="0"/>
              </a:spcAft>
              <a:buSzPts val="1600"/>
              <a:buNone/>
            </a:pPr>
            <a:r>
              <a:rPr lang="fi-FI" sz="800">
                <a:solidFill>
                  <a:srgbClr val="073763"/>
                </a:solidFill>
              </a:rPr>
              <a:t>Power factor (cos φ)</a:t>
            </a:r>
            <a:endParaRPr sz="800">
              <a:solidFill>
                <a:srgbClr val="073763"/>
              </a:solidFill>
            </a:endParaRPr>
          </a:p>
          <a:p>
            <a:pPr indent="0" lvl="0" marL="0" rtl="0" algn="l">
              <a:lnSpc>
                <a:spcPct val="100000"/>
              </a:lnSpc>
              <a:spcBef>
                <a:spcPts val="0"/>
              </a:spcBef>
              <a:spcAft>
                <a:spcPts val="0"/>
              </a:spcAft>
              <a:buSzPts val="1600"/>
              <a:buNone/>
            </a:pPr>
            <a:r>
              <a:rPr lang="fi-FI" sz="800">
                <a:solidFill>
                  <a:srgbClr val="073763"/>
                </a:solidFill>
              </a:rPr>
              <a:t>Active, reactive, full power</a:t>
            </a:r>
            <a:endParaRPr sz="800">
              <a:solidFill>
                <a:srgbClr val="073763"/>
              </a:solidFill>
            </a:endParaRPr>
          </a:p>
          <a:p>
            <a:pPr indent="0" lvl="0" marL="0" rtl="0" algn="l">
              <a:lnSpc>
                <a:spcPct val="100000"/>
              </a:lnSpc>
              <a:spcBef>
                <a:spcPts val="0"/>
              </a:spcBef>
              <a:spcAft>
                <a:spcPts val="0"/>
              </a:spcAft>
              <a:buSzPts val="1600"/>
              <a:buNone/>
            </a:pPr>
            <a:r>
              <a:rPr lang="fi-FI" sz="800">
                <a:solidFill>
                  <a:srgbClr val="073763"/>
                </a:solidFill>
              </a:rPr>
              <a:t>Active, reactive, full energy</a:t>
            </a:r>
            <a:endParaRPr sz="800">
              <a:solidFill>
                <a:srgbClr val="073763"/>
              </a:solidFill>
            </a:endParaRPr>
          </a:p>
          <a:p>
            <a:pPr indent="0" lvl="0" marL="0" rtl="0" algn="l">
              <a:lnSpc>
                <a:spcPct val="100000"/>
              </a:lnSpc>
              <a:spcBef>
                <a:spcPts val="0"/>
              </a:spcBef>
              <a:spcAft>
                <a:spcPts val="0"/>
              </a:spcAft>
              <a:buSzPts val="1600"/>
              <a:buNone/>
            </a:pPr>
            <a:r>
              <a:rPr lang="fi-FI" sz="800">
                <a:solidFill>
                  <a:srgbClr val="073763"/>
                </a:solidFill>
              </a:rPr>
              <a:t>Time out</a:t>
            </a:r>
            <a:endParaRPr sz="800">
              <a:solidFill>
                <a:srgbClr val="073763"/>
              </a:solidFill>
            </a:endParaRPr>
          </a:p>
          <a:p>
            <a:pPr indent="0" lvl="0" marL="0" rtl="0" algn="l">
              <a:lnSpc>
                <a:spcPct val="100000"/>
              </a:lnSpc>
              <a:spcBef>
                <a:spcPts val="0"/>
              </a:spcBef>
              <a:spcAft>
                <a:spcPts val="0"/>
              </a:spcAft>
              <a:buSzPts val="1600"/>
              <a:buNone/>
            </a:pPr>
            <a:r>
              <a:rPr lang="fi-FI" sz="800">
                <a:solidFill>
                  <a:srgbClr val="073763"/>
                </a:solidFill>
              </a:rPr>
              <a:t>Product</a:t>
            </a:r>
            <a:endParaRPr sz="800">
              <a:solidFill>
                <a:srgbClr val="073763"/>
              </a:solidFill>
            </a:endParaRPr>
          </a:p>
          <a:p>
            <a:pPr indent="0" lvl="0" marL="0" rtl="0" algn="l">
              <a:lnSpc>
                <a:spcPct val="100000"/>
              </a:lnSpc>
              <a:spcBef>
                <a:spcPts val="0"/>
              </a:spcBef>
              <a:spcAft>
                <a:spcPts val="0"/>
              </a:spcAft>
              <a:buSzPts val="1600"/>
              <a:buNone/>
            </a:pPr>
            <a:r>
              <a:rPr lang="fi-FI" sz="800">
                <a:solidFill>
                  <a:srgbClr val="B7B7B7"/>
                </a:solidFill>
              </a:rPr>
              <a:t>Bearing temperature</a:t>
            </a:r>
            <a:endParaRPr sz="800">
              <a:solidFill>
                <a:srgbClr val="B7B7B7"/>
              </a:solidFill>
            </a:endParaRPr>
          </a:p>
          <a:p>
            <a:pPr indent="0" lvl="0" marL="0" rtl="0" algn="l">
              <a:lnSpc>
                <a:spcPct val="100000"/>
              </a:lnSpc>
              <a:spcBef>
                <a:spcPts val="0"/>
              </a:spcBef>
              <a:spcAft>
                <a:spcPts val="0"/>
              </a:spcAft>
              <a:buSzPts val="1600"/>
              <a:buNone/>
            </a:pPr>
            <a:r>
              <a:rPr lang="fi-FI" sz="800">
                <a:solidFill>
                  <a:srgbClr val="B7B7B7"/>
                </a:solidFill>
              </a:rPr>
              <a:t>Status of the sensors</a:t>
            </a:r>
            <a:endParaRPr sz="800">
              <a:solidFill>
                <a:srgbClr val="B7B7B7"/>
              </a:solidFill>
            </a:endParaRPr>
          </a:p>
          <a:p>
            <a:pPr indent="0" lvl="0" marL="0" rtl="0" algn="l">
              <a:lnSpc>
                <a:spcPct val="100000"/>
              </a:lnSpc>
              <a:spcBef>
                <a:spcPts val="0"/>
              </a:spcBef>
              <a:spcAft>
                <a:spcPts val="0"/>
              </a:spcAft>
              <a:buSzPts val="1600"/>
              <a:buNone/>
            </a:pPr>
            <a:r>
              <a:rPr lang="fi-FI" sz="800">
                <a:solidFill>
                  <a:srgbClr val="B7B7B7"/>
                </a:solidFill>
              </a:rPr>
              <a:t>Term of work</a:t>
            </a:r>
            <a:endParaRPr sz="800">
              <a:solidFill>
                <a:srgbClr val="B7B7B7"/>
              </a:solidFill>
            </a:endParaRPr>
          </a:p>
          <a:p>
            <a:pPr indent="0" lvl="0" marL="0" rtl="0" algn="l">
              <a:lnSpc>
                <a:spcPct val="100000"/>
              </a:lnSpc>
              <a:spcBef>
                <a:spcPts val="0"/>
              </a:spcBef>
              <a:spcAft>
                <a:spcPts val="0"/>
              </a:spcAft>
              <a:buSzPts val="1600"/>
              <a:buNone/>
            </a:pPr>
            <a:r>
              <a:rPr lang="fi-FI" sz="800">
                <a:solidFill>
                  <a:srgbClr val="B7B7B7"/>
                </a:solidFill>
              </a:rPr>
              <a:t>Term of maintenance</a:t>
            </a:r>
            <a:endParaRPr sz="800">
              <a:solidFill>
                <a:srgbClr val="B7B7B7"/>
              </a:solidFill>
            </a:endParaRPr>
          </a:p>
          <a:p>
            <a:pPr indent="0" lvl="0" marL="0" rtl="0" algn="l">
              <a:lnSpc>
                <a:spcPct val="100000"/>
              </a:lnSpc>
              <a:spcBef>
                <a:spcPts val="0"/>
              </a:spcBef>
              <a:spcAft>
                <a:spcPts val="0"/>
              </a:spcAft>
              <a:buSzPts val="1600"/>
              <a:buNone/>
            </a:pPr>
            <a:r>
              <a:rPr lang="fi-FI" sz="800">
                <a:solidFill>
                  <a:srgbClr val="B7B7B7"/>
                </a:solidFill>
              </a:rPr>
              <a:t>Season</a:t>
            </a:r>
            <a:endParaRPr sz="800">
              <a:solidFill>
                <a:srgbClr val="B7B7B7"/>
              </a:solidFill>
            </a:endParaRPr>
          </a:p>
          <a:p>
            <a:pPr indent="0" lvl="0" marL="0" rtl="0" algn="l">
              <a:lnSpc>
                <a:spcPct val="100000"/>
              </a:lnSpc>
              <a:spcBef>
                <a:spcPts val="0"/>
              </a:spcBef>
              <a:spcAft>
                <a:spcPts val="0"/>
              </a:spcAft>
              <a:buSzPts val="1600"/>
              <a:buNone/>
            </a:pPr>
            <a:r>
              <a:rPr lang="fi-FI" sz="800">
                <a:solidFill>
                  <a:srgbClr val="B7B7B7"/>
                </a:solidFill>
              </a:rPr>
              <a:t>Time of day</a:t>
            </a:r>
            <a:endParaRPr sz="800">
              <a:solidFill>
                <a:srgbClr val="B7B7B7"/>
              </a:solidFill>
            </a:endParaRPr>
          </a:p>
          <a:p>
            <a:pPr indent="0" lvl="0" marL="0" rtl="0" algn="l">
              <a:lnSpc>
                <a:spcPct val="100000"/>
              </a:lnSpc>
              <a:spcBef>
                <a:spcPts val="0"/>
              </a:spcBef>
              <a:spcAft>
                <a:spcPts val="0"/>
              </a:spcAft>
              <a:buSzPts val="1600"/>
              <a:buNone/>
            </a:pPr>
            <a:r>
              <a:rPr lang="fi-FI" sz="800">
                <a:solidFill>
                  <a:srgbClr val="B7B7B7"/>
                </a:solidFill>
              </a:rPr>
              <a:t>Work shift</a:t>
            </a:r>
            <a:endParaRPr sz="800">
              <a:solidFill>
                <a:srgbClr val="B7B7B7"/>
              </a:solidFill>
            </a:endParaRPr>
          </a:p>
        </p:txBody>
      </p:sp>
      <p:sp>
        <p:nvSpPr>
          <p:cNvPr id="100" name="Google Shape;100;g15d7457d598_1_114"/>
          <p:cNvSpPr txBox="1"/>
          <p:nvPr>
            <p:ph idx="1" type="body"/>
          </p:nvPr>
        </p:nvSpPr>
        <p:spPr>
          <a:xfrm>
            <a:off x="6063200" y="2823977"/>
            <a:ext cx="1953300" cy="20043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600"/>
              <a:buNone/>
            </a:pPr>
            <a:r>
              <a:rPr lang="fi-FI" sz="800">
                <a:solidFill>
                  <a:srgbClr val="073763"/>
                </a:solidFill>
              </a:rPr>
              <a:t>Power-on time</a:t>
            </a:r>
            <a:endParaRPr sz="800">
              <a:solidFill>
                <a:srgbClr val="073763"/>
              </a:solidFill>
            </a:endParaRPr>
          </a:p>
          <a:p>
            <a:pPr indent="0" lvl="0" marL="0" rtl="0" algn="l">
              <a:lnSpc>
                <a:spcPct val="100000"/>
              </a:lnSpc>
              <a:spcBef>
                <a:spcPts val="0"/>
              </a:spcBef>
              <a:spcAft>
                <a:spcPts val="0"/>
              </a:spcAft>
              <a:buSzPts val="1600"/>
              <a:buNone/>
            </a:pPr>
            <a:r>
              <a:rPr lang="fi-FI" sz="800">
                <a:solidFill>
                  <a:srgbClr val="073763"/>
                </a:solidFill>
              </a:rPr>
              <a:t>Three-phase voltage</a:t>
            </a:r>
            <a:endParaRPr sz="800">
              <a:solidFill>
                <a:srgbClr val="073763"/>
              </a:solidFill>
            </a:endParaRPr>
          </a:p>
          <a:p>
            <a:pPr indent="0" lvl="0" marL="0" rtl="0" algn="l">
              <a:lnSpc>
                <a:spcPct val="100000"/>
              </a:lnSpc>
              <a:spcBef>
                <a:spcPts val="0"/>
              </a:spcBef>
              <a:spcAft>
                <a:spcPts val="0"/>
              </a:spcAft>
              <a:buSzPts val="1600"/>
              <a:buNone/>
            </a:pPr>
            <a:r>
              <a:rPr lang="fi-FI" sz="800">
                <a:solidFill>
                  <a:srgbClr val="073763"/>
                </a:solidFill>
              </a:rPr>
              <a:t>Three-phase current</a:t>
            </a:r>
            <a:endParaRPr sz="800">
              <a:solidFill>
                <a:srgbClr val="073763"/>
              </a:solidFill>
            </a:endParaRPr>
          </a:p>
          <a:p>
            <a:pPr indent="0" lvl="0" marL="0" rtl="0" algn="l">
              <a:lnSpc>
                <a:spcPct val="100000"/>
              </a:lnSpc>
              <a:spcBef>
                <a:spcPts val="0"/>
              </a:spcBef>
              <a:spcAft>
                <a:spcPts val="0"/>
              </a:spcAft>
              <a:buSzPts val="1600"/>
              <a:buNone/>
            </a:pPr>
            <a:r>
              <a:rPr lang="fi-FI" sz="800">
                <a:solidFill>
                  <a:srgbClr val="073763"/>
                </a:solidFill>
              </a:rPr>
              <a:t>Power factor (cos φ)</a:t>
            </a:r>
            <a:endParaRPr sz="800">
              <a:solidFill>
                <a:srgbClr val="073763"/>
              </a:solidFill>
            </a:endParaRPr>
          </a:p>
          <a:p>
            <a:pPr indent="0" lvl="0" marL="0" rtl="0" algn="l">
              <a:lnSpc>
                <a:spcPct val="100000"/>
              </a:lnSpc>
              <a:spcBef>
                <a:spcPts val="0"/>
              </a:spcBef>
              <a:spcAft>
                <a:spcPts val="0"/>
              </a:spcAft>
              <a:buSzPts val="1600"/>
              <a:buNone/>
            </a:pPr>
            <a:r>
              <a:rPr lang="fi-FI" sz="800">
                <a:solidFill>
                  <a:srgbClr val="073763"/>
                </a:solidFill>
              </a:rPr>
              <a:t>Active, reactive, full power</a:t>
            </a:r>
            <a:endParaRPr sz="800">
              <a:solidFill>
                <a:srgbClr val="073763"/>
              </a:solidFill>
            </a:endParaRPr>
          </a:p>
          <a:p>
            <a:pPr indent="0" lvl="0" marL="0" rtl="0" algn="l">
              <a:lnSpc>
                <a:spcPct val="100000"/>
              </a:lnSpc>
              <a:spcBef>
                <a:spcPts val="0"/>
              </a:spcBef>
              <a:spcAft>
                <a:spcPts val="0"/>
              </a:spcAft>
              <a:buSzPts val="1600"/>
              <a:buNone/>
            </a:pPr>
            <a:r>
              <a:rPr lang="fi-FI" sz="800">
                <a:solidFill>
                  <a:srgbClr val="073763"/>
                </a:solidFill>
              </a:rPr>
              <a:t>Active, reactive, full energy</a:t>
            </a:r>
            <a:endParaRPr sz="800">
              <a:solidFill>
                <a:srgbClr val="073763"/>
              </a:solidFill>
            </a:endParaRPr>
          </a:p>
          <a:p>
            <a:pPr indent="0" lvl="0" marL="0" rtl="0" algn="l">
              <a:lnSpc>
                <a:spcPct val="100000"/>
              </a:lnSpc>
              <a:spcBef>
                <a:spcPts val="0"/>
              </a:spcBef>
              <a:spcAft>
                <a:spcPts val="0"/>
              </a:spcAft>
              <a:buSzPts val="1600"/>
              <a:buNone/>
            </a:pPr>
            <a:r>
              <a:rPr lang="fi-FI" sz="800">
                <a:solidFill>
                  <a:srgbClr val="073763"/>
                </a:solidFill>
              </a:rPr>
              <a:t>Time out</a:t>
            </a:r>
            <a:endParaRPr sz="800">
              <a:solidFill>
                <a:srgbClr val="073763"/>
              </a:solidFill>
            </a:endParaRPr>
          </a:p>
          <a:p>
            <a:pPr indent="0" lvl="0" marL="0" rtl="0" algn="l">
              <a:lnSpc>
                <a:spcPct val="100000"/>
              </a:lnSpc>
              <a:spcBef>
                <a:spcPts val="0"/>
              </a:spcBef>
              <a:spcAft>
                <a:spcPts val="0"/>
              </a:spcAft>
              <a:buSzPts val="1600"/>
              <a:buNone/>
            </a:pPr>
            <a:r>
              <a:rPr lang="fi-FI" sz="800">
                <a:solidFill>
                  <a:srgbClr val="073763"/>
                </a:solidFill>
              </a:rPr>
              <a:t>Product</a:t>
            </a:r>
            <a:endParaRPr sz="800">
              <a:solidFill>
                <a:srgbClr val="073763"/>
              </a:solidFill>
            </a:endParaRPr>
          </a:p>
          <a:p>
            <a:pPr indent="0" lvl="0" marL="0" rtl="0" algn="l">
              <a:lnSpc>
                <a:spcPct val="100000"/>
              </a:lnSpc>
              <a:spcBef>
                <a:spcPts val="0"/>
              </a:spcBef>
              <a:spcAft>
                <a:spcPts val="0"/>
              </a:spcAft>
              <a:buSzPts val="1600"/>
              <a:buNone/>
            </a:pPr>
            <a:r>
              <a:rPr lang="fi-FI" sz="800">
                <a:solidFill>
                  <a:srgbClr val="B7B7B7"/>
                </a:solidFill>
              </a:rPr>
              <a:t>Bearing temperature</a:t>
            </a:r>
            <a:endParaRPr sz="800">
              <a:solidFill>
                <a:srgbClr val="B7B7B7"/>
              </a:solidFill>
            </a:endParaRPr>
          </a:p>
          <a:p>
            <a:pPr indent="0" lvl="0" marL="0" rtl="0" algn="l">
              <a:lnSpc>
                <a:spcPct val="100000"/>
              </a:lnSpc>
              <a:spcBef>
                <a:spcPts val="0"/>
              </a:spcBef>
              <a:spcAft>
                <a:spcPts val="0"/>
              </a:spcAft>
              <a:buSzPts val="1600"/>
              <a:buNone/>
            </a:pPr>
            <a:r>
              <a:rPr lang="fi-FI" sz="800">
                <a:solidFill>
                  <a:srgbClr val="B7B7B7"/>
                </a:solidFill>
              </a:rPr>
              <a:t>Status of the sensors</a:t>
            </a:r>
            <a:endParaRPr sz="800">
              <a:solidFill>
                <a:srgbClr val="B7B7B7"/>
              </a:solidFill>
            </a:endParaRPr>
          </a:p>
          <a:p>
            <a:pPr indent="0" lvl="0" marL="0" rtl="0" algn="l">
              <a:lnSpc>
                <a:spcPct val="100000"/>
              </a:lnSpc>
              <a:spcBef>
                <a:spcPts val="0"/>
              </a:spcBef>
              <a:spcAft>
                <a:spcPts val="0"/>
              </a:spcAft>
              <a:buSzPts val="1600"/>
              <a:buNone/>
            </a:pPr>
            <a:r>
              <a:rPr lang="fi-FI" sz="800">
                <a:solidFill>
                  <a:srgbClr val="B7B7B7"/>
                </a:solidFill>
              </a:rPr>
              <a:t>Term of work</a:t>
            </a:r>
            <a:endParaRPr sz="800">
              <a:solidFill>
                <a:srgbClr val="B7B7B7"/>
              </a:solidFill>
            </a:endParaRPr>
          </a:p>
          <a:p>
            <a:pPr indent="0" lvl="0" marL="0" rtl="0" algn="l">
              <a:lnSpc>
                <a:spcPct val="100000"/>
              </a:lnSpc>
              <a:spcBef>
                <a:spcPts val="0"/>
              </a:spcBef>
              <a:spcAft>
                <a:spcPts val="0"/>
              </a:spcAft>
              <a:buSzPts val="1600"/>
              <a:buNone/>
            </a:pPr>
            <a:r>
              <a:rPr lang="fi-FI" sz="800">
                <a:solidFill>
                  <a:srgbClr val="B7B7B7"/>
                </a:solidFill>
              </a:rPr>
              <a:t>Term of maintenance</a:t>
            </a:r>
            <a:endParaRPr sz="800">
              <a:solidFill>
                <a:srgbClr val="B7B7B7"/>
              </a:solidFill>
            </a:endParaRPr>
          </a:p>
          <a:p>
            <a:pPr indent="0" lvl="0" marL="0" rtl="0" algn="l">
              <a:lnSpc>
                <a:spcPct val="100000"/>
              </a:lnSpc>
              <a:spcBef>
                <a:spcPts val="0"/>
              </a:spcBef>
              <a:spcAft>
                <a:spcPts val="0"/>
              </a:spcAft>
              <a:buSzPts val="1600"/>
              <a:buNone/>
            </a:pPr>
            <a:r>
              <a:rPr lang="fi-FI" sz="800">
                <a:solidFill>
                  <a:srgbClr val="B7B7B7"/>
                </a:solidFill>
              </a:rPr>
              <a:t>Season</a:t>
            </a:r>
            <a:endParaRPr sz="800">
              <a:solidFill>
                <a:srgbClr val="B7B7B7"/>
              </a:solidFill>
            </a:endParaRPr>
          </a:p>
          <a:p>
            <a:pPr indent="0" lvl="0" marL="0" rtl="0" algn="l">
              <a:lnSpc>
                <a:spcPct val="100000"/>
              </a:lnSpc>
              <a:spcBef>
                <a:spcPts val="0"/>
              </a:spcBef>
              <a:spcAft>
                <a:spcPts val="0"/>
              </a:spcAft>
              <a:buSzPts val="1600"/>
              <a:buNone/>
            </a:pPr>
            <a:r>
              <a:rPr lang="fi-FI" sz="800">
                <a:solidFill>
                  <a:srgbClr val="B7B7B7"/>
                </a:solidFill>
              </a:rPr>
              <a:t>Time of day</a:t>
            </a:r>
            <a:endParaRPr sz="800">
              <a:solidFill>
                <a:srgbClr val="B7B7B7"/>
              </a:solidFill>
            </a:endParaRPr>
          </a:p>
          <a:p>
            <a:pPr indent="0" lvl="0" marL="0" rtl="0" algn="l">
              <a:lnSpc>
                <a:spcPct val="100000"/>
              </a:lnSpc>
              <a:spcBef>
                <a:spcPts val="0"/>
              </a:spcBef>
              <a:spcAft>
                <a:spcPts val="0"/>
              </a:spcAft>
              <a:buSzPts val="1600"/>
              <a:buNone/>
            </a:pPr>
            <a:r>
              <a:rPr lang="fi-FI" sz="800">
                <a:solidFill>
                  <a:srgbClr val="B7B7B7"/>
                </a:solidFill>
              </a:rPr>
              <a:t>Work shift</a:t>
            </a:r>
            <a:endParaRPr sz="800">
              <a:solidFill>
                <a:srgbClr val="B7B7B7"/>
              </a:solidFill>
            </a:endParaRPr>
          </a:p>
        </p:txBody>
      </p:sp>
      <p:sp>
        <p:nvSpPr>
          <p:cNvPr id="95" name="Google Shape;95;g15d7457d598_1_114"/>
          <p:cNvSpPr/>
          <p:nvPr/>
        </p:nvSpPr>
        <p:spPr>
          <a:xfrm>
            <a:off x="3034463" y="1897088"/>
            <a:ext cx="610500" cy="612000"/>
          </a:xfrm>
          <a:prstGeom prst="ellipse">
            <a:avLst/>
          </a:prstGeom>
          <a:solidFill>
            <a:schemeClr val="lt2"/>
          </a:solidFill>
          <a:ln cap="flat" cmpd="sng" w="9525">
            <a:solidFill>
              <a:srgbClr val="0000FF"/>
            </a:solidFill>
            <a:prstDash val="solid"/>
            <a:round/>
            <a:headEnd len="sm" w="sm" type="none"/>
            <a:tailEnd len="sm" w="sm" type="none"/>
          </a:ln>
          <a:effectLst>
            <a:outerShdw blurRad="271463" rotWithShape="0" algn="bl" dir="5400000" dist="95250">
              <a:srgbClr val="000000">
                <a:alpha val="49411"/>
              </a:srgbClr>
            </a:outerShdw>
          </a:effectLst>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1" i="0" lang="fi-FI" sz="1400" u="none" cap="none" strike="noStrike">
                <a:solidFill>
                  <a:srgbClr val="000000"/>
                </a:solidFill>
                <a:latin typeface="Arial"/>
                <a:ea typeface="Arial"/>
                <a:cs typeface="Arial"/>
                <a:sym typeface="Arial"/>
              </a:rPr>
              <a:t>Eq.1</a:t>
            </a:r>
            <a:endParaRPr b="1" i="0" sz="1400" u="none" cap="none" strike="noStrike">
              <a:solidFill>
                <a:srgbClr val="000000"/>
              </a:solidFill>
              <a:latin typeface="Arial"/>
              <a:ea typeface="Arial"/>
              <a:cs typeface="Arial"/>
              <a:sym typeface="Arial"/>
            </a:endParaRPr>
          </a:p>
        </p:txBody>
      </p:sp>
      <p:cxnSp>
        <p:nvCxnSpPr>
          <p:cNvPr id="101" name="Google Shape;101;g15d7457d598_1_114"/>
          <p:cNvCxnSpPr>
            <a:stCxn id="93" idx="6"/>
          </p:cNvCxnSpPr>
          <p:nvPr/>
        </p:nvCxnSpPr>
        <p:spPr>
          <a:xfrm>
            <a:off x="6808750" y="2204138"/>
            <a:ext cx="2119500" cy="4200"/>
          </a:xfrm>
          <a:prstGeom prst="straightConnector1">
            <a:avLst/>
          </a:prstGeom>
          <a:noFill/>
          <a:ln cap="flat" cmpd="sng" w="9525">
            <a:solidFill>
              <a:schemeClr val="dk2"/>
            </a:solidFill>
            <a:prstDash val="solid"/>
            <a:round/>
            <a:headEnd len="sm" w="sm" type="none"/>
            <a:tailEnd len="med" w="med" type="triangle"/>
          </a:ln>
        </p:spPr>
      </p:cxnSp>
      <p:sp>
        <p:nvSpPr>
          <p:cNvPr id="102" name="Google Shape;102;g15d7457d598_1_114"/>
          <p:cNvSpPr txBox="1"/>
          <p:nvPr>
            <p:ph idx="1" type="body"/>
          </p:nvPr>
        </p:nvSpPr>
        <p:spPr>
          <a:xfrm>
            <a:off x="3477638" y="1655625"/>
            <a:ext cx="1321200" cy="284400"/>
          </a:xfrm>
          <a:prstGeom prst="rect">
            <a:avLst/>
          </a:prstGeom>
          <a:noFill/>
          <a:ln>
            <a:noFill/>
          </a:ln>
        </p:spPr>
        <p:txBody>
          <a:bodyPr anchorCtr="0" anchor="t" bIns="91425" lIns="91425" spcFirstLastPara="1" rIns="91425" wrap="square" tIns="91425">
            <a:noAutofit/>
          </a:bodyPr>
          <a:lstStyle/>
          <a:p>
            <a:pPr indent="0" lvl="0" marL="0" rtl="0" algn="ctr">
              <a:lnSpc>
                <a:spcPct val="110000"/>
              </a:lnSpc>
              <a:spcBef>
                <a:spcPts val="300"/>
              </a:spcBef>
              <a:spcAft>
                <a:spcPts val="0"/>
              </a:spcAft>
              <a:buSzPts val="1600"/>
              <a:buNone/>
            </a:pPr>
            <a:r>
              <a:rPr lang="fi-FI" sz="800">
                <a:solidFill>
                  <a:srgbClr val="666666"/>
                </a:solidFill>
              </a:rPr>
              <a:t>Technological delay</a:t>
            </a:r>
            <a:endParaRPr b="1" sz="800">
              <a:solidFill>
                <a:srgbClr val="666666"/>
              </a:solidFill>
            </a:endParaRPr>
          </a:p>
        </p:txBody>
      </p:sp>
      <p:sp>
        <p:nvSpPr>
          <p:cNvPr id="103" name="Google Shape;103;g15d7457d598_1_114"/>
          <p:cNvSpPr/>
          <p:nvPr/>
        </p:nvSpPr>
        <p:spPr>
          <a:xfrm>
            <a:off x="1259200" y="2172800"/>
            <a:ext cx="557700" cy="859800"/>
          </a:xfrm>
          <a:prstGeom prst="curvedLeftArrow">
            <a:avLst>
              <a:gd fmla="val 14476" name="adj1"/>
              <a:gd fmla="val 50000" name="adj2"/>
              <a:gd fmla="val 25000" name="adj3"/>
            </a:avLst>
          </a:prstGeom>
          <a:solidFill>
            <a:srgbClr val="F4CCCC"/>
          </a:solidFill>
          <a:ln cap="flat" cmpd="sng" w="9525">
            <a:solidFill>
              <a:srgbClr val="C27BA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4" name="Google Shape;104;g15d7457d598_1_114"/>
          <p:cNvSpPr txBox="1"/>
          <p:nvPr>
            <p:ph idx="1" type="body"/>
          </p:nvPr>
        </p:nvSpPr>
        <p:spPr>
          <a:xfrm>
            <a:off x="1614675" y="3862375"/>
            <a:ext cx="1035600" cy="605700"/>
          </a:xfrm>
          <a:prstGeom prst="rect">
            <a:avLst/>
          </a:prstGeom>
          <a:noFill/>
          <a:ln>
            <a:noFill/>
          </a:ln>
        </p:spPr>
        <p:txBody>
          <a:bodyPr anchorCtr="0" anchor="t" bIns="91425" lIns="91425" spcFirstLastPara="1" rIns="91425" wrap="square" tIns="91425">
            <a:noAutofit/>
          </a:bodyPr>
          <a:lstStyle/>
          <a:p>
            <a:pPr indent="0" lvl="0" marL="0" rtl="0" algn="ctr">
              <a:lnSpc>
                <a:spcPct val="80000"/>
              </a:lnSpc>
              <a:spcBef>
                <a:spcPts val="0"/>
              </a:spcBef>
              <a:spcAft>
                <a:spcPts val="0"/>
              </a:spcAft>
              <a:buSzPts val="1600"/>
              <a:buNone/>
            </a:pPr>
            <a:r>
              <a:rPr lang="fi-FI" sz="1000">
                <a:solidFill>
                  <a:srgbClr val="0B5394"/>
                </a:solidFill>
              </a:rPr>
              <a:t>Direction of movement of products</a:t>
            </a:r>
            <a:endParaRPr b="1" sz="1300">
              <a:solidFill>
                <a:srgbClr val="0B5394"/>
              </a:solidFill>
            </a:endParaRPr>
          </a:p>
        </p:txBody>
      </p:sp>
      <p:sp>
        <p:nvSpPr>
          <p:cNvPr id="105" name="Google Shape;105;g15d7457d598_1_114"/>
          <p:cNvSpPr txBox="1"/>
          <p:nvPr>
            <p:ph idx="1" type="body"/>
          </p:nvPr>
        </p:nvSpPr>
        <p:spPr>
          <a:xfrm>
            <a:off x="436975" y="2229238"/>
            <a:ext cx="1239900" cy="525000"/>
          </a:xfrm>
          <a:prstGeom prst="rect">
            <a:avLst/>
          </a:prstGeom>
          <a:noFill/>
          <a:ln>
            <a:noFill/>
          </a:ln>
        </p:spPr>
        <p:txBody>
          <a:bodyPr anchorCtr="0" anchor="t" bIns="91425" lIns="91425" spcFirstLastPara="1" rIns="91425" wrap="square" tIns="91425">
            <a:noAutofit/>
          </a:bodyPr>
          <a:lstStyle/>
          <a:p>
            <a:pPr indent="0" lvl="0" marL="0" rtl="0" algn="ctr">
              <a:lnSpc>
                <a:spcPct val="80000"/>
              </a:lnSpc>
              <a:spcBef>
                <a:spcPts val="0"/>
              </a:spcBef>
              <a:spcAft>
                <a:spcPts val="0"/>
              </a:spcAft>
              <a:buSzPts val="1600"/>
              <a:buNone/>
            </a:pPr>
            <a:r>
              <a:rPr lang="fi-FI" sz="1000">
                <a:solidFill>
                  <a:srgbClr val="A64D79"/>
                </a:solidFill>
              </a:rPr>
              <a:t>The procedure for turning on the equipment</a:t>
            </a:r>
            <a:endParaRPr b="1" sz="1300">
              <a:solidFill>
                <a:srgbClr val="A64D79"/>
              </a:solidFill>
            </a:endParaRPr>
          </a:p>
        </p:txBody>
      </p:sp>
      <p:sp>
        <p:nvSpPr>
          <p:cNvPr id="106" name="Google Shape;106;g15d7457d598_1_114"/>
          <p:cNvSpPr/>
          <p:nvPr/>
        </p:nvSpPr>
        <p:spPr>
          <a:xfrm>
            <a:off x="1004550" y="3459675"/>
            <a:ext cx="360000" cy="360000"/>
          </a:xfrm>
          <a:prstGeom prst="ellipse">
            <a:avLst/>
          </a:prstGeom>
          <a:solidFill>
            <a:schemeClr val="lt2"/>
          </a:solidFill>
          <a:ln cap="flat" cmpd="sng" w="9525">
            <a:solidFill>
              <a:srgbClr val="0000FF"/>
            </a:solidFill>
            <a:prstDash val="solid"/>
            <a:round/>
            <a:headEnd len="sm" w="sm" type="none"/>
            <a:tailEnd len="sm" w="sm" type="none"/>
          </a:ln>
          <a:effectLst>
            <a:outerShdw blurRad="271463" rotWithShape="0" algn="bl" dir="5400000" dist="95250">
              <a:srgbClr val="000000">
                <a:alpha val="49411"/>
              </a:srgbClr>
            </a:outerShdw>
          </a:effectLst>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900"/>
              <a:buFont typeface="Arial"/>
              <a:buNone/>
            </a:pPr>
            <a:r>
              <a:rPr b="1" i="0" lang="fi-FI" sz="900" u="none" cap="none" strike="noStrike">
                <a:solidFill>
                  <a:srgbClr val="000000"/>
                </a:solidFill>
                <a:latin typeface="Arial"/>
                <a:ea typeface="Arial"/>
                <a:cs typeface="Arial"/>
                <a:sym typeface="Arial"/>
              </a:rPr>
              <a:t>Eq.1</a:t>
            </a:r>
            <a:endParaRPr b="1" i="0" sz="900" u="none" cap="none" strike="noStrike">
              <a:solidFill>
                <a:srgbClr val="000000"/>
              </a:solidFill>
              <a:latin typeface="Arial"/>
              <a:ea typeface="Arial"/>
              <a:cs typeface="Arial"/>
              <a:sym typeface="Arial"/>
            </a:endParaRPr>
          </a:p>
        </p:txBody>
      </p:sp>
      <p:sp>
        <p:nvSpPr>
          <p:cNvPr id="107" name="Google Shape;107;g15d7457d598_1_114"/>
          <p:cNvSpPr/>
          <p:nvPr/>
        </p:nvSpPr>
        <p:spPr>
          <a:xfrm>
            <a:off x="2017838" y="2315550"/>
            <a:ext cx="360000" cy="360000"/>
          </a:xfrm>
          <a:prstGeom prst="ellipse">
            <a:avLst/>
          </a:prstGeom>
          <a:solidFill>
            <a:schemeClr val="lt2"/>
          </a:solidFill>
          <a:ln cap="flat" cmpd="sng" w="9525">
            <a:solidFill>
              <a:srgbClr val="0000FF"/>
            </a:solidFill>
            <a:prstDash val="solid"/>
            <a:round/>
            <a:headEnd len="sm" w="sm" type="none"/>
            <a:tailEnd len="sm" w="sm" type="none"/>
          </a:ln>
          <a:effectLst>
            <a:outerShdw blurRad="271463" rotWithShape="0" algn="bl" dir="5400000" dist="95250">
              <a:srgbClr val="000000">
                <a:alpha val="49411"/>
              </a:srgbClr>
            </a:outerShdw>
          </a:effectLst>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900"/>
              <a:buFont typeface="Arial"/>
              <a:buNone/>
            </a:pPr>
            <a:r>
              <a:rPr b="1" i="0" lang="fi-FI" sz="900" u="none" cap="none" strike="noStrike">
                <a:solidFill>
                  <a:srgbClr val="000000"/>
                </a:solidFill>
                <a:latin typeface="Arial"/>
                <a:ea typeface="Arial"/>
                <a:cs typeface="Arial"/>
                <a:sym typeface="Arial"/>
              </a:rPr>
              <a:t>Eq.2</a:t>
            </a:r>
            <a:endParaRPr b="1" i="0" sz="900" u="none" cap="none" strike="noStrike">
              <a:solidFill>
                <a:srgbClr val="000000"/>
              </a:solidFill>
              <a:latin typeface="Arial"/>
              <a:ea typeface="Arial"/>
              <a:cs typeface="Arial"/>
              <a:sym typeface="Arial"/>
            </a:endParaRPr>
          </a:p>
        </p:txBody>
      </p:sp>
      <p:sp>
        <p:nvSpPr>
          <p:cNvPr id="108" name="Google Shape;108;g15d7457d598_1_114"/>
          <p:cNvSpPr/>
          <p:nvPr/>
        </p:nvSpPr>
        <p:spPr>
          <a:xfrm>
            <a:off x="1456888" y="1284850"/>
            <a:ext cx="360000" cy="360000"/>
          </a:xfrm>
          <a:prstGeom prst="ellipse">
            <a:avLst/>
          </a:prstGeom>
          <a:solidFill>
            <a:schemeClr val="lt2"/>
          </a:solidFill>
          <a:ln cap="flat" cmpd="sng" w="9525">
            <a:solidFill>
              <a:srgbClr val="0000FF"/>
            </a:solidFill>
            <a:prstDash val="solid"/>
            <a:round/>
            <a:headEnd len="sm" w="sm" type="none"/>
            <a:tailEnd len="sm" w="sm" type="none"/>
          </a:ln>
          <a:effectLst>
            <a:outerShdw blurRad="271463" rotWithShape="0" algn="bl" dir="5400000" dist="95250">
              <a:srgbClr val="000000">
                <a:alpha val="49411"/>
              </a:srgbClr>
            </a:outerShdw>
          </a:effectLst>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900"/>
              <a:buFont typeface="Arial"/>
              <a:buNone/>
            </a:pPr>
            <a:r>
              <a:rPr b="1" i="0" lang="fi-FI" sz="900" u="none" cap="none" strike="noStrike">
                <a:solidFill>
                  <a:srgbClr val="000000"/>
                </a:solidFill>
                <a:latin typeface="Arial"/>
                <a:ea typeface="Arial"/>
                <a:cs typeface="Arial"/>
                <a:sym typeface="Arial"/>
              </a:rPr>
              <a:t>Eq.3</a:t>
            </a:r>
            <a:endParaRPr b="1" i="0" sz="900" u="none" cap="none" strike="noStrike">
              <a:solidFill>
                <a:srgbClr val="000000"/>
              </a:solidFill>
              <a:latin typeface="Arial"/>
              <a:ea typeface="Arial"/>
              <a:cs typeface="Arial"/>
              <a:sym typeface="Arial"/>
            </a:endParaRPr>
          </a:p>
        </p:txBody>
      </p:sp>
      <p:pic>
        <p:nvPicPr>
          <p:cNvPr id="109" name="Google Shape;109;g15d7457d598_1_114"/>
          <p:cNvPicPr preferRelativeResize="0"/>
          <p:nvPr/>
        </p:nvPicPr>
        <p:blipFill rotWithShape="1">
          <a:blip r:embed="rId9">
            <a:alphaModFix/>
          </a:blip>
          <a:srcRect b="0" l="0" r="0" t="0"/>
          <a:stretch/>
        </p:blipFill>
        <p:spPr>
          <a:xfrm>
            <a:off x="3660038" y="1897100"/>
            <a:ext cx="956401" cy="178875"/>
          </a:xfrm>
          <a:prstGeom prst="rect">
            <a:avLst/>
          </a:prstGeom>
          <a:noFill/>
          <a:ln>
            <a:noFill/>
          </a:ln>
        </p:spPr>
      </p:pic>
      <p:pic>
        <p:nvPicPr>
          <p:cNvPr id="110" name="Google Shape;110;g15d7457d598_1_114"/>
          <p:cNvPicPr preferRelativeResize="0"/>
          <p:nvPr/>
        </p:nvPicPr>
        <p:blipFill rotWithShape="1">
          <a:blip r:embed="rId9">
            <a:alphaModFix/>
          </a:blip>
          <a:srcRect b="0" l="0" r="0" t="0"/>
          <a:stretch/>
        </p:blipFill>
        <p:spPr>
          <a:xfrm>
            <a:off x="3360625" y="1390454"/>
            <a:ext cx="3152248" cy="454771"/>
          </a:xfrm>
          <a:prstGeom prst="rect">
            <a:avLst/>
          </a:prstGeom>
          <a:noFill/>
          <a:ln>
            <a:noFill/>
          </a:ln>
        </p:spPr>
      </p:pic>
      <p:sp>
        <p:nvSpPr>
          <p:cNvPr id="111" name="Google Shape;111;g15d7457d598_1_114"/>
          <p:cNvSpPr txBox="1"/>
          <p:nvPr>
            <p:ph idx="1" type="body"/>
          </p:nvPr>
        </p:nvSpPr>
        <p:spPr>
          <a:xfrm>
            <a:off x="5059588" y="1655625"/>
            <a:ext cx="1321200" cy="284400"/>
          </a:xfrm>
          <a:prstGeom prst="rect">
            <a:avLst/>
          </a:prstGeom>
          <a:noFill/>
          <a:ln>
            <a:noFill/>
          </a:ln>
        </p:spPr>
        <p:txBody>
          <a:bodyPr anchorCtr="0" anchor="t" bIns="91425" lIns="91425" spcFirstLastPara="1" rIns="91425" wrap="square" tIns="91425">
            <a:noAutofit/>
          </a:bodyPr>
          <a:lstStyle/>
          <a:p>
            <a:pPr indent="0" lvl="0" marL="0" rtl="0" algn="ctr">
              <a:lnSpc>
                <a:spcPct val="110000"/>
              </a:lnSpc>
              <a:spcBef>
                <a:spcPts val="300"/>
              </a:spcBef>
              <a:spcAft>
                <a:spcPts val="0"/>
              </a:spcAft>
              <a:buSzPts val="1600"/>
              <a:buNone/>
            </a:pPr>
            <a:r>
              <a:rPr lang="fi-FI" sz="800">
                <a:solidFill>
                  <a:srgbClr val="666666"/>
                </a:solidFill>
              </a:rPr>
              <a:t>Technological delay</a:t>
            </a:r>
            <a:endParaRPr b="1" sz="800">
              <a:solidFill>
                <a:srgbClr val="666666"/>
              </a:solidFill>
            </a:endParaRPr>
          </a:p>
        </p:txBody>
      </p:sp>
      <p:pic>
        <p:nvPicPr>
          <p:cNvPr id="112" name="Google Shape;112;g15d7457d598_1_114"/>
          <p:cNvPicPr preferRelativeResize="0"/>
          <p:nvPr/>
        </p:nvPicPr>
        <p:blipFill rotWithShape="1">
          <a:blip r:embed="rId9">
            <a:alphaModFix/>
          </a:blip>
          <a:srcRect b="0" l="0" r="0" t="0"/>
          <a:stretch/>
        </p:blipFill>
        <p:spPr>
          <a:xfrm>
            <a:off x="5241988" y="1902325"/>
            <a:ext cx="956401" cy="178875"/>
          </a:xfrm>
          <a:prstGeom prst="rect">
            <a:avLst/>
          </a:prstGeom>
          <a:noFill/>
          <a:ln>
            <a:noFill/>
          </a:ln>
        </p:spPr>
      </p:pic>
      <p:sp>
        <p:nvSpPr>
          <p:cNvPr id="113" name="Google Shape;113;g15d7457d598_1_114"/>
          <p:cNvSpPr txBox="1"/>
          <p:nvPr>
            <p:ph idx="1" type="body"/>
          </p:nvPr>
        </p:nvSpPr>
        <p:spPr>
          <a:xfrm>
            <a:off x="4960013" y="1322638"/>
            <a:ext cx="1321200" cy="284400"/>
          </a:xfrm>
          <a:prstGeom prst="rect">
            <a:avLst/>
          </a:prstGeom>
          <a:noFill/>
          <a:ln>
            <a:noFill/>
          </a:ln>
        </p:spPr>
        <p:txBody>
          <a:bodyPr anchorCtr="0" anchor="t" bIns="91425" lIns="91425" spcFirstLastPara="1" rIns="91425" wrap="square" tIns="91425">
            <a:noAutofit/>
          </a:bodyPr>
          <a:lstStyle/>
          <a:p>
            <a:pPr indent="0" lvl="0" marL="0" rtl="0" algn="ctr">
              <a:lnSpc>
                <a:spcPct val="110000"/>
              </a:lnSpc>
              <a:spcBef>
                <a:spcPts val="300"/>
              </a:spcBef>
              <a:spcAft>
                <a:spcPts val="0"/>
              </a:spcAft>
              <a:buSzPts val="1600"/>
              <a:buNone/>
            </a:pPr>
            <a:r>
              <a:rPr lang="fi-FI" sz="800">
                <a:solidFill>
                  <a:srgbClr val="134F5C"/>
                </a:solidFill>
              </a:rPr>
              <a:t>Route operating time</a:t>
            </a:r>
            <a:endParaRPr b="1" sz="800">
              <a:solidFill>
                <a:srgbClr val="134F5C"/>
              </a:solidFill>
            </a:endParaRPr>
          </a:p>
        </p:txBody>
      </p:sp>
      <p:sp>
        <p:nvSpPr>
          <p:cNvPr id="114" name="Google Shape;114;g15d7457d598_1_114"/>
          <p:cNvSpPr txBox="1"/>
          <p:nvPr>
            <p:ph idx="1" type="body"/>
          </p:nvPr>
        </p:nvSpPr>
        <p:spPr>
          <a:xfrm>
            <a:off x="7554650" y="2822375"/>
            <a:ext cx="1644000" cy="1273800"/>
          </a:xfrm>
          <a:prstGeom prst="rect">
            <a:avLst/>
          </a:prstGeom>
          <a:noFill/>
          <a:ln>
            <a:noFill/>
          </a:ln>
        </p:spPr>
        <p:txBody>
          <a:bodyPr anchorCtr="0" anchor="t" bIns="91425" lIns="91425" spcFirstLastPara="1" rIns="91425" wrap="square" tIns="91425">
            <a:noAutofit/>
          </a:bodyPr>
          <a:lstStyle/>
          <a:p>
            <a:pPr indent="0" lvl="0" marL="0" rtl="0" algn="l">
              <a:lnSpc>
                <a:spcPct val="110000"/>
              </a:lnSpc>
              <a:spcBef>
                <a:spcPts val="300"/>
              </a:spcBef>
              <a:spcAft>
                <a:spcPts val="0"/>
              </a:spcAft>
              <a:buSzPts val="1600"/>
              <a:buNone/>
            </a:pPr>
            <a:r>
              <a:rPr lang="fi-FI" sz="800">
                <a:solidFill>
                  <a:srgbClr val="274E13"/>
                </a:solidFill>
              </a:rPr>
              <a:t>Route operating time</a:t>
            </a:r>
            <a:endParaRPr sz="800">
              <a:solidFill>
                <a:srgbClr val="274E13"/>
              </a:solidFill>
            </a:endParaRPr>
          </a:p>
          <a:p>
            <a:pPr indent="0" lvl="0" marL="0" rtl="0" algn="l">
              <a:lnSpc>
                <a:spcPct val="100000"/>
              </a:lnSpc>
              <a:spcBef>
                <a:spcPts val="0"/>
              </a:spcBef>
              <a:spcAft>
                <a:spcPts val="0"/>
              </a:spcAft>
              <a:buSzPts val="1600"/>
              <a:buNone/>
            </a:pPr>
            <a:r>
              <a:rPr lang="fi-FI" sz="800">
                <a:solidFill>
                  <a:srgbClr val="274E13"/>
                </a:solidFill>
              </a:rPr>
              <a:t>Power-on time</a:t>
            </a:r>
            <a:endParaRPr sz="800">
              <a:solidFill>
                <a:srgbClr val="274E13"/>
              </a:solidFill>
            </a:endParaRPr>
          </a:p>
          <a:p>
            <a:pPr indent="0" lvl="0" marL="0" rtl="0" algn="l">
              <a:lnSpc>
                <a:spcPct val="100000"/>
              </a:lnSpc>
              <a:spcBef>
                <a:spcPts val="0"/>
              </a:spcBef>
              <a:spcAft>
                <a:spcPts val="0"/>
              </a:spcAft>
              <a:buSzPts val="1600"/>
              <a:buNone/>
            </a:pPr>
            <a:r>
              <a:rPr lang="fi-FI" sz="800">
                <a:solidFill>
                  <a:srgbClr val="274E13"/>
                </a:solidFill>
              </a:rPr>
              <a:t>Active, reactive, full energy</a:t>
            </a:r>
            <a:endParaRPr sz="800">
              <a:solidFill>
                <a:srgbClr val="274E13"/>
              </a:solidFill>
            </a:endParaRPr>
          </a:p>
          <a:p>
            <a:pPr indent="0" lvl="0" marL="0" rtl="0" algn="l">
              <a:lnSpc>
                <a:spcPct val="100000"/>
              </a:lnSpc>
              <a:spcBef>
                <a:spcPts val="0"/>
              </a:spcBef>
              <a:spcAft>
                <a:spcPts val="0"/>
              </a:spcAft>
              <a:buSzPts val="1600"/>
              <a:buNone/>
            </a:pPr>
            <a:r>
              <a:rPr lang="fi-FI" sz="800">
                <a:solidFill>
                  <a:srgbClr val="274E13"/>
                </a:solidFill>
              </a:rPr>
              <a:t>Time out</a:t>
            </a:r>
            <a:endParaRPr sz="800">
              <a:solidFill>
                <a:srgbClr val="274E13"/>
              </a:solidFill>
            </a:endParaRPr>
          </a:p>
          <a:p>
            <a:pPr indent="0" lvl="0" marL="0" rtl="0" algn="l">
              <a:lnSpc>
                <a:spcPct val="100000"/>
              </a:lnSpc>
              <a:spcBef>
                <a:spcPts val="0"/>
              </a:spcBef>
              <a:spcAft>
                <a:spcPts val="0"/>
              </a:spcAft>
              <a:buSzPts val="1600"/>
              <a:buNone/>
            </a:pPr>
            <a:r>
              <a:rPr lang="fi-FI" sz="800">
                <a:solidFill>
                  <a:srgbClr val="274E13"/>
                </a:solidFill>
              </a:rPr>
              <a:t>Product</a:t>
            </a:r>
            <a:endParaRPr sz="800">
              <a:solidFill>
                <a:srgbClr val="274E13"/>
              </a:solidFill>
            </a:endParaRPr>
          </a:p>
          <a:p>
            <a:pPr indent="0" lvl="0" marL="0" rtl="0" algn="l">
              <a:lnSpc>
                <a:spcPct val="100000"/>
              </a:lnSpc>
              <a:spcBef>
                <a:spcPts val="0"/>
              </a:spcBef>
              <a:spcAft>
                <a:spcPts val="0"/>
              </a:spcAft>
              <a:buSzPts val="1600"/>
              <a:buNone/>
            </a:pPr>
            <a:r>
              <a:rPr lang="fi-FI" sz="800">
                <a:solidFill>
                  <a:srgbClr val="B7B7B7"/>
                </a:solidFill>
              </a:rPr>
              <a:t>Season</a:t>
            </a:r>
            <a:endParaRPr sz="800">
              <a:solidFill>
                <a:srgbClr val="B7B7B7"/>
              </a:solidFill>
            </a:endParaRPr>
          </a:p>
          <a:p>
            <a:pPr indent="0" lvl="0" marL="0" rtl="0" algn="l">
              <a:lnSpc>
                <a:spcPct val="100000"/>
              </a:lnSpc>
              <a:spcBef>
                <a:spcPts val="0"/>
              </a:spcBef>
              <a:spcAft>
                <a:spcPts val="0"/>
              </a:spcAft>
              <a:buSzPts val="1600"/>
              <a:buNone/>
            </a:pPr>
            <a:r>
              <a:rPr lang="fi-FI" sz="800">
                <a:solidFill>
                  <a:srgbClr val="B7B7B7"/>
                </a:solidFill>
              </a:rPr>
              <a:t>Time of day</a:t>
            </a:r>
            <a:endParaRPr sz="800">
              <a:solidFill>
                <a:srgbClr val="B7B7B7"/>
              </a:solidFill>
            </a:endParaRPr>
          </a:p>
          <a:p>
            <a:pPr indent="0" lvl="0" marL="0" rtl="0" algn="l">
              <a:lnSpc>
                <a:spcPct val="100000"/>
              </a:lnSpc>
              <a:spcBef>
                <a:spcPts val="0"/>
              </a:spcBef>
              <a:spcAft>
                <a:spcPts val="0"/>
              </a:spcAft>
              <a:buSzPts val="1600"/>
              <a:buNone/>
            </a:pPr>
            <a:r>
              <a:rPr lang="fi-FI" sz="800">
                <a:solidFill>
                  <a:srgbClr val="B7B7B7"/>
                </a:solidFill>
              </a:rPr>
              <a:t>Work shift</a:t>
            </a:r>
            <a:endParaRPr sz="800">
              <a:solidFill>
                <a:srgbClr val="B7B7B7"/>
              </a:solidFill>
            </a:endParaRPr>
          </a:p>
        </p:txBody>
      </p:sp>
      <p:cxnSp>
        <p:nvCxnSpPr>
          <p:cNvPr id="115" name="Google Shape;115;g15d7457d598_1_114"/>
          <p:cNvCxnSpPr/>
          <p:nvPr/>
        </p:nvCxnSpPr>
        <p:spPr>
          <a:xfrm flipH="1" rot="10800000">
            <a:off x="6876250" y="1801638"/>
            <a:ext cx="1832100" cy="2400"/>
          </a:xfrm>
          <a:prstGeom prst="straightConnector1">
            <a:avLst/>
          </a:prstGeom>
          <a:noFill/>
          <a:ln cap="flat" cmpd="sng" w="9525">
            <a:solidFill>
              <a:srgbClr val="0B5394"/>
            </a:solidFill>
            <a:prstDash val="solid"/>
            <a:round/>
            <a:headEnd len="sm" w="sm" type="none"/>
            <a:tailEnd len="med" w="med" type="triangle"/>
          </a:ln>
        </p:spPr>
      </p:cxnSp>
      <p:sp>
        <p:nvSpPr>
          <p:cNvPr id="116" name="Google Shape;116;g15d7457d598_1_114"/>
          <p:cNvSpPr txBox="1"/>
          <p:nvPr>
            <p:ph idx="1" type="body"/>
          </p:nvPr>
        </p:nvSpPr>
        <p:spPr>
          <a:xfrm>
            <a:off x="6742550" y="1309925"/>
            <a:ext cx="2152500" cy="525000"/>
          </a:xfrm>
          <a:prstGeom prst="rect">
            <a:avLst/>
          </a:prstGeom>
          <a:noFill/>
          <a:ln>
            <a:noFill/>
          </a:ln>
        </p:spPr>
        <p:txBody>
          <a:bodyPr anchorCtr="0" anchor="t" bIns="91425" lIns="91425" spcFirstLastPara="1" rIns="91425" wrap="square" tIns="91425">
            <a:noAutofit/>
          </a:bodyPr>
          <a:lstStyle/>
          <a:p>
            <a:pPr indent="0" lvl="0" marL="0" rtl="0" algn="ctr">
              <a:lnSpc>
                <a:spcPct val="80000"/>
              </a:lnSpc>
              <a:spcBef>
                <a:spcPts val="0"/>
              </a:spcBef>
              <a:spcAft>
                <a:spcPts val="0"/>
              </a:spcAft>
              <a:buSzPts val="1600"/>
              <a:buNone/>
            </a:pPr>
            <a:r>
              <a:rPr lang="fi-FI" sz="1000">
                <a:solidFill>
                  <a:srgbClr val="A64D79"/>
                </a:solidFill>
              </a:rPr>
              <a:t>The procedure for turning on the equipment</a:t>
            </a:r>
            <a:endParaRPr b="1" sz="1300">
              <a:solidFill>
                <a:srgbClr val="A64D79"/>
              </a:solidFill>
            </a:endParaRPr>
          </a:p>
        </p:txBody>
      </p:sp>
      <p:cxnSp>
        <p:nvCxnSpPr>
          <p:cNvPr id="117" name="Google Shape;117;g15d7457d598_1_114"/>
          <p:cNvCxnSpPr/>
          <p:nvPr/>
        </p:nvCxnSpPr>
        <p:spPr>
          <a:xfrm rot="10800000">
            <a:off x="6876250" y="1676688"/>
            <a:ext cx="1832100" cy="2400"/>
          </a:xfrm>
          <a:prstGeom prst="straightConnector1">
            <a:avLst/>
          </a:prstGeom>
          <a:noFill/>
          <a:ln cap="flat" cmpd="sng" w="9525">
            <a:solidFill>
              <a:srgbClr val="A64D79"/>
            </a:solidFill>
            <a:prstDash val="solid"/>
            <a:round/>
            <a:headEnd len="sm" w="sm" type="none"/>
            <a:tailEnd len="med" w="med" type="triangle"/>
          </a:ln>
        </p:spPr>
      </p:cxnSp>
      <p:sp>
        <p:nvSpPr>
          <p:cNvPr id="118" name="Google Shape;118;g15d7457d598_1_114"/>
          <p:cNvSpPr txBox="1"/>
          <p:nvPr>
            <p:ph idx="1" type="body"/>
          </p:nvPr>
        </p:nvSpPr>
        <p:spPr>
          <a:xfrm>
            <a:off x="6847800" y="1785150"/>
            <a:ext cx="1832100" cy="605700"/>
          </a:xfrm>
          <a:prstGeom prst="rect">
            <a:avLst/>
          </a:prstGeom>
          <a:noFill/>
          <a:ln>
            <a:noFill/>
          </a:ln>
        </p:spPr>
        <p:txBody>
          <a:bodyPr anchorCtr="0" anchor="t" bIns="91425" lIns="91425" spcFirstLastPara="1" rIns="91425" wrap="square" tIns="91425">
            <a:noAutofit/>
          </a:bodyPr>
          <a:lstStyle/>
          <a:p>
            <a:pPr indent="0" lvl="0" marL="0" rtl="0" algn="ctr">
              <a:lnSpc>
                <a:spcPct val="80000"/>
              </a:lnSpc>
              <a:spcBef>
                <a:spcPts val="0"/>
              </a:spcBef>
              <a:spcAft>
                <a:spcPts val="0"/>
              </a:spcAft>
              <a:buSzPts val="1600"/>
              <a:buNone/>
            </a:pPr>
            <a:r>
              <a:rPr lang="fi-FI" sz="1000">
                <a:solidFill>
                  <a:srgbClr val="0B5394"/>
                </a:solidFill>
              </a:rPr>
              <a:t>Direction of movement of products</a:t>
            </a:r>
            <a:endParaRPr b="1" sz="1300">
              <a:solidFill>
                <a:srgbClr val="0B5394"/>
              </a:solidFill>
            </a:endParaRPr>
          </a:p>
        </p:txBody>
      </p:sp>
      <p:pic>
        <p:nvPicPr>
          <p:cNvPr id="119" name="Google Shape;119;g15d7457d598_1_114"/>
          <p:cNvPicPr preferRelativeResize="0"/>
          <p:nvPr/>
        </p:nvPicPr>
        <p:blipFill rotWithShape="1">
          <a:blip r:embed="rId10">
            <a:alphaModFix/>
          </a:blip>
          <a:srcRect b="5725" l="9175" r="5389" t="61570"/>
          <a:stretch/>
        </p:blipFill>
        <p:spPr>
          <a:xfrm>
            <a:off x="7644375" y="2417825"/>
            <a:ext cx="1035525" cy="433125"/>
          </a:xfrm>
          <a:prstGeom prst="rect">
            <a:avLst/>
          </a:prstGeom>
          <a:noFill/>
          <a:ln cap="flat" cmpd="sng" w="9525">
            <a:solidFill>
              <a:srgbClr val="45818E"/>
            </a:solidFill>
            <a:prstDash val="solid"/>
            <a:round/>
            <a:headEnd len="sm" w="sm" type="none"/>
            <a:tailEnd len="sm" w="sm" type="none"/>
          </a:ln>
        </p:spPr>
      </p:pic>
      <p:sp>
        <p:nvSpPr>
          <p:cNvPr id="120" name="Google Shape;120;g15d7457d598_1_114"/>
          <p:cNvSpPr txBox="1"/>
          <p:nvPr/>
        </p:nvSpPr>
        <p:spPr>
          <a:xfrm>
            <a:off x="2927650" y="4775800"/>
            <a:ext cx="6150000" cy="323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900"/>
              <a:buFont typeface="Arial"/>
              <a:buNone/>
            </a:pPr>
            <a:r>
              <a:rPr b="0" i="0" lang="fi-FI" sz="900" u="none" cap="none" strike="noStrike">
                <a:solidFill>
                  <a:srgbClr val="999999"/>
                </a:solidFill>
                <a:latin typeface="Arial"/>
                <a:ea typeface="Arial"/>
                <a:cs typeface="Arial"/>
                <a:sym typeface="Arial"/>
              </a:rPr>
              <a:t>The equipment involved in the route is turned on starting from the last device, turned off starting from the first device</a:t>
            </a:r>
            <a:endParaRPr b="0" i="0" sz="900" u="none" cap="none" strike="noStrike">
              <a:solidFill>
                <a:srgbClr val="999999"/>
              </a:solidFill>
              <a:latin typeface="Arial"/>
              <a:ea typeface="Arial"/>
              <a:cs typeface="Arial"/>
              <a:sym typeface="Arial"/>
            </a:endParaRPr>
          </a:p>
        </p:txBody>
      </p:sp>
      <p:sp>
        <p:nvSpPr>
          <p:cNvPr id="121" name="Google Shape;121;g15d7457d598_1_114"/>
          <p:cNvSpPr txBox="1"/>
          <p:nvPr>
            <p:ph type="title"/>
          </p:nvPr>
        </p:nvSpPr>
        <p:spPr>
          <a:xfrm>
            <a:off x="1348650" y="0"/>
            <a:ext cx="3747000" cy="436800"/>
          </a:xfrm>
          <a:prstGeom prst="rect">
            <a:avLst/>
          </a:prstGeom>
          <a:noFill/>
          <a:ln>
            <a:noFill/>
          </a:ln>
          <a:effectLst>
            <a:outerShdw blurRad="57150" rotWithShape="0" algn="bl" dir="5400000" dist="66675">
              <a:srgbClr val="000000">
                <a:alpha val="17254"/>
              </a:srgbClr>
            </a:outerShdw>
          </a:effectLst>
        </p:spPr>
        <p:txBody>
          <a:bodyPr anchorCtr="0" anchor="t" bIns="91425" lIns="91425" spcFirstLastPara="1" rIns="91425" wrap="square" tIns="91425">
            <a:noAutofit/>
          </a:bodyPr>
          <a:lstStyle/>
          <a:p>
            <a:pPr indent="0" lvl="0" marL="0" rtl="0" algn="l">
              <a:lnSpc>
                <a:spcPct val="80000"/>
              </a:lnSpc>
              <a:spcBef>
                <a:spcPts val="0"/>
              </a:spcBef>
              <a:spcAft>
                <a:spcPts val="0"/>
              </a:spcAft>
              <a:buSzPts val="2600"/>
              <a:buNone/>
            </a:pPr>
            <a:r>
              <a:rPr lang="fi-FI" sz="1700">
                <a:solidFill>
                  <a:srgbClr val="45818E"/>
                </a:solidFill>
              </a:rPr>
              <a:t>Description 3:</a:t>
            </a:r>
            <a:endParaRPr sz="1700">
              <a:solidFill>
                <a:srgbClr val="45818E"/>
              </a:solidFill>
            </a:endParaRPr>
          </a:p>
        </p:txBody>
      </p:sp>
      <p:sp>
        <p:nvSpPr>
          <p:cNvPr id="122" name="Google Shape;122;g15d7457d598_1_114"/>
          <p:cNvSpPr txBox="1"/>
          <p:nvPr/>
        </p:nvSpPr>
        <p:spPr>
          <a:xfrm>
            <a:off x="276450" y="3183875"/>
            <a:ext cx="728100" cy="461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900"/>
              <a:buFont typeface="Arial"/>
              <a:buNone/>
            </a:pPr>
            <a:r>
              <a:rPr b="0" i="0" lang="fi-FI" sz="900" u="none" cap="none" strike="noStrike">
                <a:solidFill>
                  <a:srgbClr val="999999"/>
                </a:solidFill>
                <a:latin typeface="Arial"/>
                <a:ea typeface="Arial"/>
                <a:cs typeface="Arial"/>
                <a:sym typeface="Arial"/>
              </a:rPr>
              <a:t>horizontal conveyor</a:t>
            </a:r>
            <a:endParaRPr b="0" i="0" sz="900" u="none" cap="none" strike="noStrike">
              <a:solidFill>
                <a:srgbClr val="999999"/>
              </a:solidFill>
              <a:latin typeface="Arial"/>
              <a:ea typeface="Arial"/>
              <a:cs typeface="Arial"/>
              <a:sym typeface="Arial"/>
            </a:endParaRPr>
          </a:p>
        </p:txBody>
      </p:sp>
      <p:sp>
        <p:nvSpPr>
          <p:cNvPr id="123" name="Google Shape;123;g15d7457d598_1_114"/>
          <p:cNvSpPr txBox="1"/>
          <p:nvPr/>
        </p:nvSpPr>
        <p:spPr>
          <a:xfrm>
            <a:off x="99575" y="1309925"/>
            <a:ext cx="728100" cy="461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900"/>
              <a:buFont typeface="Arial"/>
              <a:buNone/>
            </a:pPr>
            <a:r>
              <a:rPr b="0" i="0" lang="fi-FI" sz="900" u="none" cap="none" strike="noStrike">
                <a:solidFill>
                  <a:srgbClr val="999999"/>
                </a:solidFill>
                <a:latin typeface="Arial"/>
                <a:ea typeface="Arial"/>
                <a:cs typeface="Arial"/>
                <a:sym typeface="Arial"/>
              </a:rPr>
              <a:t>horizontal conveyor</a:t>
            </a:r>
            <a:endParaRPr b="0" i="0" sz="900" u="none" cap="none" strike="noStrike">
              <a:solidFill>
                <a:srgbClr val="999999"/>
              </a:solidFill>
              <a:latin typeface="Arial"/>
              <a:ea typeface="Arial"/>
              <a:cs typeface="Arial"/>
              <a:sym typeface="Arial"/>
            </a:endParaRPr>
          </a:p>
        </p:txBody>
      </p:sp>
      <p:sp>
        <p:nvSpPr>
          <p:cNvPr id="124" name="Google Shape;124;g15d7457d598_1_114"/>
          <p:cNvSpPr txBox="1"/>
          <p:nvPr/>
        </p:nvSpPr>
        <p:spPr>
          <a:xfrm>
            <a:off x="2199550" y="2686175"/>
            <a:ext cx="728100" cy="323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900"/>
              <a:buFont typeface="Arial"/>
              <a:buNone/>
            </a:pPr>
            <a:r>
              <a:rPr b="0" i="0" lang="fi-FI" sz="900" u="none" cap="none" strike="noStrike">
                <a:solidFill>
                  <a:srgbClr val="999999"/>
                </a:solidFill>
                <a:latin typeface="Arial"/>
                <a:ea typeface="Arial"/>
                <a:cs typeface="Arial"/>
                <a:sym typeface="Arial"/>
              </a:rPr>
              <a:t>noria</a:t>
            </a:r>
            <a:endParaRPr b="0" i="0" sz="900" u="none" cap="none" strike="noStrike">
              <a:solidFill>
                <a:srgbClr val="999999"/>
              </a:solidFill>
              <a:latin typeface="Arial"/>
              <a:ea typeface="Arial"/>
              <a:cs typeface="Arial"/>
              <a:sym typeface="Arial"/>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8" name="Shape 128"/>
        <p:cNvGrpSpPr/>
        <p:nvPr/>
      </p:nvGrpSpPr>
      <p:grpSpPr>
        <a:xfrm>
          <a:off x="0" y="0"/>
          <a:ext cx="0" cy="0"/>
          <a:chOff x="0" y="0"/>
          <a:chExt cx="0" cy="0"/>
        </a:xfrm>
      </p:grpSpPr>
      <p:sp>
        <p:nvSpPr>
          <p:cNvPr id="129" name="Google Shape;129;g13f668d1f82_0_70"/>
          <p:cNvSpPr txBox="1"/>
          <p:nvPr>
            <p:ph idx="1" type="body"/>
          </p:nvPr>
        </p:nvSpPr>
        <p:spPr>
          <a:xfrm>
            <a:off x="119700" y="816750"/>
            <a:ext cx="2773500" cy="3923400"/>
          </a:xfrm>
          <a:prstGeom prst="rect">
            <a:avLst/>
          </a:prstGeom>
          <a:noFill/>
          <a:ln>
            <a:noFill/>
          </a:ln>
        </p:spPr>
        <p:txBody>
          <a:bodyPr anchorCtr="0" anchor="t" bIns="91425" lIns="91425" spcFirstLastPara="1" rIns="91425" wrap="square" tIns="91425">
            <a:noAutofit/>
          </a:bodyPr>
          <a:lstStyle/>
          <a:p>
            <a:pPr indent="-311150" lvl="0" marL="457200" marR="0" rtl="0" algn="l">
              <a:lnSpc>
                <a:spcPct val="110000"/>
              </a:lnSpc>
              <a:spcBef>
                <a:spcPts val="300"/>
              </a:spcBef>
              <a:spcAft>
                <a:spcPts val="0"/>
              </a:spcAft>
              <a:buSzPts val="1300"/>
              <a:buAutoNum type="arabicPeriod"/>
            </a:pPr>
            <a:r>
              <a:rPr lang="fi-FI" sz="1300"/>
              <a:t>Add support for SCADA for export data for creating Digital Twin.</a:t>
            </a:r>
            <a:endParaRPr sz="1300"/>
          </a:p>
          <a:p>
            <a:pPr indent="-311150" lvl="0" marL="457200" marR="0" rtl="0" algn="l">
              <a:lnSpc>
                <a:spcPct val="110000"/>
              </a:lnSpc>
              <a:spcBef>
                <a:spcPts val="0"/>
              </a:spcBef>
              <a:spcAft>
                <a:spcPts val="0"/>
              </a:spcAft>
              <a:buSzPts val="1300"/>
              <a:buAutoNum type="arabicPeriod"/>
            </a:pPr>
            <a:r>
              <a:rPr lang="fi-FI" sz="1300"/>
              <a:t>Added support for the ID of each operation and each technological route.</a:t>
            </a:r>
            <a:endParaRPr sz="1300"/>
          </a:p>
          <a:p>
            <a:pPr indent="-311150" lvl="0" marL="457200" marR="0" rtl="0" algn="l">
              <a:lnSpc>
                <a:spcPct val="110000"/>
              </a:lnSpc>
              <a:spcBef>
                <a:spcPts val="0"/>
              </a:spcBef>
              <a:spcAft>
                <a:spcPts val="0"/>
              </a:spcAft>
              <a:buSzPts val="1300"/>
              <a:buAutoNum type="arabicPeriod"/>
            </a:pPr>
            <a:r>
              <a:rPr lang="fi-FI" sz="1300"/>
              <a:t>Implemented Ukrainian-language interface</a:t>
            </a:r>
            <a:endParaRPr sz="1300"/>
          </a:p>
          <a:p>
            <a:pPr indent="-311150" lvl="0" marL="457200" marR="0" rtl="0" algn="l">
              <a:lnSpc>
                <a:spcPct val="110000"/>
              </a:lnSpc>
              <a:spcBef>
                <a:spcPts val="0"/>
              </a:spcBef>
              <a:spcAft>
                <a:spcPts val="0"/>
              </a:spcAft>
              <a:buSzPts val="1300"/>
              <a:buAutoNum type="arabicPeriod"/>
            </a:pPr>
            <a:r>
              <a:rPr lang="fi-FI" sz="1300"/>
              <a:t>Development of a new version of the PLC firmware.</a:t>
            </a:r>
            <a:endParaRPr sz="1300"/>
          </a:p>
        </p:txBody>
      </p:sp>
      <p:sp>
        <p:nvSpPr>
          <p:cNvPr id="130" name="Google Shape;130;g13f668d1f82_0_70"/>
          <p:cNvSpPr txBox="1"/>
          <p:nvPr>
            <p:ph type="title"/>
          </p:nvPr>
        </p:nvSpPr>
        <p:spPr>
          <a:xfrm>
            <a:off x="1316125" y="246000"/>
            <a:ext cx="6735000" cy="605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600"/>
              <a:buNone/>
            </a:pPr>
            <a:r>
              <a:rPr lang="fi-FI">
                <a:solidFill>
                  <a:srgbClr val="1B264F"/>
                </a:solidFill>
              </a:rPr>
              <a:t>New Version of SCADA Software </a:t>
            </a:r>
            <a:endParaRPr/>
          </a:p>
        </p:txBody>
      </p:sp>
      <p:pic>
        <p:nvPicPr>
          <p:cNvPr id="131" name="Google Shape;131;g13f668d1f82_0_70"/>
          <p:cNvPicPr preferRelativeResize="0"/>
          <p:nvPr/>
        </p:nvPicPr>
        <p:blipFill rotWithShape="1">
          <a:blip r:embed="rId3">
            <a:alphaModFix/>
          </a:blip>
          <a:srcRect b="0" l="0" r="0" t="0"/>
          <a:stretch/>
        </p:blipFill>
        <p:spPr>
          <a:xfrm>
            <a:off x="2893200" y="934175"/>
            <a:ext cx="6149126" cy="3198735"/>
          </a:xfrm>
          <a:prstGeom prst="rect">
            <a:avLst/>
          </a:prstGeom>
          <a:noFill/>
          <a:ln>
            <a:noFill/>
          </a:ln>
          <a:effectLst>
            <a:outerShdw blurRad="257175" rotWithShape="0" algn="bl" dir="5400000" dist="76200">
              <a:srgbClr val="000000">
                <a:alpha val="49411"/>
              </a:srgbClr>
            </a:outerShdw>
          </a:effectLst>
        </p:spPr>
      </p:pic>
      <p:pic>
        <p:nvPicPr>
          <p:cNvPr id="132" name="Google Shape;132;g13f668d1f82_0_70"/>
          <p:cNvPicPr preferRelativeResize="0"/>
          <p:nvPr/>
        </p:nvPicPr>
        <p:blipFill rotWithShape="1">
          <a:blip r:embed="rId4">
            <a:alphaModFix/>
          </a:blip>
          <a:srcRect b="0" l="0" r="0" t="0"/>
          <a:stretch/>
        </p:blipFill>
        <p:spPr>
          <a:xfrm>
            <a:off x="5455238" y="3057900"/>
            <a:ext cx="1974999" cy="2085599"/>
          </a:xfrm>
          <a:prstGeom prst="rect">
            <a:avLst/>
          </a:prstGeom>
          <a:noFill/>
          <a:ln>
            <a:noFill/>
          </a:ln>
        </p:spPr>
      </p:pic>
      <p:sp>
        <p:nvSpPr>
          <p:cNvPr id="133" name="Google Shape;133;g13f668d1f82_0_70"/>
          <p:cNvSpPr txBox="1"/>
          <p:nvPr>
            <p:ph type="title"/>
          </p:nvPr>
        </p:nvSpPr>
        <p:spPr>
          <a:xfrm>
            <a:off x="1348650" y="0"/>
            <a:ext cx="3747000" cy="436800"/>
          </a:xfrm>
          <a:prstGeom prst="rect">
            <a:avLst/>
          </a:prstGeom>
          <a:noFill/>
          <a:ln>
            <a:noFill/>
          </a:ln>
          <a:effectLst>
            <a:outerShdw blurRad="57150" rotWithShape="0" algn="bl" dir="5400000" dist="66675">
              <a:srgbClr val="000000">
                <a:alpha val="17254"/>
              </a:srgbClr>
            </a:outerShdw>
          </a:effectLst>
        </p:spPr>
        <p:txBody>
          <a:bodyPr anchorCtr="0" anchor="t" bIns="91425" lIns="91425" spcFirstLastPara="1" rIns="91425" wrap="square" tIns="91425">
            <a:noAutofit/>
          </a:bodyPr>
          <a:lstStyle/>
          <a:p>
            <a:pPr indent="0" lvl="0" marL="0" rtl="0" algn="l">
              <a:lnSpc>
                <a:spcPct val="80000"/>
              </a:lnSpc>
              <a:spcBef>
                <a:spcPts val="0"/>
              </a:spcBef>
              <a:spcAft>
                <a:spcPts val="0"/>
              </a:spcAft>
              <a:buSzPts val="2600"/>
              <a:buNone/>
            </a:pPr>
            <a:r>
              <a:rPr lang="fi-FI" sz="1700">
                <a:solidFill>
                  <a:srgbClr val="45818E"/>
                </a:solidFill>
              </a:rPr>
              <a:t>Deliverable 1:</a:t>
            </a:r>
            <a:endParaRPr sz="1700">
              <a:solidFill>
                <a:srgbClr val="45818E"/>
              </a:solidFill>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7" name="Shape 137"/>
        <p:cNvGrpSpPr/>
        <p:nvPr/>
      </p:nvGrpSpPr>
      <p:grpSpPr>
        <a:xfrm>
          <a:off x="0" y="0"/>
          <a:ext cx="0" cy="0"/>
          <a:chOff x="0" y="0"/>
          <a:chExt cx="0" cy="0"/>
        </a:xfrm>
      </p:grpSpPr>
      <p:sp>
        <p:nvSpPr>
          <p:cNvPr id="138" name="Google Shape;138;gff76f136f9_0_1"/>
          <p:cNvSpPr txBox="1"/>
          <p:nvPr>
            <p:ph type="title"/>
          </p:nvPr>
        </p:nvSpPr>
        <p:spPr>
          <a:xfrm>
            <a:off x="1304900" y="262300"/>
            <a:ext cx="6735000" cy="605700"/>
          </a:xfrm>
          <a:prstGeom prst="rect">
            <a:avLst/>
          </a:prstGeom>
          <a:noFill/>
          <a:ln>
            <a:noFill/>
          </a:ln>
        </p:spPr>
        <p:txBody>
          <a:bodyPr anchorCtr="0" anchor="t" bIns="91425" lIns="91425" spcFirstLastPara="1" rIns="91425" wrap="square" tIns="91425">
            <a:noAutofit/>
          </a:bodyPr>
          <a:lstStyle/>
          <a:p>
            <a:pPr indent="0" lvl="0" marL="0" rtl="0" algn="l">
              <a:lnSpc>
                <a:spcPct val="90000"/>
              </a:lnSpc>
              <a:spcBef>
                <a:spcPts val="0"/>
              </a:spcBef>
              <a:spcAft>
                <a:spcPts val="0"/>
              </a:spcAft>
              <a:buSzPts val="2600"/>
              <a:buNone/>
            </a:pPr>
            <a:r>
              <a:rPr lang="fi-FI">
                <a:solidFill>
                  <a:srgbClr val="1B264F"/>
                </a:solidFill>
              </a:rPr>
              <a:t>Digital Twin Production </a:t>
            </a:r>
            <a:endParaRPr>
              <a:solidFill>
                <a:srgbClr val="1B264F"/>
              </a:solidFill>
            </a:endParaRPr>
          </a:p>
        </p:txBody>
      </p:sp>
      <p:pic>
        <p:nvPicPr>
          <p:cNvPr id="139" name="Google Shape;139;gff76f136f9_0_1"/>
          <p:cNvPicPr preferRelativeResize="0"/>
          <p:nvPr/>
        </p:nvPicPr>
        <p:blipFill rotWithShape="1">
          <a:blip r:embed="rId3">
            <a:alphaModFix/>
          </a:blip>
          <a:srcRect b="0" l="0" r="0" t="7270"/>
          <a:stretch/>
        </p:blipFill>
        <p:spPr>
          <a:xfrm>
            <a:off x="0" y="782550"/>
            <a:ext cx="9143999" cy="4360950"/>
          </a:xfrm>
          <a:prstGeom prst="rect">
            <a:avLst/>
          </a:prstGeom>
          <a:noFill/>
          <a:ln>
            <a:noFill/>
          </a:ln>
        </p:spPr>
      </p:pic>
      <p:sp>
        <p:nvSpPr>
          <p:cNvPr id="140" name="Google Shape;140;gff76f136f9_0_1"/>
          <p:cNvSpPr txBox="1"/>
          <p:nvPr>
            <p:ph type="title"/>
          </p:nvPr>
        </p:nvSpPr>
        <p:spPr>
          <a:xfrm>
            <a:off x="1348650" y="0"/>
            <a:ext cx="3747000" cy="436800"/>
          </a:xfrm>
          <a:prstGeom prst="rect">
            <a:avLst/>
          </a:prstGeom>
          <a:noFill/>
          <a:ln>
            <a:noFill/>
          </a:ln>
          <a:effectLst>
            <a:outerShdw blurRad="57150" rotWithShape="0" algn="bl" dir="5400000" dist="66675">
              <a:srgbClr val="000000">
                <a:alpha val="17254"/>
              </a:srgbClr>
            </a:outerShdw>
          </a:effectLst>
        </p:spPr>
        <p:txBody>
          <a:bodyPr anchorCtr="0" anchor="t" bIns="91425" lIns="91425" spcFirstLastPara="1" rIns="91425" wrap="square" tIns="91425">
            <a:noAutofit/>
          </a:bodyPr>
          <a:lstStyle/>
          <a:p>
            <a:pPr indent="0" lvl="0" marL="0" rtl="0" algn="l">
              <a:lnSpc>
                <a:spcPct val="80000"/>
              </a:lnSpc>
              <a:spcBef>
                <a:spcPts val="0"/>
              </a:spcBef>
              <a:spcAft>
                <a:spcPts val="0"/>
              </a:spcAft>
              <a:buSzPts val="2600"/>
              <a:buNone/>
            </a:pPr>
            <a:r>
              <a:rPr lang="fi-FI" sz="1700">
                <a:solidFill>
                  <a:srgbClr val="45818E"/>
                </a:solidFill>
              </a:rPr>
              <a:t>Deliverable 2:</a:t>
            </a:r>
            <a:endParaRPr sz="1700">
              <a:solidFill>
                <a:srgbClr val="45818E"/>
              </a:solidFill>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4" name="Shape 144"/>
        <p:cNvGrpSpPr/>
        <p:nvPr/>
      </p:nvGrpSpPr>
      <p:grpSpPr>
        <a:xfrm>
          <a:off x="0" y="0"/>
          <a:ext cx="0" cy="0"/>
          <a:chOff x="0" y="0"/>
          <a:chExt cx="0" cy="0"/>
        </a:xfrm>
      </p:grpSpPr>
      <p:sp>
        <p:nvSpPr>
          <p:cNvPr id="145" name="Google Shape;145;g16408fe30c8_0_7"/>
          <p:cNvSpPr txBox="1"/>
          <p:nvPr/>
        </p:nvSpPr>
        <p:spPr>
          <a:xfrm>
            <a:off x="81050" y="1430968"/>
            <a:ext cx="3559500" cy="3111300"/>
          </a:xfrm>
          <a:prstGeom prst="rect">
            <a:avLst/>
          </a:prstGeom>
          <a:solidFill>
            <a:srgbClr val="FFFFFF"/>
          </a:solid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300"/>
              <a:buFont typeface="Arial"/>
              <a:buNone/>
            </a:pPr>
            <a:r>
              <a:rPr b="1" i="0" lang="fi-FI" sz="1300" u="none" cap="none" strike="noStrike">
                <a:solidFill>
                  <a:srgbClr val="000000"/>
                </a:solidFill>
                <a:latin typeface="Verdana"/>
                <a:ea typeface="Verdana"/>
                <a:cs typeface="Verdana"/>
                <a:sym typeface="Verdana"/>
              </a:rPr>
              <a:t>Block diagram DQN</a:t>
            </a:r>
            <a:endParaRPr b="1" i="0" sz="1300" u="none" cap="none" strike="noStrike">
              <a:solidFill>
                <a:srgbClr val="000000"/>
              </a:solidFill>
              <a:latin typeface="Verdana"/>
              <a:ea typeface="Verdana"/>
              <a:cs typeface="Verdana"/>
              <a:sym typeface="Verdana"/>
            </a:endParaRPr>
          </a:p>
        </p:txBody>
      </p:sp>
      <p:sp>
        <p:nvSpPr>
          <p:cNvPr id="146" name="Google Shape;146;g16408fe30c8_0_7"/>
          <p:cNvSpPr txBox="1"/>
          <p:nvPr/>
        </p:nvSpPr>
        <p:spPr>
          <a:xfrm flipH="1">
            <a:off x="3489550" y="1431000"/>
            <a:ext cx="5573400" cy="3712500"/>
          </a:xfrm>
          <a:prstGeom prst="rect">
            <a:avLst/>
          </a:prstGeom>
          <a:solidFill>
            <a:srgbClr val="FFFFFF"/>
          </a:solid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300"/>
              <a:buFont typeface="Arial"/>
              <a:buNone/>
            </a:pPr>
            <a:r>
              <a:rPr b="1" i="0" lang="fi-FI" sz="1300" u="none" cap="none" strike="noStrike">
                <a:solidFill>
                  <a:srgbClr val="000000"/>
                </a:solidFill>
                <a:latin typeface="Verdana"/>
                <a:ea typeface="Verdana"/>
                <a:cs typeface="Verdana"/>
                <a:sym typeface="Verdana"/>
              </a:rPr>
              <a:t>Block diagram PPO</a:t>
            </a:r>
            <a:endParaRPr b="1" i="0" sz="1400" u="none" cap="none" strike="noStrike">
              <a:solidFill>
                <a:srgbClr val="000000"/>
              </a:solidFill>
              <a:latin typeface="Verdana"/>
              <a:ea typeface="Verdana"/>
              <a:cs typeface="Verdana"/>
              <a:sym typeface="Verdana"/>
            </a:endParaRPr>
          </a:p>
        </p:txBody>
      </p:sp>
      <p:sp>
        <p:nvSpPr>
          <p:cNvPr id="147" name="Google Shape;147;g16408fe30c8_0_7"/>
          <p:cNvSpPr txBox="1"/>
          <p:nvPr>
            <p:ph type="title"/>
          </p:nvPr>
        </p:nvSpPr>
        <p:spPr>
          <a:xfrm>
            <a:off x="1316125" y="246000"/>
            <a:ext cx="6735000" cy="1261200"/>
          </a:xfrm>
          <a:prstGeom prst="rect">
            <a:avLst/>
          </a:prstGeom>
          <a:noFill/>
          <a:ln>
            <a:noFill/>
          </a:ln>
        </p:spPr>
        <p:txBody>
          <a:bodyPr anchorCtr="0" anchor="t" bIns="91425" lIns="91425" spcFirstLastPara="1" rIns="91425" wrap="square" tIns="91425">
            <a:noAutofit/>
          </a:bodyPr>
          <a:lstStyle/>
          <a:p>
            <a:pPr indent="0" lvl="0" marL="0" rtl="0" algn="l">
              <a:lnSpc>
                <a:spcPct val="90000"/>
              </a:lnSpc>
              <a:spcBef>
                <a:spcPts val="0"/>
              </a:spcBef>
              <a:spcAft>
                <a:spcPts val="0"/>
              </a:spcAft>
              <a:buSzPts val="2600"/>
              <a:buNone/>
            </a:pPr>
            <a:r>
              <a:rPr lang="fi-FI">
                <a:solidFill>
                  <a:srgbClr val="1B264F"/>
                </a:solidFill>
              </a:rPr>
              <a:t>Analysis of analogues for the optimization of the TP using intelligent information technology</a:t>
            </a:r>
            <a:endParaRPr>
              <a:solidFill>
                <a:srgbClr val="1B264F"/>
              </a:solidFill>
            </a:endParaRPr>
          </a:p>
        </p:txBody>
      </p:sp>
      <p:sp>
        <p:nvSpPr>
          <p:cNvPr id="148" name="Google Shape;148;g16408fe30c8_0_7"/>
          <p:cNvSpPr/>
          <p:nvPr/>
        </p:nvSpPr>
        <p:spPr>
          <a:xfrm rot="5400000">
            <a:off x="6289275" y="2287250"/>
            <a:ext cx="439500" cy="1188000"/>
          </a:xfrm>
          <a:prstGeom prst="stripedRightArrow">
            <a:avLst>
              <a:gd fmla="val 50000" name="adj1"/>
              <a:gd fmla="val 50000" name="adj2"/>
            </a:avLst>
          </a:prstGeom>
          <a:solidFill>
            <a:schemeClr val="lt2"/>
          </a:solidFill>
          <a:ln cap="flat" cmpd="sng" w="9525">
            <a:solidFill>
              <a:srgbClr val="CFE2F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9" name="Google Shape;149;g16408fe30c8_0_7"/>
          <p:cNvSpPr txBox="1"/>
          <p:nvPr>
            <p:ph type="title"/>
          </p:nvPr>
        </p:nvSpPr>
        <p:spPr>
          <a:xfrm>
            <a:off x="1348650" y="0"/>
            <a:ext cx="3747000" cy="436800"/>
          </a:xfrm>
          <a:prstGeom prst="rect">
            <a:avLst/>
          </a:prstGeom>
          <a:noFill/>
          <a:ln>
            <a:noFill/>
          </a:ln>
          <a:effectLst>
            <a:outerShdw blurRad="57150" rotWithShape="0" algn="bl" dir="5400000" dist="66675">
              <a:srgbClr val="000000">
                <a:alpha val="17647"/>
              </a:srgbClr>
            </a:outerShdw>
          </a:effectLst>
        </p:spPr>
        <p:txBody>
          <a:bodyPr anchorCtr="0" anchor="t" bIns="91425" lIns="91425" spcFirstLastPara="1" rIns="91425" wrap="square" tIns="91425">
            <a:noAutofit/>
          </a:bodyPr>
          <a:lstStyle/>
          <a:p>
            <a:pPr indent="0" lvl="0" marL="0" rtl="0" algn="l">
              <a:lnSpc>
                <a:spcPct val="80000"/>
              </a:lnSpc>
              <a:spcBef>
                <a:spcPts val="0"/>
              </a:spcBef>
              <a:spcAft>
                <a:spcPts val="0"/>
              </a:spcAft>
              <a:buSzPts val="2600"/>
              <a:buNone/>
            </a:pPr>
            <a:r>
              <a:rPr lang="fi-FI" sz="1700">
                <a:solidFill>
                  <a:srgbClr val="45818E"/>
                </a:solidFill>
              </a:rPr>
              <a:t>Deliverable 3:</a:t>
            </a:r>
            <a:endParaRPr sz="1700">
              <a:solidFill>
                <a:srgbClr val="45818E"/>
              </a:solidFill>
            </a:endParaRPr>
          </a:p>
        </p:txBody>
      </p:sp>
      <p:pic>
        <p:nvPicPr>
          <p:cNvPr id="150" name="Google Shape;150;g16408fe30c8_0_7"/>
          <p:cNvPicPr preferRelativeResize="0"/>
          <p:nvPr/>
        </p:nvPicPr>
        <p:blipFill rotWithShape="1">
          <a:blip r:embed="rId3">
            <a:alphaModFix/>
          </a:blip>
          <a:srcRect b="0" l="0" r="0" t="0"/>
          <a:stretch/>
        </p:blipFill>
        <p:spPr>
          <a:xfrm>
            <a:off x="3489543" y="1817700"/>
            <a:ext cx="5573399" cy="3166800"/>
          </a:xfrm>
          <a:prstGeom prst="rect">
            <a:avLst/>
          </a:prstGeom>
          <a:noFill/>
          <a:ln>
            <a:noFill/>
          </a:ln>
        </p:spPr>
      </p:pic>
      <p:pic>
        <p:nvPicPr>
          <p:cNvPr id="151" name="Google Shape;151;g16408fe30c8_0_7"/>
          <p:cNvPicPr preferRelativeResize="0"/>
          <p:nvPr/>
        </p:nvPicPr>
        <p:blipFill rotWithShape="1">
          <a:blip r:embed="rId4">
            <a:alphaModFix/>
          </a:blip>
          <a:srcRect b="0" l="0" r="0" t="0"/>
          <a:stretch/>
        </p:blipFill>
        <p:spPr>
          <a:xfrm>
            <a:off x="582847" y="1817700"/>
            <a:ext cx="2555925" cy="2521975"/>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5" name="Shape 155"/>
        <p:cNvGrpSpPr/>
        <p:nvPr/>
      </p:nvGrpSpPr>
      <p:grpSpPr>
        <a:xfrm>
          <a:off x="0" y="0"/>
          <a:ext cx="0" cy="0"/>
          <a:chOff x="0" y="0"/>
          <a:chExt cx="0" cy="0"/>
        </a:xfrm>
      </p:grpSpPr>
      <p:sp>
        <p:nvSpPr>
          <p:cNvPr id="156" name="Google Shape;156;g16408fe30c8_0_105"/>
          <p:cNvSpPr txBox="1"/>
          <p:nvPr>
            <p:ph type="title"/>
          </p:nvPr>
        </p:nvSpPr>
        <p:spPr>
          <a:xfrm>
            <a:off x="1316125" y="246000"/>
            <a:ext cx="7060500" cy="1312800"/>
          </a:xfrm>
          <a:prstGeom prst="rect">
            <a:avLst/>
          </a:prstGeom>
          <a:noFill/>
          <a:ln>
            <a:noFill/>
          </a:ln>
        </p:spPr>
        <p:txBody>
          <a:bodyPr anchorCtr="0" anchor="t" bIns="91425" lIns="91425" spcFirstLastPara="1" rIns="91425" wrap="square" tIns="91425">
            <a:noAutofit/>
          </a:bodyPr>
          <a:lstStyle/>
          <a:p>
            <a:pPr indent="0" lvl="0" marL="0" rtl="0" algn="l">
              <a:lnSpc>
                <a:spcPct val="90000"/>
              </a:lnSpc>
              <a:spcBef>
                <a:spcPts val="0"/>
              </a:spcBef>
              <a:spcAft>
                <a:spcPts val="0"/>
              </a:spcAft>
              <a:buSzPts val="2600"/>
              <a:buNone/>
            </a:pPr>
            <a:r>
              <a:rPr lang="fi-FI">
                <a:solidFill>
                  <a:srgbClr val="1B264F"/>
                </a:solidFill>
              </a:rPr>
              <a:t>Comparative</a:t>
            </a:r>
            <a:r>
              <a:rPr b="0" lang="fi-FI" sz="1000">
                <a:solidFill>
                  <a:srgbClr val="1B264F"/>
                </a:solidFill>
                <a:latin typeface="Montserrat"/>
                <a:ea typeface="Montserrat"/>
                <a:cs typeface="Montserrat"/>
                <a:sym typeface="Montserrat"/>
              </a:rPr>
              <a:t>  </a:t>
            </a:r>
            <a:r>
              <a:rPr lang="fi-FI">
                <a:solidFill>
                  <a:srgbClr val="1B264F"/>
                </a:solidFill>
              </a:rPr>
              <a:t>table of </a:t>
            </a:r>
            <a:r>
              <a:rPr lang="fi-FI"/>
              <a:t>analogues for the optimization of the TP using intelligent information technology</a:t>
            </a:r>
            <a:endParaRPr/>
          </a:p>
          <a:p>
            <a:pPr indent="0" lvl="0" marL="0" rtl="0" algn="l">
              <a:lnSpc>
                <a:spcPct val="90000"/>
              </a:lnSpc>
              <a:spcBef>
                <a:spcPts val="0"/>
              </a:spcBef>
              <a:spcAft>
                <a:spcPts val="0"/>
              </a:spcAft>
              <a:buSzPts val="2600"/>
              <a:buNone/>
            </a:pPr>
            <a:r>
              <a:t/>
            </a:r>
            <a:endParaRPr>
              <a:solidFill>
                <a:srgbClr val="1B264F"/>
              </a:solidFill>
            </a:endParaRPr>
          </a:p>
        </p:txBody>
      </p:sp>
      <p:sp>
        <p:nvSpPr>
          <p:cNvPr id="157" name="Google Shape;157;g16408fe30c8_0_105"/>
          <p:cNvSpPr/>
          <p:nvPr/>
        </p:nvSpPr>
        <p:spPr>
          <a:xfrm rot="5400000">
            <a:off x="6289275" y="2287250"/>
            <a:ext cx="439500" cy="1188000"/>
          </a:xfrm>
          <a:prstGeom prst="stripedRightArrow">
            <a:avLst>
              <a:gd fmla="val 50000" name="adj1"/>
              <a:gd fmla="val 50000" name="adj2"/>
            </a:avLst>
          </a:prstGeom>
          <a:solidFill>
            <a:schemeClr val="lt2"/>
          </a:solidFill>
          <a:ln cap="flat" cmpd="sng" w="9525">
            <a:solidFill>
              <a:srgbClr val="CFE2F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8" name="Google Shape;158;g16408fe30c8_0_105"/>
          <p:cNvSpPr txBox="1"/>
          <p:nvPr>
            <p:ph type="title"/>
          </p:nvPr>
        </p:nvSpPr>
        <p:spPr>
          <a:xfrm>
            <a:off x="1348650" y="0"/>
            <a:ext cx="3747000" cy="436800"/>
          </a:xfrm>
          <a:prstGeom prst="rect">
            <a:avLst/>
          </a:prstGeom>
          <a:noFill/>
          <a:ln>
            <a:noFill/>
          </a:ln>
          <a:effectLst>
            <a:outerShdw blurRad="57150" rotWithShape="0" algn="bl" dir="5400000" dist="66675">
              <a:srgbClr val="000000">
                <a:alpha val="17647"/>
              </a:srgbClr>
            </a:outerShdw>
          </a:effectLst>
        </p:spPr>
        <p:txBody>
          <a:bodyPr anchorCtr="0" anchor="t" bIns="91425" lIns="91425" spcFirstLastPara="1" rIns="91425" wrap="square" tIns="91425">
            <a:noAutofit/>
          </a:bodyPr>
          <a:lstStyle/>
          <a:p>
            <a:pPr indent="0" lvl="0" marL="0" rtl="0" algn="l">
              <a:lnSpc>
                <a:spcPct val="80000"/>
              </a:lnSpc>
              <a:spcBef>
                <a:spcPts val="0"/>
              </a:spcBef>
              <a:spcAft>
                <a:spcPts val="0"/>
              </a:spcAft>
              <a:buSzPts val="2600"/>
              <a:buNone/>
            </a:pPr>
            <a:r>
              <a:rPr lang="fi-FI" sz="1700">
                <a:solidFill>
                  <a:srgbClr val="45818E"/>
                </a:solidFill>
              </a:rPr>
              <a:t>Deliverable 3:</a:t>
            </a:r>
            <a:endParaRPr sz="1700">
              <a:solidFill>
                <a:srgbClr val="45818E"/>
              </a:solidFill>
            </a:endParaRPr>
          </a:p>
        </p:txBody>
      </p:sp>
      <p:pic>
        <p:nvPicPr>
          <p:cNvPr id="159" name="Google Shape;159;g16408fe30c8_0_105"/>
          <p:cNvPicPr preferRelativeResize="0"/>
          <p:nvPr/>
        </p:nvPicPr>
        <p:blipFill rotWithShape="1">
          <a:blip r:embed="rId3">
            <a:alphaModFix/>
          </a:blip>
          <a:srcRect b="0" l="0" r="0" t="0"/>
          <a:stretch/>
        </p:blipFill>
        <p:spPr>
          <a:xfrm>
            <a:off x="1436888" y="1558807"/>
            <a:ext cx="7027976" cy="2575249"/>
          </a:xfrm>
          <a:prstGeom prst="rect">
            <a:avLst/>
          </a:prstGeom>
          <a:noFill/>
          <a:ln cap="flat" cmpd="sng" w="9525">
            <a:solidFill>
              <a:schemeClr val="dk2"/>
            </a:solidFill>
            <a:prstDash val="solid"/>
            <a:round/>
            <a:headEnd len="sm" w="sm" type="none"/>
            <a:tailEnd len="sm" w="sm" type="none"/>
          </a:ln>
        </p:spPr>
      </p:pic>
      <p:sp>
        <p:nvSpPr>
          <p:cNvPr id="160" name="Google Shape;160;g16408fe30c8_0_105"/>
          <p:cNvSpPr txBox="1"/>
          <p:nvPr/>
        </p:nvSpPr>
        <p:spPr>
          <a:xfrm>
            <a:off x="1348638" y="4203700"/>
            <a:ext cx="7346100" cy="396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fi-FI" sz="1400" u="none" cap="none" strike="noStrike">
                <a:solidFill>
                  <a:srgbClr val="000000"/>
                </a:solidFill>
                <a:latin typeface="Verdana"/>
                <a:ea typeface="Verdana"/>
                <a:cs typeface="Verdana"/>
                <a:sym typeface="Verdana"/>
              </a:rPr>
              <a:t>The best option is intellectual method </a:t>
            </a:r>
            <a:r>
              <a:rPr b="1" i="0" lang="fi-FI" sz="1400" u="none" cap="none" strike="noStrike">
                <a:solidFill>
                  <a:srgbClr val="000000"/>
                </a:solidFill>
                <a:latin typeface="Verdana"/>
                <a:ea typeface="Verdana"/>
                <a:cs typeface="Verdana"/>
                <a:sym typeface="Verdana"/>
              </a:rPr>
              <a:t>A2C with reinforcement learning</a:t>
            </a:r>
            <a:endParaRPr b="1" i="0" sz="1400" u="none" cap="none" strike="noStrike">
              <a:solidFill>
                <a:srgbClr val="000000"/>
              </a:solidFill>
              <a:latin typeface="Verdana"/>
              <a:ea typeface="Verdana"/>
              <a:cs typeface="Verdana"/>
              <a:sym typeface="Verdana"/>
            </a:endParaRPr>
          </a:p>
        </p:txBody>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1B264F"/>
      </a:dk1>
      <a:lt1>
        <a:srgbClr val="FBFBFB"/>
      </a:lt1>
      <a:dk2>
        <a:srgbClr val="1B264F"/>
      </a:dk2>
      <a:lt2>
        <a:srgbClr val="FBFBFB"/>
      </a:lt2>
      <a:accent1>
        <a:srgbClr val="003399"/>
      </a:accent1>
      <a:accent2>
        <a:srgbClr val="FFCC00"/>
      </a:accent2>
      <a:accent3>
        <a:srgbClr val="0055FF"/>
      </a:accent3>
      <a:accent4>
        <a:srgbClr val="FFF9E3"/>
      </a:accent4>
      <a:accent5>
        <a:srgbClr val="454955"/>
      </a:accent5>
      <a:accent6>
        <a:srgbClr val="0D0A0B"/>
      </a:accent6>
      <a:hlink>
        <a:srgbClr val="0055F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Kuusela Harri</dc:creator>
</cp:coreProperties>
</file>