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5143500" cx="9144000"/>
  <p:notesSz cx="6858000" cy="9144000"/>
  <p:embeddedFontLst>
    <p:embeddedFont>
      <p:font typeface="Arimo"/>
      <p:regular r:id="rId40"/>
      <p:bold r:id="rId41"/>
      <p:italic r:id="rId42"/>
      <p:boldItalic r:id="rId43"/>
    </p:embeddedFont>
    <p:embeddedFont>
      <p:font typeface="Montserrat"/>
      <p:regular r:id="rId44"/>
      <p:bold r:id="rId45"/>
      <p:italic r:id="rId46"/>
      <p:boldItalic r:id="rId47"/>
    </p:embeddedFont>
    <p:embeddedFont>
      <p:font typeface="Roboto Mono"/>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D6571B3-8619-4A74-B885-28C4B0CD5BDC}">
  <a:tblStyle styleId="{4D6571B3-8619-4A74-B885-28C4B0CD5BDC}"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7EF"/>
          </a:solidFill>
        </a:fill>
      </a:tcStyle>
    </a:wholeTbl>
    <a:band1H>
      <a:tcTxStyle/>
      <a:tcStyle>
        <a:fill>
          <a:solidFill>
            <a:srgbClr val="CACCDD"/>
          </a:solidFill>
        </a:fill>
      </a:tcStyle>
    </a:band1H>
    <a:band2H>
      <a:tcTxStyle/>
    </a:band2H>
    <a:band1V>
      <a:tcTxStyle/>
      <a:tcStyle>
        <a:fill>
          <a:solidFill>
            <a:srgbClr val="CACCDD"/>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448B7C11-D0F1-4222-B591-1E6540A1030F}"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imo-regular.fntdata"/><Relationship Id="rId42" Type="http://schemas.openxmlformats.org/officeDocument/2006/relationships/font" Target="fonts/Arimo-italic.fntdata"/><Relationship Id="rId41" Type="http://schemas.openxmlformats.org/officeDocument/2006/relationships/font" Target="fonts/Arimo-bold.fntdata"/><Relationship Id="rId44" Type="http://schemas.openxmlformats.org/officeDocument/2006/relationships/font" Target="fonts/Montserrat-regular.fntdata"/><Relationship Id="rId43" Type="http://schemas.openxmlformats.org/officeDocument/2006/relationships/font" Target="fonts/Arimo-boldItalic.fntdata"/><Relationship Id="rId46" Type="http://schemas.openxmlformats.org/officeDocument/2006/relationships/font" Target="fonts/Montserrat-italic.fntdata"/><Relationship Id="rId45"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Mono-regular.fntdata"/><Relationship Id="rId47" Type="http://schemas.openxmlformats.org/officeDocument/2006/relationships/font" Target="fonts/Montserrat-boldItalic.fntdata"/><Relationship Id="rId49" Type="http://schemas.openxmlformats.org/officeDocument/2006/relationships/font" Target="fonts/RobotoMono-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Mono-boldItalic.fntdata"/><Relationship Id="rId50" Type="http://schemas.openxmlformats.org/officeDocument/2006/relationships/font" Target="fonts/RobotoMono-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 name="Google Shape;3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3399"/>
              </a:buClr>
              <a:buSzPts val="1600"/>
              <a:buFont typeface="Noto Sans Symbols"/>
              <a:buChar char="▪"/>
            </a:pPr>
            <a:r>
              <a:rPr lang="en-US" sz="1400">
                <a:solidFill>
                  <a:srgbClr val="1B264F"/>
                </a:solidFill>
                <a:latin typeface="Verdana"/>
                <a:ea typeface="Verdana"/>
                <a:cs typeface="Verdana"/>
                <a:sym typeface="Verdana"/>
              </a:rPr>
              <a:t>Brief overview what was done and what was reached up to midterm review. </a:t>
            </a:r>
            <a:endParaRPr sz="1400">
              <a:solidFill>
                <a:srgbClr val="1B264F"/>
              </a:solidFill>
              <a:latin typeface="Verdana"/>
              <a:ea typeface="Verdana"/>
              <a:cs typeface="Verdana"/>
              <a:sym typeface="Verdana"/>
            </a:endParaRPr>
          </a:p>
          <a:p>
            <a:pPr indent="-330200" lvl="0" marL="457200" rtl="0" algn="l">
              <a:lnSpc>
                <a:spcPct val="115000"/>
              </a:lnSpc>
              <a:spcBef>
                <a:spcPts val="0"/>
              </a:spcBef>
              <a:spcAft>
                <a:spcPts val="0"/>
              </a:spcAft>
              <a:buClr>
                <a:srgbClr val="003399"/>
              </a:buClr>
              <a:buSzPts val="1600"/>
              <a:buFont typeface="Noto Sans Symbols"/>
              <a:buChar char="▪"/>
            </a:pPr>
            <a:r>
              <a:rPr lang="en-US" sz="1400">
                <a:solidFill>
                  <a:srgbClr val="999999"/>
                </a:solidFill>
                <a:latin typeface="Verdana"/>
                <a:ea typeface="Verdana"/>
                <a:cs typeface="Verdana"/>
                <a:sym typeface="Verdana"/>
              </a:rPr>
              <a:t>Короткий огляд того, що було зроблено та чого досягнуто до проміжного огляду. </a:t>
            </a:r>
            <a:endParaRPr/>
          </a:p>
        </p:txBody>
      </p:sp>
      <p:sp>
        <p:nvSpPr>
          <p:cNvPr id="189" name="Google Shape;18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3399"/>
              </a:buClr>
              <a:buSzPts val="1600"/>
              <a:buFont typeface="Noto Sans Symbols"/>
              <a:buChar char="▪"/>
            </a:pPr>
            <a:r>
              <a:rPr lang="en-US" sz="1400">
                <a:solidFill>
                  <a:srgbClr val="1B264F"/>
                </a:solidFill>
                <a:latin typeface="Verdana"/>
                <a:ea typeface="Verdana"/>
                <a:cs typeface="Verdana"/>
                <a:sym typeface="Verdana"/>
              </a:rPr>
              <a:t>Brief overview what was done and what was reached up to midterm review. </a:t>
            </a:r>
            <a:endParaRPr sz="1400">
              <a:solidFill>
                <a:srgbClr val="1B264F"/>
              </a:solidFill>
              <a:latin typeface="Verdana"/>
              <a:ea typeface="Verdana"/>
              <a:cs typeface="Verdana"/>
              <a:sym typeface="Verdana"/>
            </a:endParaRPr>
          </a:p>
          <a:p>
            <a:pPr indent="-330200" lvl="0" marL="457200" rtl="0" algn="l">
              <a:lnSpc>
                <a:spcPct val="115000"/>
              </a:lnSpc>
              <a:spcBef>
                <a:spcPts val="0"/>
              </a:spcBef>
              <a:spcAft>
                <a:spcPts val="0"/>
              </a:spcAft>
              <a:buClr>
                <a:srgbClr val="003399"/>
              </a:buClr>
              <a:buSzPts val="1600"/>
              <a:buFont typeface="Noto Sans Symbols"/>
              <a:buChar char="▪"/>
            </a:pPr>
            <a:r>
              <a:rPr lang="en-US" sz="1400">
                <a:solidFill>
                  <a:srgbClr val="999999"/>
                </a:solidFill>
                <a:latin typeface="Verdana"/>
                <a:ea typeface="Verdana"/>
                <a:cs typeface="Verdana"/>
                <a:sym typeface="Verdana"/>
              </a:rPr>
              <a:t>Короткий огляд того, що було зроблено та чого досягнуто до проміжного огляду. </a:t>
            </a:r>
            <a:endParaRPr/>
          </a:p>
        </p:txBody>
      </p:sp>
      <p:sp>
        <p:nvSpPr>
          <p:cNvPr id="204" name="Google Shape;20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3399"/>
              </a:buClr>
              <a:buSzPts val="1600"/>
              <a:buFont typeface="Noto Sans Symbols"/>
              <a:buChar char="▪"/>
            </a:pPr>
            <a:r>
              <a:rPr lang="en-US" sz="1400">
                <a:solidFill>
                  <a:srgbClr val="1B264F"/>
                </a:solidFill>
                <a:latin typeface="Verdana"/>
                <a:ea typeface="Verdana"/>
                <a:cs typeface="Verdana"/>
                <a:sym typeface="Verdana"/>
              </a:rPr>
              <a:t>Експерименти показали, що в реальних умовах у більшості випадків кількість можливих комбінацій варіацій маршруту між заданими вхідними та вихідними бункерами невелика, тому було вирішено реалізувати варіант 3.</a:t>
            </a:r>
            <a:endParaRPr/>
          </a:p>
          <a:p>
            <a:pPr indent="-228600" lvl="0" marL="457200" rtl="0" algn="l">
              <a:lnSpc>
                <a:spcPct val="115000"/>
              </a:lnSpc>
              <a:spcBef>
                <a:spcPts val="0"/>
              </a:spcBef>
              <a:spcAft>
                <a:spcPts val="0"/>
              </a:spcAft>
              <a:buClr>
                <a:srgbClr val="003399"/>
              </a:buClr>
              <a:buSzPts val="1600"/>
              <a:buFont typeface="Noto Sans Symbols"/>
              <a:buNone/>
            </a:pPr>
            <a:r>
              <a:t/>
            </a:r>
            <a:endParaRPr sz="1400">
              <a:solidFill>
                <a:srgbClr val="1B264F"/>
              </a:solidFill>
              <a:latin typeface="Verdana"/>
              <a:ea typeface="Verdana"/>
              <a:cs typeface="Verdana"/>
              <a:sym typeface="Verdana"/>
            </a:endParaRPr>
          </a:p>
          <a:p>
            <a:pPr indent="-330200" lvl="0" marL="457200" rtl="0" algn="l">
              <a:lnSpc>
                <a:spcPct val="115000"/>
              </a:lnSpc>
              <a:spcBef>
                <a:spcPts val="0"/>
              </a:spcBef>
              <a:spcAft>
                <a:spcPts val="0"/>
              </a:spcAft>
              <a:buClr>
                <a:srgbClr val="003399"/>
              </a:buClr>
              <a:buSzPts val="1600"/>
              <a:buFont typeface="Noto Sans Symbols"/>
              <a:buChar char="▪"/>
            </a:pPr>
            <a:r>
              <a:rPr lang="en-US" sz="1400">
                <a:solidFill>
                  <a:srgbClr val="1B264F"/>
                </a:solidFill>
                <a:latin typeface="Verdana"/>
                <a:ea typeface="Verdana"/>
                <a:cs typeface="Verdana"/>
                <a:sym typeface="Verdana"/>
              </a:rPr>
              <a:t>Саме варіант 3 забезпечив оптимальну тривалість обчислень, що важливо для оператора</a:t>
            </a:r>
            <a:endParaRPr sz="1400">
              <a:solidFill>
                <a:srgbClr val="1B264F"/>
              </a:solidFill>
              <a:latin typeface="Verdana"/>
              <a:ea typeface="Verdana"/>
              <a:cs typeface="Verdana"/>
              <a:sym typeface="Verdana"/>
            </a:endParaRPr>
          </a:p>
          <a:p>
            <a:pPr indent="-228600" lvl="0" marL="457200" rtl="0" algn="l">
              <a:lnSpc>
                <a:spcPct val="115000"/>
              </a:lnSpc>
              <a:spcBef>
                <a:spcPts val="0"/>
              </a:spcBef>
              <a:spcAft>
                <a:spcPts val="0"/>
              </a:spcAft>
              <a:buClr>
                <a:srgbClr val="003399"/>
              </a:buClr>
              <a:buSzPts val="1600"/>
              <a:buFont typeface="Noto Sans Symbols"/>
              <a:buNone/>
            </a:pPr>
            <a:r>
              <a:t/>
            </a:r>
            <a:endParaRPr/>
          </a:p>
        </p:txBody>
      </p:sp>
      <p:sp>
        <p:nvSpPr>
          <p:cNvPr id="226" name="Google Shape;226;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3399"/>
              </a:buClr>
              <a:buSzPts val="1600"/>
              <a:buFont typeface="Noto Sans Symbols"/>
              <a:buChar char="▪"/>
            </a:pPr>
            <a:r>
              <a:rPr lang="en-US" sz="1400">
                <a:solidFill>
                  <a:srgbClr val="1B264F"/>
                </a:solidFill>
                <a:latin typeface="Verdana"/>
                <a:ea typeface="Verdana"/>
                <a:cs typeface="Verdana"/>
                <a:sym typeface="Verdana"/>
              </a:rPr>
              <a:t>Brief overview what was done and what was reached up to midterm review. </a:t>
            </a:r>
            <a:endParaRPr sz="1400">
              <a:solidFill>
                <a:srgbClr val="1B264F"/>
              </a:solidFill>
              <a:latin typeface="Verdana"/>
              <a:ea typeface="Verdana"/>
              <a:cs typeface="Verdana"/>
              <a:sym typeface="Verdana"/>
            </a:endParaRPr>
          </a:p>
          <a:p>
            <a:pPr indent="-330200" lvl="0" marL="457200" rtl="0" algn="l">
              <a:lnSpc>
                <a:spcPct val="115000"/>
              </a:lnSpc>
              <a:spcBef>
                <a:spcPts val="0"/>
              </a:spcBef>
              <a:spcAft>
                <a:spcPts val="0"/>
              </a:spcAft>
              <a:buClr>
                <a:srgbClr val="003399"/>
              </a:buClr>
              <a:buSzPts val="1600"/>
              <a:buFont typeface="Noto Sans Symbols"/>
              <a:buChar char="▪"/>
            </a:pPr>
            <a:r>
              <a:rPr lang="en-US" sz="1400">
                <a:solidFill>
                  <a:srgbClr val="999999"/>
                </a:solidFill>
                <a:latin typeface="Verdana"/>
                <a:ea typeface="Verdana"/>
                <a:cs typeface="Verdana"/>
                <a:sym typeface="Verdana"/>
              </a:rPr>
              <a:t>Короткий огляд того, що було зроблено та чого досягнуто до проміжного огляду. </a:t>
            </a:r>
            <a:endParaRPr/>
          </a:p>
        </p:txBody>
      </p:sp>
      <p:sp>
        <p:nvSpPr>
          <p:cNvPr id="263" name="Google Shape;26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3399"/>
              </a:buClr>
              <a:buSzPts val="1600"/>
              <a:buFont typeface="Noto Sans Symbols"/>
              <a:buChar char="▪"/>
            </a:pPr>
            <a:r>
              <a:rPr lang="en-US" sz="1400">
                <a:solidFill>
                  <a:srgbClr val="1B264F"/>
                </a:solidFill>
                <a:latin typeface="Verdana"/>
                <a:ea typeface="Verdana"/>
                <a:cs typeface="Verdana"/>
                <a:sym typeface="Verdana"/>
              </a:rPr>
              <a:t>Brief overview what was done and what was reached up to midterm review. </a:t>
            </a:r>
            <a:endParaRPr sz="1400">
              <a:solidFill>
                <a:srgbClr val="1B264F"/>
              </a:solidFill>
              <a:latin typeface="Verdana"/>
              <a:ea typeface="Verdana"/>
              <a:cs typeface="Verdana"/>
              <a:sym typeface="Verdana"/>
            </a:endParaRPr>
          </a:p>
          <a:p>
            <a:pPr indent="-330200" lvl="0" marL="457200" rtl="0" algn="l">
              <a:lnSpc>
                <a:spcPct val="115000"/>
              </a:lnSpc>
              <a:spcBef>
                <a:spcPts val="0"/>
              </a:spcBef>
              <a:spcAft>
                <a:spcPts val="0"/>
              </a:spcAft>
              <a:buClr>
                <a:srgbClr val="003399"/>
              </a:buClr>
              <a:buSzPts val="1600"/>
              <a:buFont typeface="Noto Sans Symbols"/>
              <a:buChar char="▪"/>
            </a:pPr>
            <a:r>
              <a:rPr lang="en-US" sz="1400">
                <a:solidFill>
                  <a:srgbClr val="999999"/>
                </a:solidFill>
                <a:latin typeface="Verdana"/>
                <a:ea typeface="Verdana"/>
                <a:cs typeface="Verdana"/>
                <a:sym typeface="Verdana"/>
              </a:rPr>
              <a:t>Короткий огляд того, що було зроблено та чого досягнуто до проміжного огляду. </a:t>
            </a:r>
            <a:endParaRPr/>
          </a:p>
        </p:txBody>
      </p:sp>
      <p:sp>
        <p:nvSpPr>
          <p:cNvPr id="278" name="Google Shape;27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3399"/>
              </a:buClr>
              <a:buSzPts val="1600"/>
              <a:buFont typeface="Noto Sans Symbols"/>
              <a:buChar char="▪"/>
            </a:pPr>
            <a:r>
              <a:rPr lang="en-US" sz="1400">
                <a:solidFill>
                  <a:srgbClr val="1B264F"/>
                </a:solidFill>
                <a:latin typeface="Verdana"/>
                <a:ea typeface="Verdana"/>
                <a:cs typeface="Verdana"/>
                <a:sym typeface="Verdana"/>
              </a:rPr>
              <a:t>Brief overview what was done and what was reached up to midterm review. </a:t>
            </a:r>
            <a:endParaRPr sz="1400">
              <a:solidFill>
                <a:srgbClr val="1B264F"/>
              </a:solidFill>
              <a:latin typeface="Verdana"/>
              <a:ea typeface="Verdana"/>
              <a:cs typeface="Verdana"/>
              <a:sym typeface="Verdana"/>
            </a:endParaRPr>
          </a:p>
          <a:p>
            <a:pPr indent="-330200" lvl="0" marL="457200" rtl="0" algn="l">
              <a:lnSpc>
                <a:spcPct val="115000"/>
              </a:lnSpc>
              <a:spcBef>
                <a:spcPts val="0"/>
              </a:spcBef>
              <a:spcAft>
                <a:spcPts val="0"/>
              </a:spcAft>
              <a:buClr>
                <a:srgbClr val="003399"/>
              </a:buClr>
              <a:buSzPts val="1600"/>
              <a:buFont typeface="Noto Sans Symbols"/>
              <a:buChar char="▪"/>
            </a:pPr>
            <a:r>
              <a:rPr lang="en-US" sz="1400">
                <a:solidFill>
                  <a:srgbClr val="999999"/>
                </a:solidFill>
                <a:latin typeface="Verdana"/>
                <a:ea typeface="Verdana"/>
                <a:cs typeface="Verdana"/>
                <a:sym typeface="Verdana"/>
              </a:rPr>
              <a:t>Короткий огляд того, що було зроблено та чого досягнуто до проміжного огляду. </a:t>
            </a:r>
            <a:endParaRPr/>
          </a:p>
        </p:txBody>
      </p:sp>
      <p:sp>
        <p:nvSpPr>
          <p:cNvPr id="299" name="Google Shape;29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3399"/>
              </a:buClr>
              <a:buSzPts val="1600"/>
              <a:buFont typeface="Noto Sans Symbols"/>
              <a:buChar char="▪"/>
            </a:pPr>
            <a:r>
              <a:rPr lang="en-US" sz="1400">
                <a:solidFill>
                  <a:srgbClr val="1B264F"/>
                </a:solidFill>
                <a:latin typeface="Verdana"/>
                <a:ea typeface="Verdana"/>
                <a:cs typeface="Verdana"/>
                <a:sym typeface="Verdana"/>
              </a:rPr>
              <a:t>Для зручності персоналу ми залишили без змін звичний для операторів елеваторів інтерфейс SCADA. </a:t>
            </a:r>
            <a:br>
              <a:rPr lang="en-US" sz="1400">
                <a:solidFill>
                  <a:srgbClr val="1B264F"/>
                </a:solidFill>
                <a:latin typeface="Verdana"/>
                <a:ea typeface="Verdana"/>
                <a:cs typeface="Verdana"/>
                <a:sym typeface="Verdana"/>
              </a:rPr>
            </a:br>
            <a:r>
              <a:rPr lang="en-US" sz="1400">
                <a:solidFill>
                  <a:srgbClr val="1B264F"/>
                </a:solidFill>
                <a:latin typeface="Verdana"/>
                <a:ea typeface="Verdana"/>
                <a:cs typeface="Verdana"/>
                <a:sym typeface="Verdana"/>
              </a:rPr>
              <a:t>Лише в правому верхньому куті додано меню вибору оптимального маршруту (варіанта маршруту).</a:t>
            </a:r>
            <a:endParaRPr sz="1400">
              <a:solidFill>
                <a:srgbClr val="1B264F"/>
              </a:solidFill>
              <a:latin typeface="Verdana"/>
              <a:ea typeface="Verdana"/>
              <a:cs typeface="Verdana"/>
              <a:sym typeface="Verdana"/>
            </a:endParaRPr>
          </a:p>
          <a:p>
            <a:pPr indent="-228600" lvl="0" marL="457200" rtl="0" algn="l">
              <a:lnSpc>
                <a:spcPct val="115000"/>
              </a:lnSpc>
              <a:spcBef>
                <a:spcPts val="0"/>
              </a:spcBef>
              <a:spcAft>
                <a:spcPts val="0"/>
              </a:spcAft>
              <a:buClr>
                <a:srgbClr val="003399"/>
              </a:buClr>
              <a:buSzPts val="1600"/>
              <a:buFont typeface="Noto Sans Symbols"/>
              <a:buNone/>
            </a:pPr>
            <a:r>
              <a:t/>
            </a:r>
            <a:endParaRPr sz="1400">
              <a:solidFill>
                <a:srgbClr val="1B264F"/>
              </a:solidFill>
              <a:latin typeface="Verdana"/>
              <a:ea typeface="Verdana"/>
              <a:cs typeface="Verdana"/>
              <a:sym typeface="Verdana"/>
            </a:endParaRPr>
          </a:p>
          <a:p>
            <a:pPr indent="-330200" lvl="0" marL="457200" rtl="0" algn="l">
              <a:lnSpc>
                <a:spcPct val="115000"/>
              </a:lnSpc>
              <a:spcBef>
                <a:spcPts val="0"/>
              </a:spcBef>
              <a:spcAft>
                <a:spcPts val="0"/>
              </a:spcAft>
              <a:buClr>
                <a:srgbClr val="003399"/>
              </a:buClr>
              <a:buSzPts val="1600"/>
              <a:buFont typeface="Noto Sans Symbols"/>
              <a:buChar char="▪"/>
            </a:pPr>
            <a:r>
              <a:rPr lang="en-US" sz="1400">
                <a:solidFill>
                  <a:srgbClr val="1B264F"/>
                </a:solidFill>
                <a:latin typeface="Verdana"/>
                <a:ea typeface="Verdana"/>
                <a:cs typeface="Verdana"/>
                <a:sym typeface="Verdana"/>
              </a:rPr>
              <a:t>У верхньому правому куті робочого вікна є кнопка. Якщо оператор вибрав оптимальний маршрут, то він забарвлюється зеленим кольором, якщо ні – то червоним. Він клацає по ньому, а потім з’являється вікно з рекомендацією найкращого маршруту та його параметрами: Wp, Wq, Ws і cos φ</a:t>
            </a:r>
            <a:endParaRPr/>
          </a:p>
        </p:txBody>
      </p:sp>
      <p:sp>
        <p:nvSpPr>
          <p:cNvPr id="349" name="Google Shape;34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3399"/>
              </a:buClr>
              <a:buSzPts val="1600"/>
              <a:buFont typeface="Noto Sans Symbols"/>
              <a:buChar char="▪"/>
            </a:pPr>
            <a:r>
              <a:rPr lang="en-US" sz="1400">
                <a:solidFill>
                  <a:srgbClr val="1B264F"/>
                </a:solidFill>
                <a:latin typeface="Verdana"/>
                <a:ea typeface="Verdana"/>
                <a:cs typeface="Verdana"/>
                <a:sym typeface="Verdana"/>
              </a:rPr>
              <a:t>Brief overview what was done and what was reached up to midterm review. </a:t>
            </a:r>
            <a:endParaRPr sz="1400">
              <a:solidFill>
                <a:srgbClr val="1B264F"/>
              </a:solidFill>
              <a:latin typeface="Verdana"/>
              <a:ea typeface="Verdana"/>
              <a:cs typeface="Verdana"/>
              <a:sym typeface="Verdana"/>
            </a:endParaRPr>
          </a:p>
          <a:p>
            <a:pPr indent="-330200" lvl="0" marL="457200" rtl="0" algn="l">
              <a:lnSpc>
                <a:spcPct val="115000"/>
              </a:lnSpc>
              <a:spcBef>
                <a:spcPts val="0"/>
              </a:spcBef>
              <a:spcAft>
                <a:spcPts val="0"/>
              </a:spcAft>
              <a:buClr>
                <a:srgbClr val="003399"/>
              </a:buClr>
              <a:buSzPts val="1600"/>
              <a:buFont typeface="Noto Sans Symbols"/>
              <a:buChar char="▪"/>
            </a:pPr>
            <a:r>
              <a:rPr lang="en-US" sz="1400">
                <a:solidFill>
                  <a:srgbClr val="999999"/>
                </a:solidFill>
                <a:latin typeface="Verdana"/>
                <a:ea typeface="Verdana"/>
                <a:cs typeface="Verdana"/>
                <a:sym typeface="Verdana"/>
              </a:rPr>
              <a:t>Короткий огляд того, що було зроблено та чого досягнуто до проміжного огляду. </a:t>
            </a:r>
            <a:endParaRPr/>
          </a:p>
        </p:txBody>
      </p:sp>
      <p:sp>
        <p:nvSpPr>
          <p:cNvPr id="363" name="Google Shape;36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39700" rtl="0" algn="l">
              <a:lnSpc>
                <a:spcPct val="115000"/>
              </a:lnSpc>
              <a:spcBef>
                <a:spcPts val="0"/>
              </a:spcBef>
              <a:spcAft>
                <a:spcPts val="0"/>
              </a:spcAft>
              <a:buClr>
                <a:srgbClr val="003399"/>
              </a:buClr>
              <a:buSzPts val="1400"/>
              <a:buFont typeface="Noto Sans Symbols"/>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600"/>
              <a:buNone/>
            </a:pPr>
            <a:r>
              <a:rPr lang="en-US" sz="1100">
                <a:solidFill>
                  <a:schemeClr val="dk1"/>
                </a:solidFill>
                <a:latin typeface="Arial"/>
                <a:ea typeface="Arial"/>
                <a:cs typeface="Arial"/>
                <a:sym typeface="Arial"/>
              </a:rPr>
              <a:t>За час функціонування і розвитку САКУРА-АПМ ми отримали більше 100Гб щосекундних даних про роботу 76 одиниць обладнання зернового елеватора (</a:t>
            </a:r>
            <a:r>
              <a:rPr lang="en-US" sz="1100">
                <a:solidFill>
                  <a:srgbClr val="073763"/>
                </a:solidFill>
              </a:rPr>
              <a:t>three-phase voltage, current &amp; power factor (cos φ), active, reactive &amp; full power, active, reactive &amp; full energy, </a:t>
            </a:r>
            <a:r>
              <a:rPr lang="en-US" sz="1100">
                <a:solidFill>
                  <a:srgbClr val="073763"/>
                </a:solidFill>
                <a:latin typeface="Arial"/>
                <a:ea typeface="Arial"/>
                <a:cs typeface="Arial"/>
                <a:sym typeface="Arial"/>
              </a:rPr>
              <a:t>p</a:t>
            </a:r>
            <a:r>
              <a:rPr lang="en-US" sz="1100">
                <a:solidFill>
                  <a:srgbClr val="073763"/>
                </a:solidFill>
              </a:rPr>
              <a:t>ower time on/off, crop, …)</a:t>
            </a:r>
            <a:endParaRPr sz="1100">
              <a:solidFill>
                <a:srgbClr val="073763"/>
              </a:solidFill>
            </a:endParaRPr>
          </a:p>
          <a:p>
            <a:pPr indent="0" lvl="0" marL="0" rtl="0" algn="l">
              <a:lnSpc>
                <a:spcPct val="100000"/>
              </a:lnSpc>
              <a:spcBef>
                <a:spcPts val="600"/>
              </a:spcBef>
              <a:spcAft>
                <a:spcPts val="0"/>
              </a:spcAft>
              <a:buSzPts val="1600"/>
              <a:buNone/>
            </a:pPr>
            <a:r>
              <a:t/>
            </a:r>
            <a:endParaRPr sz="1100">
              <a:solidFill>
                <a:schemeClr val="dk1"/>
              </a:solidFill>
              <a:latin typeface="Arial"/>
              <a:ea typeface="Arial"/>
              <a:cs typeface="Arial"/>
              <a:sym typeface="Arial"/>
            </a:endParaRPr>
          </a:p>
          <a:p>
            <a:pPr indent="0" lvl="0" marL="0" rtl="0" algn="l">
              <a:lnSpc>
                <a:spcPct val="100000"/>
              </a:lnSpc>
              <a:spcBef>
                <a:spcPts val="300"/>
              </a:spcBef>
              <a:spcAft>
                <a:spcPts val="0"/>
              </a:spcAft>
              <a:buSzPts val="1100"/>
              <a:buFont typeface="Arial"/>
              <a:buNone/>
            </a:pPr>
            <a:r>
              <a:rPr lang="en-US" sz="1100">
                <a:solidFill>
                  <a:schemeClr val="dk1"/>
                </a:solidFill>
                <a:latin typeface="Arial"/>
                <a:ea typeface="Arial"/>
                <a:cs typeface="Arial"/>
                <a:sym typeface="Arial"/>
              </a:rPr>
              <a:t>Окрім того, практичні експерименти і робота з даними проводилася в межах наступних обмежень:</a:t>
            </a:r>
            <a:endParaRPr/>
          </a:p>
          <a:p>
            <a:pPr indent="-171450" lvl="0" marL="171450" rtl="0" algn="l">
              <a:lnSpc>
                <a:spcPct val="100000"/>
              </a:lnSpc>
              <a:spcBef>
                <a:spcPts val="300"/>
              </a:spcBef>
              <a:spcAft>
                <a:spcPts val="0"/>
              </a:spcAft>
              <a:buSzPts val="1100"/>
              <a:buFont typeface="Arial"/>
              <a:buChar char="•"/>
            </a:pPr>
            <a:r>
              <a:rPr lang="en-US" sz="1100">
                <a:solidFill>
                  <a:schemeClr val="dk1"/>
                </a:solidFill>
                <a:latin typeface="Arial"/>
                <a:ea typeface="Arial"/>
                <a:cs typeface="Arial"/>
                <a:sym typeface="Arial"/>
              </a:rPr>
              <a:t>Сезонність роботи елеватора – в певний сезон працюють певні маршрути і обладнання.</a:t>
            </a:r>
            <a:endParaRPr/>
          </a:p>
          <a:p>
            <a:pPr indent="-171450" lvl="0" marL="171450" rtl="0" algn="l">
              <a:lnSpc>
                <a:spcPct val="100000"/>
              </a:lnSpc>
              <a:spcBef>
                <a:spcPts val="300"/>
              </a:spcBef>
              <a:spcAft>
                <a:spcPts val="0"/>
              </a:spcAft>
              <a:buSzPts val="1100"/>
              <a:buFont typeface="Arial"/>
              <a:buChar char="•"/>
            </a:pPr>
            <a:r>
              <a:rPr lang="en-US" sz="1100">
                <a:solidFill>
                  <a:schemeClr val="dk1"/>
                </a:solidFill>
                <a:latin typeface="Arial"/>
                <a:ea typeface="Arial"/>
                <a:cs typeface="Arial"/>
                <a:sym typeface="Arial"/>
              </a:rPr>
              <a:t>Проблема вибору маршруту із детермінованого списку в 11 маршрутів, кожен з яких має від 85 до 435 варіантів (разом 2 795 варіацій), а також можливість побудови непередбачених СКАДА маршрутів (десятки тисяч варіацій).</a:t>
            </a:r>
            <a:endParaRPr/>
          </a:p>
          <a:p>
            <a:pPr indent="-171450" lvl="0" marL="171450" rtl="0" algn="l">
              <a:lnSpc>
                <a:spcPct val="100000"/>
              </a:lnSpc>
              <a:spcBef>
                <a:spcPts val="300"/>
              </a:spcBef>
              <a:spcAft>
                <a:spcPts val="0"/>
              </a:spcAft>
              <a:buSzPts val="1100"/>
              <a:buFont typeface="Arial"/>
              <a:buChar char="•"/>
            </a:pPr>
            <a:r>
              <a:rPr lang="en-US" sz="1100">
                <a:solidFill>
                  <a:schemeClr val="dk1"/>
                </a:solidFill>
                <a:latin typeface="Arial"/>
                <a:ea typeface="Arial"/>
                <a:cs typeface="Arial"/>
                <a:sym typeface="Arial"/>
              </a:rPr>
              <a:t>Відсутність можливості роботи з закритими комерційними даними щодо типу і ваги зернових культур.</a:t>
            </a:r>
            <a:endParaRPr/>
          </a:p>
          <a:p>
            <a:pPr indent="-171450" lvl="0" marL="171450" rtl="0" algn="l">
              <a:lnSpc>
                <a:spcPct val="100000"/>
              </a:lnSpc>
              <a:spcBef>
                <a:spcPts val="300"/>
              </a:spcBef>
              <a:spcAft>
                <a:spcPts val="0"/>
              </a:spcAft>
              <a:buSzPts val="1100"/>
              <a:buFont typeface="Arial"/>
              <a:buChar char="•"/>
            </a:pPr>
            <a:r>
              <a:rPr lang="en-US" sz="1100">
                <a:solidFill>
                  <a:schemeClr val="dk1"/>
                </a:solidFill>
                <a:latin typeface="Arial"/>
                <a:ea typeface="Arial"/>
                <a:cs typeface="Arial"/>
                <a:sym typeface="Arial"/>
              </a:rPr>
              <a:t>Неможливість досягнення миттєвого результату, а необхідність проведення довготривалих досліджень яка є наслідком потреби переміщення великих об'ємів зерна.</a:t>
            </a:r>
            <a:endParaRPr/>
          </a:p>
          <a:p>
            <a:pPr indent="-171450" lvl="0" marL="171450" rtl="0" algn="l">
              <a:lnSpc>
                <a:spcPct val="100000"/>
              </a:lnSpc>
              <a:spcBef>
                <a:spcPts val="300"/>
              </a:spcBef>
              <a:spcAft>
                <a:spcPts val="0"/>
              </a:spcAft>
              <a:buSzPts val="1100"/>
              <a:buFont typeface="Arial"/>
              <a:buChar char="•"/>
            </a:pPr>
            <a:r>
              <a:rPr lang="en-US" sz="1100">
                <a:solidFill>
                  <a:schemeClr val="dk1"/>
                </a:solidFill>
                <a:latin typeface="Arial"/>
                <a:ea typeface="Arial"/>
                <a:cs typeface="Arial"/>
                <a:sym typeface="Arial"/>
              </a:rPr>
              <a:t>Неможливість перервати планові бізнес процеси елеватора.</a:t>
            </a:r>
            <a:endParaRPr sz="1100"/>
          </a:p>
          <a:p>
            <a:pPr indent="-171450" lvl="0" marL="171450" rtl="0" algn="l">
              <a:lnSpc>
                <a:spcPct val="100000"/>
              </a:lnSpc>
              <a:spcBef>
                <a:spcPts val="300"/>
              </a:spcBef>
              <a:spcAft>
                <a:spcPts val="0"/>
              </a:spcAft>
              <a:buSzPts val="1100"/>
              <a:buFont typeface="Arial"/>
              <a:buChar char="•"/>
            </a:pPr>
            <a:r>
              <a:rPr lang="en-US" sz="1100">
                <a:solidFill>
                  <a:schemeClr val="dk1"/>
                </a:solidFill>
                <a:latin typeface="Arial"/>
                <a:ea typeface="Arial"/>
                <a:cs typeface="Arial"/>
                <a:sym typeface="Arial"/>
              </a:rPr>
              <a:t>Вартість одного експерименту з переміщення зерна вимірюється десятками тисяч євро, вартість невдалого експерименту, який може призвести до втрати якості зерна або тривалої зупинки елеватора, наприклад, внаслідок переповнення норії і обриву стрічки норії, може перевищувати вартість грантового фінансування.</a:t>
            </a:r>
            <a:endParaRPr/>
          </a:p>
          <a:p>
            <a:pPr indent="-101600" lvl="0" marL="171450" rtl="0" algn="l">
              <a:lnSpc>
                <a:spcPct val="100000"/>
              </a:lnSpc>
              <a:spcBef>
                <a:spcPts val="300"/>
              </a:spcBef>
              <a:spcAft>
                <a:spcPts val="0"/>
              </a:spcAft>
              <a:buSzPts val="1100"/>
              <a:buFont typeface="Arial"/>
              <a:buNone/>
            </a:pPr>
            <a:r>
              <a:t/>
            </a:r>
            <a:endParaRPr sz="1100">
              <a:solidFill>
                <a:schemeClr val="dk1"/>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100"/>
              <a:buFont typeface="Arial"/>
              <a:buNone/>
            </a:pPr>
            <a:r>
              <a:rPr lang="en-US" sz="1100">
                <a:solidFill>
                  <a:schemeClr val="dk1"/>
                </a:solidFill>
                <a:latin typeface="Arial"/>
                <a:ea typeface="Arial"/>
                <a:cs typeface="Arial"/>
                <a:sym typeface="Arial"/>
              </a:rPr>
              <a:t>Тому для оцінки досягнутих KPI ми порівнювали дані отримані за період жовтень 2020 року – січень 2021 року з даними отриманими за період жовтень 2022 року – січень 2023 року. Таким чином ми отримали дві величезні таблиці з даними, які дозволили нам провести певну аналітику результатів роботи. Дані щодо ваги продукту ми розраховували виходячи з перерахунку коефіцієнту навантаження кожної одиниці обладнання у відповідності до проведених експериментів щодо вимірювання залежності коефіцієнту навантаження обладнання від реальної маси продукту. </a:t>
            </a:r>
            <a:endParaRPr/>
          </a:p>
          <a:p>
            <a:pPr indent="-101600" lvl="0" marL="171450" rtl="0" algn="l">
              <a:lnSpc>
                <a:spcPct val="100000"/>
              </a:lnSpc>
              <a:spcBef>
                <a:spcPts val="300"/>
              </a:spcBef>
              <a:spcAft>
                <a:spcPts val="0"/>
              </a:spcAft>
              <a:buSzPts val="1100"/>
              <a:buFont typeface="Arial"/>
              <a:buNone/>
            </a:pPr>
            <a:r>
              <a:t/>
            </a:r>
            <a:endParaRPr sz="11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sz="1600"/>
              <a:t>Зниження відсотка неефективного використання елеваторного обладнання</a:t>
            </a:r>
            <a:endParaRPr/>
          </a:p>
          <a:p>
            <a:pPr indent="-228600" lvl="0" marL="457200" rtl="0" algn="l">
              <a:lnSpc>
                <a:spcPct val="100000"/>
              </a:lnSpc>
              <a:spcBef>
                <a:spcPts val="0"/>
              </a:spcBef>
              <a:spcAft>
                <a:spcPts val="0"/>
              </a:spcAft>
              <a:buSzPts val="1100"/>
              <a:buNone/>
            </a:pPr>
            <a:r>
              <a:t/>
            </a:r>
            <a:endParaRPr sz="1600"/>
          </a:p>
          <a:p>
            <a:pPr indent="0" lvl="0" marL="158750" rtl="0" algn="l">
              <a:lnSpc>
                <a:spcPct val="100000"/>
              </a:lnSpc>
              <a:spcBef>
                <a:spcPts val="600"/>
              </a:spcBef>
              <a:spcAft>
                <a:spcPts val="0"/>
              </a:spcAft>
              <a:buSzPts val="1100"/>
              <a:buNone/>
            </a:pPr>
            <a:r>
              <a:rPr lang="en-US" sz="1600">
                <a:solidFill>
                  <a:schemeClr val="dk1"/>
                </a:solidFill>
                <a:latin typeface="Arial"/>
                <a:ea typeface="Arial"/>
                <a:cs typeface="Arial"/>
                <a:sym typeface="Arial"/>
              </a:rPr>
              <a:t>У зв'язку з тим, що спожита елеватором енергія не може бути показником для оцінки енергоефективності в якості основного параметра був обраний Power factor (усереднений cos φ).</a:t>
            </a:r>
            <a:endParaRPr/>
          </a:p>
          <a:p>
            <a:pPr indent="-304800" lvl="0" marL="457200" rtl="0" algn="l">
              <a:lnSpc>
                <a:spcPct val="100000"/>
              </a:lnSpc>
              <a:spcBef>
                <a:spcPts val="600"/>
              </a:spcBef>
              <a:spcAft>
                <a:spcPts val="0"/>
              </a:spcAft>
              <a:buClr>
                <a:srgbClr val="4D5156"/>
              </a:buClr>
              <a:buSzPts val="1200"/>
              <a:buChar char="●"/>
            </a:pPr>
            <a:r>
              <a:rPr i="1" lang="en-US" sz="1200">
                <a:solidFill>
                  <a:srgbClr val="4D5156"/>
                </a:solidFill>
                <a:latin typeface="Arial"/>
                <a:ea typeface="Arial"/>
                <a:cs typeface="Arial"/>
                <a:sym typeface="Arial"/>
              </a:rPr>
              <a:t>Було проведено ряд практичних експериментів зі зважування в ключових точках елеватора кількості переміщених зернопродуктів за еталонний проміжок часу. При цьому еталонне усереднене значення Power factor при максимально допустимому навантаженні та пропускній спроможності обладнання склало 0,65. Дане значення ми застосували як 100% ефективності.</a:t>
            </a:r>
            <a:endParaRPr sz="1200">
              <a:solidFill>
                <a:srgbClr val="4D5156"/>
              </a:solidFill>
            </a:endParaRPr>
          </a:p>
          <a:p>
            <a:pPr indent="0" lvl="0" marL="158750" rtl="0" algn="l">
              <a:lnSpc>
                <a:spcPct val="100000"/>
              </a:lnSpc>
              <a:spcBef>
                <a:spcPts val="600"/>
              </a:spcBef>
              <a:spcAft>
                <a:spcPts val="0"/>
              </a:spcAft>
              <a:buSzPts val="1100"/>
              <a:buNone/>
            </a:pPr>
            <a:r>
              <a:rPr lang="en-US" sz="1600">
                <a:solidFill>
                  <a:schemeClr val="dk1"/>
                </a:solidFill>
                <a:latin typeface="Arial"/>
                <a:ea typeface="Arial"/>
                <a:cs typeface="Arial"/>
                <a:sym typeface="Arial"/>
              </a:rPr>
              <a:t>Значення Inefficiency в 16,9% вдалося досягти в результаті застосування технологій ІоТ завдяки адміністративному впливу та оптимізації СКАДА, значення 9,2 завдяки застосування технологій ШІ.</a:t>
            </a:r>
            <a:endParaRPr/>
          </a:p>
          <a:p>
            <a:pPr indent="0" lvl="0" marL="158750" rtl="0" algn="l">
              <a:lnSpc>
                <a:spcPct val="100000"/>
              </a:lnSpc>
              <a:spcBef>
                <a:spcPts val="0"/>
              </a:spcBef>
              <a:spcAft>
                <a:spcPts val="0"/>
              </a:spcAft>
              <a:buSzPts val="1100"/>
              <a:buNone/>
            </a:pPr>
            <a:r>
              <a:t/>
            </a:r>
            <a:endParaRPr sz="16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 name="Google Shape;43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Зниження енергоспоживання технологічного обладнання елеватора</a:t>
            </a:r>
            <a:endParaRPr/>
          </a:p>
          <a:p>
            <a:pPr indent="-228600" lvl="0" marL="457200" rtl="0" algn="l">
              <a:lnSpc>
                <a:spcPct val="100000"/>
              </a:lnSpc>
              <a:spcBef>
                <a:spcPts val="0"/>
              </a:spcBef>
              <a:spcAft>
                <a:spcPts val="0"/>
              </a:spcAft>
              <a:buSzPts val="1100"/>
              <a:buNone/>
            </a:pPr>
            <a:r>
              <a:t/>
            </a:r>
            <a:endParaRPr/>
          </a:p>
          <a:p>
            <a:pPr indent="0" lvl="0" marL="158750" marR="0" rtl="0" algn="l">
              <a:lnSpc>
                <a:spcPct val="100000"/>
              </a:lnSpc>
              <a:spcBef>
                <a:spcPts val="0"/>
              </a:spcBef>
              <a:spcAft>
                <a:spcPts val="0"/>
              </a:spcAft>
              <a:buClr>
                <a:srgbClr val="000000"/>
              </a:buClr>
              <a:buSzPts val="1100"/>
              <a:buFont typeface="Arial"/>
              <a:buNone/>
            </a:pPr>
            <a:r>
              <a:rPr lang="en-US">
                <a:solidFill>
                  <a:schemeClr val="dk1"/>
                </a:solidFill>
                <a:latin typeface="Arial"/>
                <a:ea typeface="Arial"/>
                <a:cs typeface="Arial"/>
                <a:sym typeface="Arial"/>
              </a:rPr>
              <a:t>ТТЕ показали, що при проектуванні і побудові елеватора проектанти здійснили помилку, обравши для обладнання двигуни надмірної потужності. В ході ТТЕ нам не вдалося досягти значних результатів шляхом застосування інформаційних і операційних технологій, максимум 1…2%. Реактивна складова потужності лишалася практично сталою так як вона значно перевищує активну складову енергії.</a:t>
            </a:r>
            <a:endParaRPr>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a:p>
          <a:p>
            <a:pPr indent="0" lvl="0" marL="158750" rtl="0" algn="just">
              <a:lnSpc>
                <a:spcPct val="100000"/>
              </a:lnSpc>
              <a:spcBef>
                <a:spcPts val="600"/>
              </a:spcBef>
              <a:spcAft>
                <a:spcPts val="0"/>
              </a:spcAft>
              <a:buSzPts val="1100"/>
              <a:buNone/>
            </a:pPr>
            <a:r>
              <a:rPr lang="en-US">
                <a:solidFill>
                  <a:schemeClr val="dk1"/>
                </a:solidFill>
                <a:latin typeface="Arial"/>
                <a:ea typeface="Arial"/>
                <a:cs typeface="Arial"/>
                <a:sym typeface="Arial"/>
              </a:rPr>
              <a:t>Проте нам вдалося знайти спосіб вирішення проблеми – це встановлення векторних перетворювачів частоти. Іншим дієвим, але дороговартісним способом є заміна двигунів на більш сучасні двигуни меншої потужності.</a:t>
            </a:r>
            <a:endParaRPr/>
          </a:p>
          <a:p>
            <a:pPr indent="0" lvl="0" marL="158750" rtl="0" algn="just">
              <a:lnSpc>
                <a:spcPct val="100000"/>
              </a:lnSpc>
              <a:spcBef>
                <a:spcPts val="300"/>
              </a:spcBef>
              <a:spcAft>
                <a:spcPts val="0"/>
              </a:spcAft>
              <a:buSzPts val="1100"/>
              <a:buNone/>
            </a:pPr>
            <a:r>
              <a:t/>
            </a:r>
            <a:endParaRPr>
              <a:solidFill>
                <a:schemeClr val="dk1"/>
              </a:solidFill>
              <a:latin typeface="Arial"/>
              <a:ea typeface="Arial"/>
              <a:cs typeface="Arial"/>
              <a:sym typeface="Arial"/>
            </a:endParaRPr>
          </a:p>
          <a:p>
            <a:pPr indent="0" lvl="0" marL="158750" rtl="0" algn="just">
              <a:lnSpc>
                <a:spcPct val="100000"/>
              </a:lnSpc>
              <a:spcBef>
                <a:spcPts val="300"/>
              </a:spcBef>
              <a:spcAft>
                <a:spcPts val="0"/>
              </a:spcAft>
              <a:buSzPts val="1100"/>
              <a:buNone/>
            </a:pPr>
            <a:r>
              <a:rPr lang="en-US">
                <a:solidFill>
                  <a:schemeClr val="dk1"/>
                </a:solidFill>
                <a:latin typeface="Arial"/>
                <a:ea typeface="Arial"/>
                <a:cs typeface="Arial"/>
                <a:sym typeface="Arial"/>
              </a:rPr>
              <a:t>Ми встановили векторних перетворювачів частоти і виконали ряд експериментів, які показали, що при будь-якому завантаженні тестової одиниці обладнання (транспортер №36) Power factor знаходився в межах 0,95…0,98. Тобто вдалося знизити </a:t>
            </a:r>
            <a:r>
              <a:rPr lang="en-US" sz="1100"/>
              <a:t>energy consumption до 2…5%.</a:t>
            </a:r>
            <a:endParaRPr>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Зменшення технологічних затримок і простоїв елеваторного обладнання</a:t>
            </a:r>
            <a:endParaRPr/>
          </a:p>
          <a:p>
            <a:pPr indent="-228600" lvl="0" marL="457200" rtl="0" algn="l">
              <a:lnSpc>
                <a:spcPct val="100000"/>
              </a:lnSpc>
              <a:spcBef>
                <a:spcPts val="0"/>
              </a:spcBef>
              <a:spcAft>
                <a:spcPts val="0"/>
              </a:spcAft>
              <a:buSzPts val="1100"/>
              <a:buNone/>
            </a:pPr>
            <a:r>
              <a:t/>
            </a:r>
            <a:endParaRPr sz="11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en-US" sz="1100">
                <a:solidFill>
                  <a:schemeClr val="dk1"/>
                </a:solidFill>
                <a:latin typeface="Arial"/>
                <a:ea typeface="Arial"/>
                <a:cs typeface="Arial"/>
                <a:sym typeface="Arial"/>
              </a:rPr>
              <a:t>Запланованого рівня КПІ вдалося досягти наступними шляхами:</a:t>
            </a:r>
            <a:endParaRPr/>
          </a:p>
          <a:p>
            <a:pPr indent="-228600" lvl="0" marL="457200" rtl="0" algn="l">
              <a:lnSpc>
                <a:spcPct val="100000"/>
              </a:lnSpc>
              <a:spcBef>
                <a:spcPts val="0"/>
              </a:spcBef>
              <a:spcAft>
                <a:spcPts val="0"/>
              </a:spcAft>
              <a:buSzPts val="1100"/>
              <a:buNone/>
            </a:pPr>
            <a:r>
              <a:t/>
            </a:r>
            <a:endParaRPr sz="1100">
              <a:solidFill>
                <a:schemeClr val="dk1"/>
              </a:solidFill>
              <a:latin typeface="Arial"/>
              <a:ea typeface="Arial"/>
              <a:cs typeface="Arial"/>
              <a:sym typeface="Arial"/>
            </a:endParaRPr>
          </a:p>
          <a:p>
            <a:pPr indent="-176213" lvl="0" marL="176213" rtl="0" algn="l">
              <a:lnSpc>
                <a:spcPct val="100000"/>
              </a:lnSpc>
              <a:spcBef>
                <a:spcPts val="300"/>
              </a:spcBef>
              <a:spcAft>
                <a:spcPts val="0"/>
              </a:spcAft>
              <a:buSzPts val="1100"/>
              <a:buAutoNum type="arabicPeriod"/>
            </a:pPr>
            <a:r>
              <a:rPr lang="en-US">
                <a:solidFill>
                  <a:schemeClr val="dk1"/>
                </a:solidFill>
                <a:latin typeface="Arial"/>
                <a:ea typeface="Arial"/>
                <a:cs typeface="Arial"/>
                <a:sym typeface="Arial"/>
              </a:rPr>
              <a:t>За результатами аналізу роботи обладнання (часу розгону двигунів, часу подачі продукту на наступну одиницю обладнання та інш.) ми в СКАДА скоротили час</a:t>
            </a:r>
            <a:r>
              <a:rPr lang="en-US" sz="1100">
                <a:solidFill>
                  <a:schemeClr val="dk1"/>
                </a:solidFill>
                <a:latin typeface="Arial"/>
                <a:ea typeface="Arial"/>
                <a:cs typeface="Arial"/>
                <a:sym typeface="Arial"/>
              </a:rPr>
              <a:t> ввімкнення і вимкнення маршрутів. </a:t>
            </a:r>
            <a:endParaRPr/>
          </a:p>
          <a:p>
            <a:pPr indent="-176213" lvl="0" marL="176213" rtl="0" algn="l">
              <a:lnSpc>
                <a:spcPct val="100000"/>
              </a:lnSpc>
              <a:spcBef>
                <a:spcPts val="300"/>
              </a:spcBef>
              <a:spcAft>
                <a:spcPts val="0"/>
              </a:spcAft>
              <a:buSzPts val="1100"/>
              <a:buAutoNum type="arabicPeriod"/>
            </a:pPr>
            <a:r>
              <a:rPr lang="en-US">
                <a:solidFill>
                  <a:schemeClr val="dk1"/>
                </a:solidFill>
                <a:latin typeface="Arial"/>
                <a:ea typeface="Arial"/>
                <a:cs typeface="Arial"/>
                <a:sym typeface="Arial"/>
              </a:rPr>
              <a:t>Реал-тайм контроль навантаження (наявності продукту на транспортному обладнанні) дозволив автоматично виявляти випадки роботи обладнання в холостому режимі та проблеми з обладнанням, які можуть спричинити незаплановану зупинку маршруту.</a:t>
            </a:r>
            <a:endParaRPr sz="11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a:p>
          <a:p>
            <a:pPr indent="-298450" lvl="0" marL="457200" rtl="0" algn="l">
              <a:lnSpc>
                <a:spcPct val="100000"/>
              </a:lnSpc>
              <a:spcBef>
                <a:spcPts val="600"/>
              </a:spcBef>
              <a:spcAft>
                <a:spcPts val="0"/>
              </a:spcAft>
              <a:buSzPts val="1100"/>
              <a:buChar char="●"/>
            </a:pPr>
            <a:r>
              <a:rPr lang="en-US" sz="1100">
                <a:solidFill>
                  <a:srgbClr val="79E0F0"/>
                </a:solidFill>
                <a:latin typeface="Arial"/>
                <a:ea typeface="Arial"/>
                <a:cs typeface="Arial"/>
                <a:sym typeface="Arial"/>
              </a:rPr>
              <a:t>Навантаження в нормі</a:t>
            </a:r>
            <a:endParaRPr/>
          </a:p>
          <a:p>
            <a:pPr indent="-298450" lvl="0" marL="457200" rtl="0" algn="l">
              <a:lnSpc>
                <a:spcPct val="100000"/>
              </a:lnSpc>
              <a:spcBef>
                <a:spcPts val="600"/>
              </a:spcBef>
              <a:spcAft>
                <a:spcPts val="0"/>
              </a:spcAft>
              <a:buSzPts val="1100"/>
              <a:buChar char="●"/>
            </a:pPr>
            <a:r>
              <a:rPr lang="en-US">
                <a:solidFill>
                  <a:srgbClr val="79E0F0"/>
                </a:solidFill>
                <a:latin typeface="Arial"/>
                <a:ea typeface="Arial"/>
                <a:cs typeface="Arial"/>
                <a:sym typeface="Arial"/>
              </a:rPr>
              <a:t>Часткове навантаження, неефективна робота</a:t>
            </a:r>
            <a:endParaRPr/>
          </a:p>
          <a:p>
            <a:pPr indent="-298450" lvl="0" marL="457200" rtl="0" algn="l">
              <a:lnSpc>
                <a:spcPct val="100000"/>
              </a:lnSpc>
              <a:spcBef>
                <a:spcPts val="600"/>
              </a:spcBef>
              <a:spcAft>
                <a:spcPts val="0"/>
              </a:spcAft>
              <a:buSzPts val="1100"/>
              <a:buChar char="●"/>
            </a:pPr>
            <a:r>
              <a:rPr lang="en-US" sz="1100">
                <a:solidFill>
                  <a:srgbClr val="79E0F0"/>
                </a:solidFill>
                <a:latin typeface="Arial"/>
                <a:ea typeface="Arial"/>
                <a:cs typeface="Arial"/>
                <a:sym typeface="Arial"/>
              </a:rPr>
              <a:t>Робота обладнання в холостому режимі</a:t>
            </a:r>
            <a:endParaRPr sz="1100">
              <a:solidFill>
                <a:srgbClr val="79E0F0"/>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 name="Google Shape;4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sz="1600"/>
              <a:t>Перелік обладнання та програмного забезпечення для цілей TTE було створено та обговорено з TiR. </a:t>
            </a:r>
            <a:endParaRPr sz="1600"/>
          </a:p>
          <a:p>
            <a:pPr indent="0" lvl="0" marL="158750" rtl="0" algn="l">
              <a:lnSpc>
                <a:spcPct val="100000"/>
              </a:lnSpc>
              <a:spcBef>
                <a:spcPts val="0"/>
              </a:spcBef>
              <a:spcAft>
                <a:spcPts val="0"/>
              </a:spcAft>
              <a:buSzPts val="1100"/>
              <a:buNone/>
            </a:pPr>
            <a:r>
              <a:rPr lang="en-US" sz="1600"/>
              <a:t>Список включає апаратне забезпечення для збору та передачі даних, програмні IDE та програми, корисні для реалізації TTE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Google Shape;589;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На експериментальному етапі будуть взяті дані з етапу 1 нашої інтелектуальної технології та змодельована реалізація етапів 2 і 3 - ніби відомі лише вхідні параметри. Результат буде порівняно з виміряними значеннями. Інші 2 експерименти стосуватимуться набагато більших і набагато менших значень параметрів з більшим і меншим навантаженням (наприклад, більш вологим і щільним і навпаки), щоб перевірити, як алгоритм поводитиметься в екстремальних умовах.</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6.png"/><Relationship Id="rId4" Type="http://schemas.openxmlformats.org/officeDocument/2006/relationships/hyperlink" Target="http://www.bowi-network.eu/"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hyperlink" Target="http://www.bowi-network.eu/"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1_1_1">
    <p:spTree>
      <p:nvGrpSpPr>
        <p:cNvPr id="11" name="Shape 11"/>
        <p:cNvGrpSpPr/>
        <p:nvPr/>
      </p:nvGrpSpPr>
      <p:grpSpPr>
        <a:xfrm>
          <a:off x="0" y="0"/>
          <a:ext cx="0" cy="0"/>
          <a:chOff x="0" y="0"/>
          <a:chExt cx="0" cy="0"/>
        </a:xfrm>
      </p:grpSpPr>
      <p:sp>
        <p:nvSpPr>
          <p:cNvPr id="12" name="Google Shape;12;p2"/>
          <p:cNvSpPr/>
          <p:nvPr/>
        </p:nvSpPr>
        <p:spPr>
          <a:xfrm>
            <a:off x="-50" y="460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
          <p:cNvSpPr txBox="1"/>
          <p:nvPr>
            <p:ph type="ctrTitle"/>
          </p:nvPr>
        </p:nvSpPr>
        <p:spPr>
          <a:xfrm>
            <a:off x="4269300" y="2001900"/>
            <a:ext cx="4477500" cy="11397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3000"/>
              <a:buNone/>
              <a:defRPr b="1" sz="3000"/>
            </a:lvl1pPr>
            <a:lvl2pPr lvl="1" rtl="0" algn="l">
              <a:lnSpc>
                <a:spcPct val="100000"/>
              </a:lnSpc>
              <a:spcBef>
                <a:spcPts val="0"/>
              </a:spcBef>
              <a:spcAft>
                <a:spcPts val="0"/>
              </a:spcAft>
              <a:buSzPts val="5200"/>
              <a:buNone/>
              <a:defRPr sz="5200"/>
            </a:lvl2pPr>
            <a:lvl3pPr lvl="2" rtl="0" algn="l">
              <a:lnSpc>
                <a:spcPct val="100000"/>
              </a:lnSpc>
              <a:spcBef>
                <a:spcPts val="0"/>
              </a:spcBef>
              <a:spcAft>
                <a:spcPts val="0"/>
              </a:spcAft>
              <a:buSzPts val="5200"/>
              <a:buNone/>
              <a:defRPr sz="5200"/>
            </a:lvl3pPr>
            <a:lvl4pPr lvl="3" rtl="0" algn="l">
              <a:lnSpc>
                <a:spcPct val="100000"/>
              </a:lnSpc>
              <a:spcBef>
                <a:spcPts val="0"/>
              </a:spcBef>
              <a:spcAft>
                <a:spcPts val="0"/>
              </a:spcAft>
              <a:buSzPts val="5200"/>
              <a:buNone/>
              <a:defRPr sz="5200"/>
            </a:lvl4pPr>
            <a:lvl5pPr lvl="4" rtl="0" algn="l">
              <a:lnSpc>
                <a:spcPct val="100000"/>
              </a:lnSpc>
              <a:spcBef>
                <a:spcPts val="0"/>
              </a:spcBef>
              <a:spcAft>
                <a:spcPts val="0"/>
              </a:spcAft>
              <a:buSzPts val="5200"/>
              <a:buNone/>
              <a:defRPr sz="5200"/>
            </a:lvl5pPr>
            <a:lvl6pPr lvl="5" rtl="0" algn="l">
              <a:lnSpc>
                <a:spcPct val="100000"/>
              </a:lnSpc>
              <a:spcBef>
                <a:spcPts val="0"/>
              </a:spcBef>
              <a:spcAft>
                <a:spcPts val="0"/>
              </a:spcAft>
              <a:buSzPts val="5200"/>
              <a:buNone/>
              <a:defRPr sz="5200"/>
            </a:lvl6pPr>
            <a:lvl7pPr lvl="6" rtl="0" algn="l">
              <a:lnSpc>
                <a:spcPct val="100000"/>
              </a:lnSpc>
              <a:spcBef>
                <a:spcPts val="0"/>
              </a:spcBef>
              <a:spcAft>
                <a:spcPts val="0"/>
              </a:spcAft>
              <a:buSzPts val="5200"/>
              <a:buNone/>
              <a:defRPr sz="5200"/>
            </a:lvl7pPr>
            <a:lvl8pPr lvl="7" rtl="0" algn="l">
              <a:lnSpc>
                <a:spcPct val="100000"/>
              </a:lnSpc>
              <a:spcBef>
                <a:spcPts val="0"/>
              </a:spcBef>
              <a:spcAft>
                <a:spcPts val="0"/>
              </a:spcAft>
              <a:buSzPts val="5200"/>
              <a:buNone/>
              <a:defRPr sz="5200"/>
            </a:lvl8pPr>
            <a:lvl9pPr lvl="8" rtl="0" algn="l">
              <a:lnSpc>
                <a:spcPct val="100000"/>
              </a:lnSpc>
              <a:spcBef>
                <a:spcPts val="0"/>
              </a:spcBef>
              <a:spcAft>
                <a:spcPts val="0"/>
              </a:spcAft>
              <a:buSzPts val="5200"/>
              <a:buNone/>
              <a:defRPr sz="5200"/>
            </a:lvl9pPr>
          </a:lstStyle>
          <a:p/>
        </p:txBody>
      </p:sp>
      <p:pic>
        <p:nvPicPr>
          <p:cNvPr id="14" name="Google Shape;14;p2"/>
          <p:cNvPicPr preferRelativeResize="0"/>
          <p:nvPr/>
        </p:nvPicPr>
        <p:blipFill rotWithShape="1">
          <a:blip r:embed="rId2">
            <a:alphaModFix/>
          </a:blip>
          <a:srcRect b="0" l="0" r="0" t="0"/>
          <a:stretch/>
        </p:blipFill>
        <p:spPr>
          <a:xfrm>
            <a:off x="540296" y="1500377"/>
            <a:ext cx="3017850" cy="1542351"/>
          </a:xfrm>
          <a:prstGeom prst="rect">
            <a:avLst/>
          </a:prstGeom>
          <a:noFill/>
          <a:ln>
            <a:noFill/>
          </a:ln>
        </p:spPr>
      </p:pic>
      <p:pic>
        <p:nvPicPr>
          <p:cNvPr id="15" name="Google Shape;15;p2"/>
          <p:cNvPicPr preferRelativeResize="0"/>
          <p:nvPr/>
        </p:nvPicPr>
        <p:blipFill rotWithShape="1">
          <a:blip r:embed="rId3">
            <a:alphaModFix/>
          </a:blip>
          <a:srcRect b="0" l="0" r="0" t="0"/>
          <a:stretch/>
        </p:blipFill>
        <p:spPr>
          <a:xfrm>
            <a:off x="411559" y="4705733"/>
            <a:ext cx="1792004" cy="300334"/>
          </a:xfrm>
          <a:prstGeom prst="rect">
            <a:avLst/>
          </a:prstGeom>
          <a:noFill/>
          <a:ln>
            <a:noFill/>
          </a:ln>
        </p:spPr>
      </p:pic>
      <p:sp>
        <p:nvSpPr>
          <p:cNvPr id="16" name="Google Shape;16;p2"/>
          <p:cNvSpPr txBox="1"/>
          <p:nvPr/>
        </p:nvSpPr>
        <p:spPr>
          <a:xfrm>
            <a:off x="7280359" y="4715500"/>
            <a:ext cx="2013600" cy="28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1"/>
                </a:solidFill>
                <a:highlight>
                  <a:srgbClr val="FFFFFF"/>
                </a:highlight>
                <a:uFill>
                  <a:noFill/>
                </a:uFill>
                <a:latin typeface="Verdana"/>
                <a:ea typeface="Verdana"/>
                <a:cs typeface="Verdana"/>
                <a:sym typeface="Verdana"/>
                <a:hlinkClick r:id="rId4">
                  <a:extLst>
                    <a:ext uri="{A12FA001-AC4F-418D-AE19-62706E023703}">
                      <ahyp:hlinkClr val="tx"/>
                    </a:ext>
                  </a:extLst>
                </a:hlinkClick>
              </a:rPr>
              <a:t>www.bowi-network.eu</a:t>
            </a:r>
            <a:endParaRPr b="0" i="0" sz="900" u="none" cap="none" strike="noStrike">
              <a:solidFill>
                <a:schemeClr val="dk1"/>
              </a:solidFill>
              <a:latin typeface="Verdana"/>
              <a:ea typeface="Verdana"/>
              <a:cs typeface="Verdana"/>
              <a:sym typeface="Verdan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17" name="Shape 17"/>
        <p:cNvGrpSpPr/>
        <p:nvPr/>
      </p:nvGrpSpPr>
      <p:grpSpPr>
        <a:xfrm>
          <a:off x="0" y="0"/>
          <a:ext cx="0" cy="0"/>
          <a:chOff x="0" y="0"/>
          <a:chExt cx="0" cy="0"/>
        </a:xfrm>
      </p:grpSpPr>
      <p:sp>
        <p:nvSpPr>
          <p:cNvPr id="18" name="Google Shape;18;p3"/>
          <p:cNvSpPr txBox="1"/>
          <p:nvPr>
            <p:ph type="title"/>
          </p:nvPr>
        </p:nvSpPr>
        <p:spPr>
          <a:xfrm>
            <a:off x="311700" y="1066800"/>
            <a:ext cx="5663100" cy="605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600"/>
              <a:buNone/>
              <a:defRPr b="1"/>
            </a:lvl1pPr>
            <a:lvl2pPr lvl="1" rtl="0" algn="l">
              <a:lnSpc>
                <a:spcPct val="100000"/>
              </a:lnSpc>
              <a:spcBef>
                <a:spcPts val="0"/>
              </a:spcBef>
              <a:spcAft>
                <a:spcPts val="0"/>
              </a:spcAft>
              <a:buSzPts val="3600"/>
              <a:buNone/>
              <a:defRPr/>
            </a:lvl2pPr>
            <a:lvl3pPr lvl="2" rtl="0" algn="l">
              <a:lnSpc>
                <a:spcPct val="100000"/>
              </a:lnSpc>
              <a:spcBef>
                <a:spcPts val="0"/>
              </a:spcBef>
              <a:spcAft>
                <a:spcPts val="0"/>
              </a:spcAft>
              <a:buSzPts val="3600"/>
              <a:buNone/>
              <a:defRPr/>
            </a:lvl3pPr>
            <a:lvl4pPr lvl="3" rtl="0" algn="l">
              <a:lnSpc>
                <a:spcPct val="100000"/>
              </a:lnSpc>
              <a:spcBef>
                <a:spcPts val="0"/>
              </a:spcBef>
              <a:spcAft>
                <a:spcPts val="0"/>
              </a:spcAft>
              <a:buSzPts val="3600"/>
              <a:buNone/>
              <a:defRPr/>
            </a:lvl4pPr>
            <a:lvl5pPr lvl="4" rtl="0" algn="l">
              <a:lnSpc>
                <a:spcPct val="100000"/>
              </a:lnSpc>
              <a:spcBef>
                <a:spcPts val="0"/>
              </a:spcBef>
              <a:spcAft>
                <a:spcPts val="0"/>
              </a:spcAft>
              <a:buSzPts val="3600"/>
              <a:buNone/>
              <a:defRPr/>
            </a:lvl5pPr>
            <a:lvl6pPr lvl="5" rtl="0" algn="l">
              <a:lnSpc>
                <a:spcPct val="100000"/>
              </a:lnSpc>
              <a:spcBef>
                <a:spcPts val="0"/>
              </a:spcBef>
              <a:spcAft>
                <a:spcPts val="0"/>
              </a:spcAft>
              <a:buSzPts val="3600"/>
              <a:buNone/>
              <a:defRPr/>
            </a:lvl6pPr>
            <a:lvl7pPr lvl="6" rtl="0" algn="l">
              <a:lnSpc>
                <a:spcPct val="100000"/>
              </a:lnSpc>
              <a:spcBef>
                <a:spcPts val="0"/>
              </a:spcBef>
              <a:spcAft>
                <a:spcPts val="0"/>
              </a:spcAft>
              <a:buSzPts val="3600"/>
              <a:buNone/>
              <a:defRPr/>
            </a:lvl7pPr>
            <a:lvl8pPr lvl="7" rtl="0" algn="l">
              <a:lnSpc>
                <a:spcPct val="100000"/>
              </a:lnSpc>
              <a:spcBef>
                <a:spcPts val="0"/>
              </a:spcBef>
              <a:spcAft>
                <a:spcPts val="0"/>
              </a:spcAft>
              <a:buSzPts val="3600"/>
              <a:buNone/>
              <a:defRPr/>
            </a:lvl8pPr>
            <a:lvl9pPr lvl="8" rtl="0" algn="l">
              <a:lnSpc>
                <a:spcPct val="100000"/>
              </a:lnSpc>
              <a:spcBef>
                <a:spcPts val="0"/>
              </a:spcBef>
              <a:spcAft>
                <a:spcPts val="0"/>
              </a:spcAft>
              <a:buSzPts val="3600"/>
              <a:buNone/>
              <a:defRPr/>
            </a:lvl9pPr>
          </a:lstStyle>
          <a:p/>
        </p:txBody>
      </p:sp>
      <p:sp>
        <p:nvSpPr>
          <p:cNvPr id="19" name="Google Shape;19;p3"/>
          <p:cNvSpPr txBox="1"/>
          <p:nvPr>
            <p:ph idx="1" type="body"/>
          </p:nvPr>
        </p:nvSpPr>
        <p:spPr>
          <a:xfrm>
            <a:off x="311700" y="1847650"/>
            <a:ext cx="5264400" cy="2815500"/>
          </a:xfrm>
          <a:prstGeom prst="rect">
            <a:avLst/>
          </a:prstGeom>
          <a:noFill/>
          <a:ln>
            <a:noFill/>
          </a:ln>
        </p:spPr>
        <p:txBody>
          <a:bodyPr anchorCtr="0" anchor="t" bIns="91425" lIns="91425" spcFirstLastPara="1" rIns="91425" wrap="square" tIns="91425">
            <a:noAutofit/>
          </a:bodyPr>
          <a:lstStyle>
            <a:lvl1pPr indent="-330200" lvl="0" marL="457200" rtl="0" algn="l">
              <a:lnSpc>
                <a:spcPct val="115000"/>
              </a:lnSpc>
              <a:spcBef>
                <a:spcPts val="0"/>
              </a:spcBef>
              <a:spcAft>
                <a:spcPts val="0"/>
              </a:spcAft>
              <a:buClr>
                <a:schemeClr val="accent1"/>
              </a:buClr>
              <a:buSzPts val="1600"/>
              <a:buFont typeface="Noto Sans Symbols"/>
              <a:buChar char="▪"/>
              <a:defRPr/>
            </a:lvl1pPr>
            <a:lvl2pPr indent="-317500" lvl="1" marL="914400" rtl="0" algn="l">
              <a:lnSpc>
                <a:spcPct val="115000"/>
              </a:lnSpc>
              <a:spcBef>
                <a:spcPts val="1600"/>
              </a:spcBef>
              <a:spcAft>
                <a:spcPts val="0"/>
              </a:spcAft>
              <a:buSzPts val="1400"/>
              <a:buChar char="❏"/>
              <a:defRPr/>
            </a:lvl2pPr>
            <a:lvl3pPr indent="-304800" lvl="2" marL="1371600" rtl="0" algn="l">
              <a:lnSpc>
                <a:spcPct val="115000"/>
              </a:lnSpc>
              <a:spcBef>
                <a:spcPts val="1600"/>
              </a:spcBef>
              <a:spcAft>
                <a:spcPts val="0"/>
              </a:spcAft>
              <a:buSzPts val="1200"/>
              <a:buChar char="❏"/>
              <a:defRPr/>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pic>
        <p:nvPicPr>
          <p:cNvPr id="20" name="Google Shape;20;p3"/>
          <p:cNvPicPr preferRelativeResize="0"/>
          <p:nvPr/>
        </p:nvPicPr>
        <p:blipFill rotWithShape="1">
          <a:blip r:embed="rId2">
            <a:alphaModFix/>
          </a:blip>
          <a:srcRect b="0" l="0" r="0" t="0"/>
          <a:stretch/>
        </p:blipFill>
        <p:spPr>
          <a:xfrm>
            <a:off x="411559" y="4705733"/>
            <a:ext cx="1792004" cy="300334"/>
          </a:xfrm>
          <a:prstGeom prst="rect">
            <a:avLst/>
          </a:prstGeom>
          <a:noFill/>
          <a:ln>
            <a:noFill/>
          </a:ln>
        </p:spPr>
      </p:pic>
      <p:sp>
        <p:nvSpPr>
          <p:cNvPr id="21" name="Google Shape;21;p3"/>
          <p:cNvSpPr txBox="1"/>
          <p:nvPr/>
        </p:nvSpPr>
        <p:spPr>
          <a:xfrm>
            <a:off x="7280359" y="4715500"/>
            <a:ext cx="2013600" cy="28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1"/>
                </a:solidFill>
                <a:highlight>
                  <a:srgbClr val="FFFFFF"/>
                </a:highlight>
                <a:uFill>
                  <a:noFill/>
                </a:uFill>
                <a:latin typeface="Verdana"/>
                <a:ea typeface="Verdana"/>
                <a:cs typeface="Verdana"/>
                <a:sym typeface="Verdana"/>
                <a:hlinkClick r:id="rId3">
                  <a:extLst>
                    <a:ext uri="{A12FA001-AC4F-418D-AE19-62706E023703}">
                      <ahyp:hlinkClr val="tx"/>
                    </a:ext>
                  </a:extLst>
                </a:hlinkClick>
              </a:rPr>
              <a:t>www.bowi-network.eu</a:t>
            </a:r>
            <a:endParaRPr b="0" i="0" sz="900" u="none" cap="none" strike="noStrike">
              <a:solidFill>
                <a:schemeClr val="dk1"/>
              </a:solidFill>
              <a:latin typeface="Verdana"/>
              <a:ea typeface="Verdana"/>
              <a:cs typeface="Verdana"/>
              <a:sym typeface="Verdan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us (with partner logos)">
  <p:cSld name="SECTION_TITLE_AND_DESCRIPTION_1">
    <p:spTree>
      <p:nvGrpSpPr>
        <p:cNvPr id="22" name="Shape 22"/>
        <p:cNvGrpSpPr/>
        <p:nvPr/>
      </p:nvGrpSpPr>
      <p:grpSpPr>
        <a:xfrm>
          <a:off x="0" y="0"/>
          <a:ext cx="0" cy="0"/>
          <a:chOff x="0" y="0"/>
          <a:chExt cx="0" cy="0"/>
        </a:xfrm>
      </p:grpSpPr>
      <p:sp>
        <p:nvSpPr>
          <p:cNvPr id="23" name="Google Shape;23;p4"/>
          <p:cNvSpPr/>
          <p:nvPr/>
        </p:nvSpPr>
        <p:spPr>
          <a:xfrm>
            <a:off x="0" y="-25"/>
            <a:ext cx="5451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4"/>
          <p:cNvSpPr/>
          <p:nvPr/>
        </p:nvSpPr>
        <p:spPr>
          <a:xfrm>
            <a:off x="5451701" y="0"/>
            <a:ext cx="36969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4"/>
          <p:cNvSpPr txBox="1"/>
          <p:nvPr>
            <p:ph idx="1" type="subTitle"/>
          </p:nvPr>
        </p:nvSpPr>
        <p:spPr>
          <a:xfrm>
            <a:off x="1256238" y="1072975"/>
            <a:ext cx="2939100" cy="1235100"/>
          </a:xfrm>
          <a:prstGeom prst="rect">
            <a:avLst/>
          </a:prstGeom>
          <a:noFill/>
          <a:ln>
            <a:noFill/>
          </a:ln>
        </p:spPr>
        <p:txBody>
          <a:bodyPr anchorCtr="0" anchor="t" bIns="91425" lIns="91425" spcFirstLastPara="1" rIns="91425" wrap="square" tIns="91425">
            <a:noAutofit/>
          </a:bodyPr>
          <a:lstStyle>
            <a:lvl1pPr lvl="0" rtl="0" algn="ctr">
              <a:lnSpc>
                <a:spcPct val="200000"/>
              </a:lnSpc>
              <a:spcBef>
                <a:spcPts val="0"/>
              </a:spcBef>
              <a:spcAft>
                <a:spcPts val="0"/>
              </a:spcAft>
              <a:buSzPts val="1800"/>
              <a:buNone/>
              <a:defRPr sz="1800"/>
            </a:lvl1pPr>
            <a:lvl2pPr lvl="1" rtl="0" algn="ctr">
              <a:lnSpc>
                <a:spcPct val="200000"/>
              </a:lnSpc>
              <a:spcBef>
                <a:spcPts val="0"/>
              </a:spcBef>
              <a:spcAft>
                <a:spcPts val="0"/>
              </a:spcAft>
              <a:buSzPts val="1800"/>
              <a:buNone/>
              <a:defRPr sz="1800"/>
            </a:lvl2pPr>
            <a:lvl3pPr lvl="2" rtl="0" algn="ctr">
              <a:lnSpc>
                <a:spcPct val="200000"/>
              </a:lnSpc>
              <a:spcBef>
                <a:spcPts val="0"/>
              </a:spcBef>
              <a:spcAft>
                <a:spcPts val="0"/>
              </a:spcAft>
              <a:buSzPts val="1800"/>
              <a:buNone/>
              <a:defRPr sz="1800"/>
            </a:lvl3pPr>
            <a:lvl4pPr lvl="3" rtl="0" algn="ctr">
              <a:lnSpc>
                <a:spcPct val="200000"/>
              </a:lnSpc>
              <a:spcBef>
                <a:spcPts val="0"/>
              </a:spcBef>
              <a:spcAft>
                <a:spcPts val="0"/>
              </a:spcAft>
              <a:buSzPts val="1800"/>
              <a:buNone/>
              <a:defRPr sz="1800"/>
            </a:lvl4pPr>
            <a:lvl5pPr lvl="4" rtl="0" algn="ctr">
              <a:lnSpc>
                <a:spcPct val="200000"/>
              </a:lnSpc>
              <a:spcBef>
                <a:spcPts val="0"/>
              </a:spcBef>
              <a:spcAft>
                <a:spcPts val="0"/>
              </a:spcAft>
              <a:buSzPts val="1800"/>
              <a:buNone/>
              <a:defRPr sz="1800"/>
            </a:lvl5pPr>
            <a:lvl6pPr lvl="5" rtl="0" algn="ctr">
              <a:lnSpc>
                <a:spcPct val="200000"/>
              </a:lnSpc>
              <a:spcBef>
                <a:spcPts val="0"/>
              </a:spcBef>
              <a:spcAft>
                <a:spcPts val="0"/>
              </a:spcAft>
              <a:buSzPts val="1800"/>
              <a:buNone/>
              <a:defRPr sz="1800"/>
            </a:lvl6pPr>
            <a:lvl7pPr lvl="6" rtl="0" algn="ctr">
              <a:lnSpc>
                <a:spcPct val="200000"/>
              </a:lnSpc>
              <a:spcBef>
                <a:spcPts val="0"/>
              </a:spcBef>
              <a:spcAft>
                <a:spcPts val="0"/>
              </a:spcAft>
              <a:buSzPts val="1800"/>
              <a:buNone/>
              <a:defRPr sz="1800"/>
            </a:lvl7pPr>
            <a:lvl8pPr lvl="7" rtl="0" algn="ctr">
              <a:lnSpc>
                <a:spcPct val="200000"/>
              </a:lnSpc>
              <a:spcBef>
                <a:spcPts val="0"/>
              </a:spcBef>
              <a:spcAft>
                <a:spcPts val="0"/>
              </a:spcAft>
              <a:buSzPts val="1800"/>
              <a:buNone/>
              <a:defRPr sz="1800"/>
            </a:lvl8pPr>
            <a:lvl9pPr lvl="8" rtl="0" algn="ctr">
              <a:lnSpc>
                <a:spcPct val="200000"/>
              </a:lnSpc>
              <a:spcBef>
                <a:spcPts val="0"/>
              </a:spcBef>
              <a:spcAft>
                <a:spcPts val="0"/>
              </a:spcAft>
              <a:buSzPts val="1800"/>
              <a:buNone/>
              <a:defRPr sz="1800"/>
            </a:lvl9pPr>
          </a:lstStyle>
          <a:p/>
        </p:txBody>
      </p:sp>
      <p:sp>
        <p:nvSpPr>
          <p:cNvPr id="26" name="Google Shape;26;p4"/>
          <p:cNvSpPr txBox="1"/>
          <p:nvPr>
            <p:ph type="title"/>
          </p:nvPr>
        </p:nvSpPr>
        <p:spPr>
          <a:xfrm>
            <a:off x="5702500" y="3699788"/>
            <a:ext cx="3195300" cy="1003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lt1"/>
              </a:buClr>
              <a:buSzPts val="2600"/>
              <a:buNone/>
              <a:defRPr b="1">
                <a:solidFill>
                  <a:schemeClr val="lt1"/>
                </a:solidFill>
              </a:defRPr>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pic>
        <p:nvPicPr>
          <p:cNvPr id="27" name="Google Shape;27;p4"/>
          <p:cNvPicPr preferRelativeResize="0"/>
          <p:nvPr/>
        </p:nvPicPr>
        <p:blipFill rotWithShape="1">
          <a:blip r:embed="rId2">
            <a:alphaModFix amt="10000"/>
          </a:blip>
          <a:srcRect b="0" l="0" r="0" t="0"/>
          <a:stretch/>
        </p:blipFill>
        <p:spPr>
          <a:xfrm>
            <a:off x="6651511" y="-920150"/>
            <a:ext cx="3295022" cy="4499425"/>
          </a:xfrm>
          <a:prstGeom prst="rect">
            <a:avLst/>
          </a:prstGeom>
          <a:noFill/>
          <a:ln>
            <a:noFill/>
          </a:ln>
        </p:spPr>
      </p:pic>
      <p:pic>
        <p:nvPicPr>
          <p:cNvPr id="28" name="Google Shape;28;p4"/>
          <p:cNvPicPr preferRelativeResize="0"/>
          <p:nvPr/>
        </p:nvPicPr>
        <p:blipFill rotWithShape="1">
          <a:blip r:embed="rId3">
            <a:alphaModFix/>
          </a:blip>
          <a:srcRect b="0" l="0" r="0" t="0"/>
          <a:stretch/>
        </p:blipFill>
        <p:spPr>
          <a:xfrm>
            <a:off x="411559" y="287600"/>
            <a:ext cx="705425" cy="360533"/>
          </a:xfrm>
          <a:prstGeom prst="rect">
            <a:avLst/>
          </a:prstGeom>
          <a:noFill/>
          <a:ln>
            <a:noFill/>
          </a:ln>
        </p:spPr>
      </p:pic>
      <p:pic>
        <p:nvPicPr>
          <p:cNvPr id="29" name="Google Shape;29;p4"/>
          <p:cNvPicPr preferRelativeResize="0"/>
          <p:nvPr/>
        </p:nvPicPr>
        <p:blipFill rotWithShape="1">
          <a:blip r:embed="rId4">
            <a:alphaModFix/>
          </a:blip>
          <a:srcRect b="0" l="0" r="0" t="0"/>
          <a:stretch/>
        </p:blipFill>
        <p:spPr>
          <a:xfrm>
            <a:off x="147538" y="2827525"/>
            <a:ext cx="5156525" cy="17778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1143000"/>
            <a:ext cx="5139900" cy="1044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600"/>
              <a:buFont typeface="Verdana"/>
              <a:buNone/>
              <a:defRPr b="1" i="0" sz="2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2410175"/>
            <a:ext cx="5554200" cy="2253000"/>
          </a:xfrm>
          <a:prstGeom prst="rect">
            <a:avLst/>
          </a:prstGeom>
          <a:noFill/>
          <a:ln>
            <a:noFill/>
          </a:ln>
        </p:spPr>
        <p:txBody>
          <a:bodyPr anchorCtr="0" anchor="t" bIns="91425" lIns="91425" spcFirstLastPara="1" rIns="91425" wrap="square" tIns="91425">
            <a:noAutofit/>
          </a:bodyPr>
          <a:lstStyle>
            <a:lvl1pPr indent="-330200" lvl="0" marL="457200" marR="0" rtl="0" algn="l">
              <a:lnSpc>
                <a:spcPct val="115000"/>
              </a:lnSpc>
              <a:spcBef>
                <a:spcPts val="0"/>
              </a:spcBef>
              <a:spcAft>
                <a:spcPts val="0"/>
              </a:spcAft>
              <a:buClr>
                <a:schemeClr val="accent1"/>
              </a:buClr>
              <a:buSzPts val="1600"/>
              <a:buFont typeface="Verdana"/>
              <a:buChar char="❏"/>
              <a:defRPr b="0" i="0" sz="1600" u="none" cap="none" strike="noStrike">
                <a:solidFill>
                  <a:schemeClr val="dk1"/>
                </a:solidFill>
                <a:latin typeface="Verdana"/>
                <a:ea typeface="Verdana"/>
                <a:cs typeface="Verdana"/>
                <a:sym typeface="Verdana"/>
              </a:defRPr>
            </a:lvl1pPr>
            <a:lvl2pPr indent="-317500" lvl="1" marL="914400" marR="0" rtl="0" algn="l">
              <a:lnSpc>
                <a:spcPct val="115000"/>
              </a:lnSpc>
              <a:spcBef>
                <a:spcPts val="1600"/>
              </a:spcBef>
              <a:spcAft>
                <a:spcPts val="0"/>
              </a:spcAft>
              <a:buClr>
                <a:schemeClr val="accent1"/>
              </a:buClr>
              <a:buSzPts val="1400"/>
              <a:buFont typeface="Verdana"/>
              <a:buChar char="❏"/>
              <a:defRPr b="0" i="0" sz="1400" u="none" cap="none" strike="noStrike">
                <a:solidFill>
                  <a:schemeClr val="dk1"/>
                </a:solidFill>
                <a:latin typeface="Verdana"/>
                <a:ea typeface="Verdana"/>
                <a:cs typeface="Verdana"/>
                <a:sym typeface="Verdana"/>
              </a:defRPr>
            </a:lvl2pPr>
            <a:lvl3pPr indent="-304800" lvl="2" marL="1371600" marR="0" rtl="0" algn="l">
              <a:lnSpc>
                <a:spcPct val="115000"/>
              </a:lnSpc>
              <a:spcBef>
                <a:spcPts val="1600"/>
              </a:spcBef>
              <a:spcAft>
                <a:spcPts val="0"/>
              </a:spcAft>
              <a:buClr>
                <a:schemeClr val="accent1"/>
              </a:buClr>
              <a:buSzPts val="1200"/>
              <a:buFont typeface="Verdana"/>
              <a:buChar char="❏"/>
              <a:defRPr b="0" i="0" sz="1200" u="none" cap="none" strike="noStrike">
                <a:solidFill>
                  <a:schemeClr val="dk1"/>
                </a:solidFill>
                <a:latin typeface="Verdana"/>
                <a:ea typeface="Verdana"/>
                <a:cs typeface="Verdana"/>
                <a:sym typeface="Verdana"/>
              </a:defRPr>
            </a:lvl3pPr>
            <a:lvl4pPr indent="-304800" lvl="3" marL="1828800" marR="0" rtl="0" algn="l">
              <a:lnSpc>
                <a:spcPct val="115000"/>
              </a:lnSpc>
              <a:spcBef>
                <a:spcPts val="1600"/>
              </a:spcBef>
              <a:spcAft>
                <a:spcPts val="0"/>
              </a:spcAft>
              <a:buClr>
                <a:schemeClr val="accent1"/>
              </a:buClr>
              <a:buSzPts val="1200"/>
              <a:buFont typeface="Verdana"/>
              <a:buChar char="❏"/>
              <a:defRPr b="0" i="0" sz="1200" u="none" cap="none" strike="noStrike">
                <a:solidFill>
                  <a:schemeClr val="dk1"/>
                </a:solidFill>
                <a:latin typeface="Verdana"/>
                <a:ea typeface="Verdana"/>
                <a:cs typeface="Verdana"/>
                <a:sym typeface="Verdana"/>
              </a:defRPr>
            </a:lvl4pPr>
            <a:lvl5pPr indent="-298450" lvl="4" marL="2286000" marR="0" rtl="0" algn="l">
              <a:lnSpc>
                <a:spcPct val="115000"/>
              </a:lnSpc>
              <a:spcBef>
                <a:spcPts val="1600"/>
              </a:spcBef>
              <a:spcAft>
                <a:spcPts val="0"/>
              </a:spcAft>
              <a:buClr>
                <a:schemeClr val="accent1"/>
              </a:buClr>
              <a:buSzPts val="1100"/>
              <a:buFont typeface="Verdana"/>
              <a:buChar char="❏"/>
              <a:defRPr b="0" i="0" sz="1100" u="none" cap="none" strike="noStrike">
                <a:solidFill>
                  <a:schemeClr val="dk1"/>
                </a:solidFill>
                <a:latin typeface="Verdana"/>
                <a:ea typeface="Verdana"/>
                <a:cs typeface="Verdana"/>
                <a:sym typeface="Verdana"/>
              </a:defRPr>
            </a:lvl5pPr>
            <a:lvl6pPr indent="-298450" lvl="5" marL="2743200" marR="0" rtl="0" algn="l">
              <a:lnSpc>
                <a:spcPct val="115000"/>
              </a:lnSpc>
              <a:spcBef>
                <a:spcPts val="1600"/>
              </a:spcBef>
              <a:spcAft>
                <a:spcPts val="0"/>
              </a:spcAft>
              <a:buClr>
                <a:schemeClr val="accent1"/>
              </a:buClr>
              <a:buSzPts val="1100"/>
              <a:buFont typeface="Verdana"/>
              <a:buChar char="❏"/>
              <a:defRPr b="0" i="0" sz="1100" u="none" cap="none" strike="noStrike">
                <a:solidFill>
                  <a:schemeClr val="dk1"/>
                </a:solidFill>
                <a:latin typeface="Verdana"/>
                <a:ea typeface="Verdana"/>
                <a:cs typeface="Verdana"/>
                <a:sym typeface="Verdana"/>
              </a:defRPr>
            </a:lvl6pPr>
            <a:lvl7pPr indent="-298450" lvl="6" marL="3200400" marR="0" rtl="0" algn="l">
              <a:lnSpc>
                <a:spcPct val="115000"/>
              </a:lnSpc>
              <a:spcBef>
                <a:spcPts val="1600"/>
              </a:spcBef>
              <a:spcAft>
                <a:spcPts val="0"/>
              </a:spcAft>
              <a:buClr>
                <a:schemeClr val="accent1"/>
              </a:buClr>
              <a:buSzPts val="1100"/>
              <a:buFont typeface="Verdana"/>
              <a:buChar char="❏"/>
              <a:defRPr b="0" i="0" sz="1100" u="none" cap="none" strike="noStrike">
                <a:solidFill>
                  <a:schemeClr val="dk1"/>
                </a:solidFill>
                <a:latin typeface="Verdana"/>
                <a:ea typeface="Verdana"/>
                <a:cs typeface="Verdana"/>
                <a:sym typeface="Verdana"/>
              </a:defRPr>
            </a:lvl7pPr>
            <a:lvl8pPr indent="-298450" lvl="7" marL="3657600" marR="0" rtl="0" algn="l">
              <a:lnSpc>
                <a:spcPct val="115000"/>
              </a:lnSpc>
              <a:spcBef>
                <a:spcPts val="1600"/>
              </a:spcBef>
              <a:spcAft>
                <a:spcPts val="0"/>
              </a:spcAft>
              <a:buClr>
                <a:schemeClr val="accent1"/>
              </a:buClr>
              <a:buSzPts val="1100"/>
              <a:buFont typeface="Verdana"/>
              <a:buChar char="❏"/>
              <a:defRPr b="0" i="0" sz="1100" u="none" cap="none" strike="noStrike">
                <a:solidFill>
                  <a:schemeClr val="dk1"/>
                </a:solidFill>
                <a:latin typeface="Verdana"/>
                <a:ea typeface="Verdana"/>
                <a:cs typeface="Verdana"/>
                <a:sym typeface="Verdana"/>
              </a:defRPr>
            </a:lvl8pPr>
            <a:lvl9pPr indent="-298450" lvl="8" marL="4114800" marR="0" rtl="0" algn="l">
              <a:lnSpc>
                <a:spcPct val="115000"/>
              </a:lnSpc>
              <a:spcBef>
                <a:spcPts val="1600"/>
              </a:spcBef>
              <a:spcAft>
                <a:spcPts val="1600"/>
              </a:spcAft>
              <a:buClr>
                <a:schemeClr val="accent1"/>
              </a:buClr>
              <a:buSzPts val="1100"/>
              <a:buFont typeface="Verdana"/>
              <a:buChar char="❏"/>
              <a:defRPr b="0" i="0" sz="1100" u="none" cap="none" strike="noStrike">
                <a:solidFill>
                  <a:schemeClr val="dk1"/>
                </a:solidFill>
                <a:latin typeface="Verdana"/>
                <a:ea typeface="Verdana"/>
                <a:cs typeface="Verdana"/>
                <a:sym typeface="Verdan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9pPr>
          </a:lstStyle>
          <a:p>
            <a:pPr indent="0" lvl="0" marL="0" rtl="0" algn="ctr">
              <a:spcBef>
                <a:spcPts val="0"/>
              </a:spcBef>
              <a:spcAft>
                <a:spcPts val="0"/>
              </a:spcAft>
              <a:buNone/>
            </a:pPr>
            <a:r>
              <a:rPr lang="en-US"/>
              <a:t>#</a:t>
            </a:r>
            <a:endParaRPr/>
          </a:p>
        </p:txBody>
      </p:sp>
      <p:pic>
        <p:nvPicPr>
          <p:cNvPr id="9" name="Google Shape;9;p1"/>
          <p:cNvPicPr preferRelativeResize="0"/>
          <p:nvPr/>
        </p:nvPicPr>
        <p:blipFill rotWithShape="1">
          <a:blip r:embed="rId1">
            <a:alphaModFix amt="10000"/>
          </a:blip>
          <a:srcRect b="0" l="0" r="24357" t="20451"/>
          <a:stretch/>
        </p:blipFill>
        <p:spPr>
          <a:xfrm>
            <a:off x="6651511" y="0"/>
            <a:ext cx="2492490" cy="3579275"/>
          </a:xfrm>
          <a:prstGeom prst="rect">
            <a:avLst/>
          </a:prstGeom>
          <a:noFill/>
          <a:ln>
            <a:noFill/>
          </a:ln>
        </p:spPr>
      </p:pic>
      <p:pic>
        <p:nvPicPr>
          <p:cNvPr id="10" name="Google Shape;10;p1"/>
          <p:cNvPicPr preferRelativeResize="0"/>
          <p:nvPr/>
        </p:nvPicPr>
        <p:blipFill rotWithShape="1">
          <a:blip r:embed="rId2">
            <a:alphaModFix/>
          </a:blip>
          <a:srcRect b="0" l="0" r="0" t="0"/>
          <a:stretch/>
        </p:blipFill>
        <p:spPr>
          <a:xfrm>
            <a:off x="411559" y="287600"/>
            <a:ext cx="705425" cy="3605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36.png"/><Relationship Id="rId5"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20.png"/><Relationship Id="rId10" Type="http://schemas.openxmlformats.org/officeDocument/2006/relationships/image" Target="../media/image32.png"/><Relationship Id="rId9"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23.png"/><Relationship Id="rId7" Type="http://schemas.openxmlformats.org/officeDocument/2006/relationships/image" Target="../media/image25.png"/><Relationship Id="rId8"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48.png"/><Relationship Id="rId6"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42.png"/><Relationship Id="rId5"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5.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0.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47.png"/><Relationship Id="rId5" Type="http://schemas.openxmlformats.org/officeDocument/2006/relationships/image" Target="../media/image44.png"/><Relationship Id="rId6"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hyperlink" Target="https://download.innovinnprom.com/promo/BOWI/D4.1.1_Operation%20statistics.xlsx"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2.png"/><Relationship Id="rId4" Type="http://schemas.openxmlformats.org/officeDocument/2006/relationships/hyperlink" Target="https://download.innovinnprom.com/promo/BOWI/D4.1.1_Operation%20statistics.xlsx"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mhp.com.ua/en/prat-mironivskij-zavod-z-virobnictva-krup-i-kombikormiv" TargetMode="External"/><Relationship Id="rId4" Type="http://schemas.openxmlformats.org/officeDocument/2006/relationships/hyperlink" Target="https://astartaholding.com/en/" TargetMode="External"/><Relationship Id="rId9" Type="http://schemas.openxmlformats.org/officeDocument/2006/relationships/hyperlink" Target="https://www.agroprosperis.com/en/about-us.html" TargetMode="External"/><Relationship Id="rId5" Type="http://schemas.openxmlformats.org/officeDocument/2006/relationships/hyperlink" Target="https://astartaholding.com/en/" TargetMode="External"/><Relationship Id="rId6" Type="http://schemas.openxmlformats.org/officeDocument/2006/relationships/hyperlink" Target="https://astartaholding.com/en/" TargetMode="External"/><Relationship Id="rId7" Type="http://schemas.openxmlformats.org/officeDocument/2006/relationships/hyperlink" Target="https://www.ulf.com.ua/en/" TargetMode="External"/><Relationship Id="rId8" Type="http://schemas.openxmlformats.org/officeDocument/2006/relationships/hyperlink" Target="https://zahbug.com/en/"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conferences.vntu.edu.ua/index.php/all-fksa/all-fksa-2023/schedConf/presentations" TargetMode="External"/><Relationship Id="rId4" Type="http://schemas.openxmlformats.org/officeDocument/2006/relationships/image" Target="../media/image43.png"/><Relationship Id="rId5" Type="http://schemas.openxmlformats.org/officeDocument/2006/relationships/image" Target="../media/image41.png"/></Relationships>
</file>

<file path=ppt/slides/_rels/slide29.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50.png"/><Relationship Id="rId13" Type="http://schemas.openxmlformats.org/officeDocument/2006/relationships/image" Target="../media/image61.png"/><Relationship Id="rId12"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innovinnprom.com/galuzevi-rishennya/sakura-apm" TargetMode="External"/><Relationship Id="rId4" Type="http://schemas.openxmlformats.org/officeDocument/2006/relationships/hyperlink" Target="https://www.linkedin.com/feed/update/urn:li:activity:6915988724539346944/" TargetMode="External"/><Relationship Id="rId9" Type="http://schemas.openxmlformats.org/officeDocument/2006/relationships/image" Target="../media/image49.png"/><Relationship Id="rId14" Type="http://schemas.openxmlformats.org/officeDocument/2006/relationships/image" Target="../media/image63.png"/><Relationship Id="rId5" Type="http://schemas.openxmlformats.org/officeDocument/2006/relationships/hyperlink" Target="https://download.innovinnprom.com/promo/BOWI/D5.2_Theses_Munich__BOWI.docx" TargetMode="External"/><Relationship Id="rId6" Type="http://schemas.openxmlformats.org/officeDocument/2006/relationships/hyperlink" Target="https://sci-conf.com.ua/v-mizhnarodna-naukovo-praktichna-konferentsiya-scientific-progress-innovations-achievements-and-prospects-6-8-02-2023-myunhen-nimechchina-arhiv/" TargetMode="External"/><Relationship Id="rId7" Type="http://schemas.openxmlformats.org/officeDocument/2006/relationships/hyperlink" Target="https://sci-conf.com.ua/v-mizhnarodna-naukovo-praktichna-konferentsiya-scientific-progress-innovations-achievements-and-prospects-6-8-02-2023-myunhen-nimechchina-arhiv/" TargetMode="External"/><Relationship Id="rId8"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2.png"/><Relationship Id="rId4" Type="http://schemas.openxmlformats.org/officeDocument/2006/relationships/image" Target="../media/image58.png"/><Relationship Id="rId5"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innovinnprom.com/" TargetMode="External"/><Relationship Id="rId4" Type="http://schemas.openxmlformats.org/officeDocument/2006/relationships/hyperlink" Target="https://innovinnprom.com/galuzevi-rishennya/sakura-apm" TargetMode="External"/><Relationship Id="rId5" Type="http://schemas.openxmlformats.org/officeDocument/2006/relationships/hyperlink" Target="https://cloud.innovinnprom.com/" TargetMode="External"/><Relationship Id="rId6" Type="http://schemas.openxmlformats.org/officeDocument/2006/relationships/hyperlink" Target="https://www.eco.sakura.ms/?lang=en" TargetMode="External"/><Relationship Id="rId7" Type="http://schemas.openxmlformats.org/officeDocument/2006/relationships/hyperlink" Target="https://docs.google.com/presentation/d/1Dk07izCzSphVNH4HDoegGIxWfJVM3ctB/edi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 name="Shape 33"/>
        <p:cNvGrpSpPr/>
        <p:nvPr/>
      </p:nvGrpSpPr>
      <p:grpSpPr>
        <a:xfrm>
          <a:off x="0" y="0"/>
          <a:ext cx="0" cy="0"/>
          <a:chOff x="0" y="0"/>
          <a:chExt cx="0" cy="0"/>
        </a:xfrm>
      </p:grpSpPr>
      <p:sp>
        <p:nvSpPr>
          <p:cNvPr id="34" name="Google Shape;34;p5"/>
          <p:cNvSpPr txBox="1"/>
          <p:nvPr>
            <p:ph type="ctrTitle"/>
          </p:nvPr>
        </p:nvSpPr>
        <p:spPr>
          <a:xfrm>
            <a:off x="3709347" y="1217461"/>
            <a:ext cx="5037160" cy="569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en-US"/>
              <a:t>SAKURA-APM</a:t>
            </a:r>
            <a:endParaRPr/>
          </a:p>
        </p:txBody>
      </p:sp>
      <p:sp>
        <p:nvSpPr>
          <p:cNvPr id="35" name="Google Shape;35;p5"/>
          <p:cNvSpPr txBox="1"/>
          <p:nvPr/>
        </p:nvSpPr>
        <p:spPr>
          <a:xfrm>
            <a:off x="3709347" y="2072011"/>
            <a:ext cx="5037160" cy="569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Verdana"/>
              <a:buNone/>
            </a:pPr>
            <a:r>
              <a:rPr b="1" i="0" lang="en-US" sz="3000" u="none" cap="none" strike="noStrike">
                <a:solidFill>
                  <a:schemeClr val="dk1"/>
                </a:solidFill>
                <a:latin typeface="Verdana"/>
                <a:ea typeface="Verdana"/>
                <a:cs typeface="Verdana"/>
                <a:sym typeface="Verdana"/>
              </a:rPr>
              <a:t>INNOVINNPROM</a:t>
            </a:r>
            <a:endParaRPr/>
          </a:p>
        </p:txBody>
      </p:sp>
      <p:sp>
        <p:nvSpPr>
          <p:cNvPr id="36" name="Google Shape;36;p5"/>
          <p:cNvSpPr txBox="1"/>
          <p:nvPr/>
        </p:nvSpPr>
        <p:spPr>
          <a:xfrm>
            <a:off x="3709347" y="3172926"/>
            <a:ext cx="5037160" cy="569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Verdana"/>
              <a:buNone/>
            </a:pPr>
            <a:r>
              <a:rPr b="1" i="0" lang="en-US" sz="2000" u="none" cap="none" strike="noStrike">
                <a:solidFill>
                  <a:schemeClr val="dk1"/>
                </a:solidFill>
                <a:latin typeface="Verdana"/>
                <a:ea typeface="Verdana"/>
                <a:cs typeface="Verdana"/>
                <a:sym typeface="Verdana"/>
              </a:rPr>
              <a:t>Centre 4.0 KPI DIH</a:t>
            </a:r>
            <a:endParaRPr/>
          </a:p>
        </p:txBody>
      </p:sp>
      <p:sp>
        <p:nvSpPr>
          <p:cNvPr id="37" name="Google Shape;37;p5"/>
          <p:cNvSpPr txBox="1"/>
          <p:nvPr/>
        </p:nvSpPr>
        <p:spPr>
          <a:xfrm>
            <a:off x="3709347" y="3766521"/>
            <a:ext cx="5037160" cy="569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Verdana"/>
              <a:buNone/>
            </a:pPr>
            <a:r>
              <a:rPr b="1" i="0" lang="en-US" sz="2000" u="none" cap="none" strike="noStrike">
                <a:solidFill>
                  <a:schemeClr val="dk1"/>
                </a:solidFill>
                <a:latin typeface="Verdana"/>
                <a:ea typeface="Verdana"/>
                <a:cs typeface="Verdana"/>
                <a:sym typeface="Verdana"/>
              </a:rPr>
              <a:t>DIH PIAP</a:t>
            </a:r>
            <a:endParaRPr/>
          </a:p>
        </p:txBody>
      </p:sp>
      <p:sp>
        <p:nvSpPr>
          <p:cNvPr id="38" name="Google Shape;38;p5"/>
          <p:cNvSpPr txBox="1"/>
          <p:nvPr/>
        </p:nvSpPr>
        <p:spPr>
          <a:xfrm>
            <a:off x="374034" y="221379"/>
            <a:ext cx="8307515" cy="569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Verdana"/>
              <a:buNone/>
            </a:pPr>
            <a:r>
              <a:rPr b="1" i="0" lang="en-US" sz="3000" u="none" cap="none" strike="noStrike">
                <a:solidFill>
                  <a:schemeClr val="dk1"/>
                </a:solidFill>
                <a:latin typeface="Verdana"/>
                <a:ea typeface="Verdana"/>
                <a:cs typeface="Verdana"/>
                <a:sym typeface="Verdana"/>
              </a:rPr>
              <a:t>Final Report 3.rd O.C. for TTE’s</a:t>
            </a:r>
            <a:endParaRPr b="1" i="0" sz="3000" u="none" cap="none" strike="noStrike">
              <a:solidFill>
                <a:schemeClr val="dk1"/>
              </a:solidFill>
              <a:latin typeface="Verdana"/>
              <a:ea typeface="Verdana"/>
              <a:cs typeface="Verdana"/>
              <a:sym typeface="Verdana"/>
            </a:endParaRPr>
          </a:p>
        </p:txBody>
      </p:sp>
      <p:sp>
        <p:nvSpPr>
          <p:cNvPr id="39" name="Google Shape;39;p5"/>
          <p:cNvSpPr txBox="1"/>
          <p:nvPr/>
        </p:nvSpPr>
        <p:spPr>
          <a:xfrm>
            <a:off x="3709347" y="2641711"/>
            <a:ext cx="5037160" cy="569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Verdana"/>
              <a:buNone/>
            </a:pPr>
            <a:r>
              <a:rPr b="1" i="0" lang="en-US" sz="2000" u="none" cap="none" strike="noStrike">
                <a:solidFill>
                  <a:schemeClr val="dk1"/>
                </a:solidFill>
                <a:latin typeface="Verdana"/>
                <a:ea typeface="Verdana"/>
                <a:cs typeface="Verdana"/>
                <a:sym typeface="Verdana"/>
              </a:rPr>
              <a:t>Andrii Lukhverchyk</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4"/>
          <p:cNvSpPr txBox="1"/>
          <p:nvPr>
            <p:ph type="title"/>
          </p:nvPr>
        </p:nvSpPr>
        <p:spPr>
          <a:xfrm>
            <a:off x="1250899" y="304976"/>
            <a:ext cx="7893101"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Deliverable D2.7 New Version of System Software</a:t>
            </a:r>
            <a:endParaRPr sz="2000"/>
          </a:p>
        </p:txBody>
      </p:sp>
      <p:sp>
        <p:nvSpPr>
          <p:cNvPr id="119" name="Google Shape;119;p14"/>
          <p:cNvSpPr txBox="1"/>
          <p:nvPr>
            <p:ph idx="1" type="body"/>
          </p:nvPr>
        </p:nvSpPr>
        <p:spPr>
          <a:xfrm>
            <a:off x="0" y="739589"/>
            <a:ext cx="8942294" cy="3298806"/>
          </a:xfrm>
          <a:prstGeom prst="rect">
            <a:avLst/>
          </a:prstGeom>
          <a:noFill/>
          <a:ln>
            <a:noFill/>
          </a:ln>
        </p:spPr>
        <p:txBody>
          <a:bodyPr anchorCtr="0" anchor="t" bIns="91425" lIns="91425" spcFirstLastPara="1" rIns="91425" wrap="square" tIns="91425">
            <a:noAutofit/>
          </a:bodyPr>
          <a:lstStyle/>
          <a:p>
            <a:pPr indent="-172551" lvl="0" marL="360000" marR="0" rtl="0" algn="l">
              <a:lnSpc>
                <a:spcPct val="110000"/>
              </a:lnSpc>
              <a:spcBef>
                <a:spcPts val="300"/>
              </a:spcBef>
              <a:spcAft>
                <a:spcPts val="0"/>
              </a:spcAft>
              <a:buSzPts val="1300"/>
              <a:buAutoNum type="arabicPeriod"/>
            </a:pPr>
            <a:r>
              <a:rPr lang="en-US" sz="1400"/>
              <a:t> Added support of application localization. Added English locale.</a:t>
            </a:r>
            <a:endParaRPr sz="1400"/>
          </a:p>
          <a:p>
            <a:pPr indent="-172551" lvl="0" marL="360000" marR="0" rtl="0" algn="l">
              <a:lnSpc>
                <a:spcPct val="110000"/>
              </a:lnSpc>
              <a:spcBef>
                <a:spcPts val="300"/>
              </a:spcBef>
              <a:spcAft>
                <a:spcPts val="0"/>
              </a:spcAft>
              <a:buSzPts val="1300"/>
              <a:buAutoNum type="arabicPeriod"/>
            </a:pPr>
            <a:r>
              <a:rPr lang="en-US" sz="1400"/>
              <a:t> Added dark theme to web interface of the system. </a:t>
            </a:r>
            <a:endParaRPr sz="1400"/>
          </a:p>
          <a:p>
            <a:pPr indent="-172551" lvl="0" marL="360000" marR="0" rtl="0" algn="l">
              <a:lnSpc>
                <a:spcPct val="110000"/>
              </a:lnSpc>
              <a:spcBef>
                <a:spcPts val="300"/>
              </a:spcBef>
              <a:spcAft>
                <a:spcPts val="0"/>
              </a:spcAft>
              <a:buSzPts val="1300"/>
              <a:buAutoNum type="arabicPeriod"/>
            </a:pPr>
            <a:r>
              <a:rPr lang="en-US" sz="1400"/>
              <a:t> The structure of the menu and interface windows has been changed.</a:t>
            </a:r>
            <a:endParaRPr sz="1400"/>
          </a:p>
        </p:txBody>
      </p:sp>
      <p:pic>
        <p:nvPicPr>
          <p:cNvPr id="120" name="Google Shape;120;p14"/>
          <p:cNvPicPr preferRelativeResize="0"/>
          <p:nvPr/>
        </p:nvPicPr>
        <p:blipFill rotWithShape="1">
          <a:blip r:embed="rId3">
            <a:alphaModFix/>
          </a:blip>
          <a:srcRect b="0" l="0" r="0" t="0"/>
          <a:stretch/>
        </p:blipFill>
        <p:spPr>
          <a:xfrm>
            <a:off x="1671317" y="1757680"/>
            <a:ext cx="5801365" cy="2874832"/>
          </a:xfrm>
          <a:prstGeom prst="rect">
            <a:avLst/>
          </a:prstGeom>
          <a:noFill/>
          <a:ln>
            <a:noFill/>
          </a:ln>
          <a:effectLst>
            <a:outerShdw blurRad="257175" rotWithShape="0" algn="bl" dir="5400000" dist="76200">
              <a:srgbClr val="000000">
                <a:alpha val="49411"/>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5"/>
          <p:cNvSpPr txBox="1"/>
          <p:nvPr>
            <p:ph type="title"/>
          </p:nvPr>
        </p:nvSpPr>
        <p:spPr>
          <a:xfrm>
            <a:off x="1250899" y="301203"/>
            <a:ext cx="7893101" cy="46294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Deliverable D2.8 Modernized Energy Meters</a:t>
            </a:r>
            <a:endParaRPr sz="2000"/>
          </a:p>
        </p:txBody>
      </p:sp>
      <p:grpSp>
        <p:nvGrpSpPr>
          <p:cNvPr id="126" name="Google Shape;126;p15"/>
          <p:cNvGrpSpPr/>
          <p:nvPr/>
        </p:nvGrpSpPr>
        <p:grpSpPr>
          <a:xfrm>
            <a:off x="6127452" y="2730612"/>
            <a:ext cx="2999383" cy="2111685"/>
            <a:chOff x="6127452" y="2730612"/>
            <a:chExt cx="2999383" cy="2111685"/>
          </a:xfrm>
        </p:grpSpPr>
        <p:sp>
          <p:nvSpPr>
            <p:cNvPr id="127" name="Google Shape;127;p15"/>
            <p:cNvSpPr/>
            <p:nvPr/>
          </p:nvSpPr>
          <p:spPr>
            <a:xfrm>
              <a:off x="6280908" y="3048132"/>
              <a:ext cx="2683380" cy="1559085"/>
            </a:xfrm>
            <a:prstGeom prst="rect">
              <a:avLst/>
            </a:prstGeom>
            <a:solidFill>
              <a:srgbClr val="CFE2F3"/>
            </a:solidFill>
            <a:ln cap="flat" cmpd="sng" w="9525">
              <a:solidFill>
                <a:srgbClr val="907979"/>
              </a:solidFill>
              <a:prstDash val="solid"/>
              <a:round/>
              <a:headEnd len="sm" w="sm" type="none"/>
              <a:tailEnd len="sm" w="sm" type="none"/>
            </a:ln>
            <a:effectLst>
              <a:outerShdw blurRad="342900" sx="93000" rotWithShape="0" algn="tl" dir="2520000" dist="203200" sy="93000">
                <a:srgbClr val="000000">
                  <a:alpha val="8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8" name="Google Shape;128;p15"/>
            <p:cNvPicPr preferRelativeResize="0"/>
            <p:nvPr/>
          </p:nvPicPr>
          <p:blipFill rotWithShape="1">
            <a:blip r:embed="rId3">
              <a:alphaModFix/>
            </a:blip>
            <a:srcRect b="0" l="0" r="0" t="0"/>
            <a:stretch/>
          </p:blipFill>
          <p:spPr>
            <a:xfrm>
              <a:off x="6127452" y="2730612"/>
              <a:ext cx="2999383" cy="2111685"/>
            </a:xfrm>
            <a:prstGeom prst="rect">
              <a:avLst/>
            </a:prstGeom>
            <a:noFill/>
            <a:ln>
              <a:noFill/>
            </a:ln>
          </p:spPr>
        </p:pic>
      </p:grpSp>
      <p:sp>
        <p:nvSpPr>
          <p:cNvPr id="129" name="Google Shape;129;p15"/>
          <p:cNvSpPr txBox="1"/>
          <p:nvPr>
            <p:ph idx="1" type="body"/>
          </p:nvPr>
        </p:nvSpPr>
        <p:spPr>
          <a:xfrm>
            <a:off x="146208" y="764151"/>
            <a:ext cx="5995733" cy="1364729"/>
          </a:xfrm>
          <a:prstGeom prst="rect">
            <a:avLst/>
          </a:prstGeom>
          <a:noFill/>
          <a:ln>
            <a:noFill/>
          </a:ln>
        </p:spPr>
        <p:txBody>
          <a:bodyPr anchorCtr="0" anchor="t" bIns="91425" lIns="91425" spcFirstLastPara="1" rIns="91425" wrap="square" tIns="91425">
            <a:noAutofit/>
          </a:bodyPr>
          <a:lstStyle/>
          <a:p>
            <a:pPr indent="0" lvl="0" marL="0" marR="0" rtl="0" algn="l">
              <a:lnSpc>
                <a:spcPct val="110000"/>
              </a:lnSpc>
              <a:spcBef>
                <a:spcPts val="300"/>
              </a:spcBef>
              <a:spcAft>
                <a:spcPts val="0"/>
              </a:spcAft>
              <a:buSzPts val="1600"/>
              <a:buNone/>
            </a:pPr>
            <a:r>
              <a:rPr lang="en-US"/>
              <a:t>A new version of the V3.0 device has been developed, and design documentation for production has been prepared.</a:t>
            </a:r>
            <a:endParaRPr sz="400"/>
          </a:p>
        </p:txBody>
      </p:sp>
      <p:grpSp>
        <p:nvGrpSpPr>
          <p:cNvPr id="130" name="Google Shape;130;p15"/>
          <p:cNvGrpSpPr/>
          <p:nvPr/>
        </p:nvGrpSpPr>
        <p:grpSpPr>
          <a:xfrm>
            <a:off x="212484" y="1775460"/>
            <a:ext cx="5929458" cy="2843615"/>
            <a:chOff x="221725" y="2145450"/>
            <a:chExt cx="5099301" cy="2887749"/>
          </a:xfrm>
        </p:grpSpPr>
        <p:pic>
          <p:nvPicPr>
            <p:cNvPr id="131" name="Google Shape;131;p15"/>
            <p:cNvPicPr preferRelativeResize="0"/>
            <p:nvPr/>
          </p:nvPicPr>
          <p:blipFill rotWithShape="1">
            <a:blip r:embed="rId4">
              <a:alphaModFix/>
            </a:blip>
            <a:srcRect b="0" l="0" r="0" t="0"/>
            <a:stretch/>
          </p:blipFill>
          <p:spPr>
            <a:xfrm>
              <a:off x="221725" y="2145450"/>
              <a:ext cx="5099301" cy="2887749"/>
            </a:xfrm>
            <a:prstGeom prst="rect">
              <a:avLst/>
            </a:prstGeom>
            <a:noFill/>
            <a:ln>
              <a:noFill/>
            </a:ln>
          </p:spPr>
        </p:pic>
        <p:sp>
          <p:nvSpPr>
            <p:cNvPr id="132" name="Google Shape;132;p15"/>
            <p:cNvSpPr txBox="1"/>
            <p:nvPr/>
          </p:nvSpPr>
          <p:spPr>
            <a:xfrm>
              <a:off x="412600" y="2145450"/>
              <a:ext cx="1152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Reference energy meter</a:t>
              </a:r>
              <a:endParaRPr b="0" i="0" sz="1000" u="none" cap="none" strike="noStrike">
                <a:solidFill>
                  <a:srgbClr val="000000"/>
                </a:solidFill>
                <a:latin typeface="Arial"/>
                <a:ea typeface="Arial"/>
                <a:cs typeface="Arial"/>
                <a:sym typeface="Arial"/>
              </a:endParaRPr>
            </a:p>
          </p:txBody>
        </p:sp>
        <p:sp>
          <p:nvSpPr>
            <p:cNvPr id="133" name="Google Shape;133;p15"/>
            <p:cNvSpPr txBox="1"/>
            <p:nvPr/>
          </p:nvSpPr>
          <p:spPr>
            <a:xfrm>
              <a:off x="221725" y="2855025"/>
              <a:ext cx="738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Gateway</a:t>
              </a:r>
              <a:endParaRPr b="0" i="0" sz="1000" u="none" cap="none" strike="noStrike">
                <a:solidFill>
                  <a:srgbClr val="000000"/>
                </a:solidFill>
                <a:latin typeface="Arial"/>
                <a:ea typeface="Arial"/>
                <a:cs typeface="Arial"/>
                <a:sym typeface="Arial"/>
              </a:endParaRPr>
            </a:p>
          </p:txBody>
        </p:sp>
        <p:sp>
          <p:nvSpPr>
            <p:cNvPr id="134" name="Google Shape;134;p15"/>
            <p:cNvSpPr txBox="1"/>
            <p:nvPr/>
          </p:nvSpPr>
          <p:spPr>
            <a:xfrm>
              <a:off x="2612700" y="4498375"/>
              <a:ext cx="1119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Arial"/>
                  <a:ea typeface="Arial"/>
                  <a:cs typeface="Arial"/>
                  <a:sym typeface="Arial"/>
                </a:rPr>
                <a:t>Current transformers</a:t>
              </a:r>
              <a:endParaRPr b="0" i="0" sz="1000" u="none" cap="none" strike="noStrike">
                <a:solidFill>
                  <a:srgbClr val="FFFFFF"/>
                </a:solidFill>
                <a:latin typeface="Arial"/>
                <a:ea typeface="Arial"/>
                <a:cs typeface="Arial"/>
                <a:sym typeface="Arial"/>
              </a:endParaRPr>
            </a:p>
          </p:txBody>
        </p:sp>
        <p:sp>
          <p:nvSpPr>
            <p:cNvPr id="135" name="Google Shape;135;p15"/>
            <p:cNvSpPr txBox="1"/>
            <p:nvPr/>
          </p:nvSpPr>
          <p:spPr>
            <a:xfrm>
              <a:off x="4125875" y="4292050"/>
              <a:ext cx="1119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Arial"/>
                  <a:ea typeface="Arial"/>
                  <a:cs typeface="Arial"/>
                  <a:sym typeface="Arial"/>
                </a:rPr>
                <a:t>Test device</a:t>
              </a:r>
              <a:endParaRPr b="0" i="0" sz="1000" u="none" cap="none" strike="noStrike">
                <a:solidFill>
                  <a:srgbClr val="FFFFFF"/>
                </a:solidFill>
                <a:latin typeface="Arial"/>
                <a:ea typeface="Arial"/>
                <a:cs typeface="Arial"/>
                <a:sym typeface="Arial"/>
              </a:endParaRPr>
            </a:p>
          </p:txBody>
        </p:sp>
        <p:sp>
          <p:nvSpPr>
            <p:cNvPr id="136" name="Google Shape;136;p15"/>
            <p:cNvSpPr txBox="1"/>
            <p:nvPr/>
          </p:nvSpPr>
          <p:spPr>
            <a:xfrm>
              <a:off x="2491775" y="2470850"/>
              <a:ext cx="1119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Arial"/>
                  <a:ea typeface="Arial"/>
                  <a:cs typeface="Arial"/>
                  <a:sym typeface="Arial"/>
                </a:rPr>
                <a:t>Active load</a:t>
              </a:r>
              <a:endParaRPr b="0" i="0" sz="1000" u="none" cap="none" strike="noStrike">
                <a:solidFill>
                  <a:srgbClr val="FFFFFF"/>
                </a:solidFill>
                <a:latin typeface="Arial"/>
                <a:ea typeface="Arial"/>
                <a:cs typeface="Arial"/>
                <a:sym typeface="Arial"/>
              </a:endParaRPr>
            </a:p>
          </p:txBody>
        </p:sp>
        <p:sp>
          <p:nvSpPr>
            <p:cNvPr id="137" name="Google Shape;137;p15"/>
            <p:cNvSpPr txBox="1"/>
            <p:nvPr/>
          </p:nvSpPr>
          <p:spPr>
            <a:xfrm>
              <a:off x="819975" y="3726450"/>
              <a:ext cx="1119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Arial"/>
                  <a:ea typeface="Arial"/>
                  <a:cs typeface="Arial"/>
                  <a:sym typeface="Arial"/>
                </a:rPr>
                <a:t>Reactive load</a:t>
              </a:r>
              <a:endParaRPr b="0" i="0" sz="1000" u="none" cap="none" strike="noStrike">
                <a:solidFill>
                  <a:srgbClr val="FFFFFF"/>
                </a:solidFill>
                <a:latin typeface="Arial"/>
                <a:ea typeface="Arial"/>
                <a:cs typeface="Arial"/>
                <a:sym typeface="Arial"/>
              </a:endParaRPr>
            </a:p>
          </p:txBody>
        </p:sp>
        <p:sp>
          <p:nvSpPr>
            <p:cNvPr id="138" name="Google Shape;138;p15"/>
            <p:cNvSpPr txBox="1"/>
            <p:nvPr/>
          </p:nvSpPr>
          <p:spPr>
            <a:xfrm>
              <a:off x="3872263" y="2195075"/>
              <a:ext cx="1119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Arial"/>
                  <a:ea typeface="Arial"/>
                  <a:cs typeface="Arial"/>
                  <a:sym typeface="Arial"/>
                </a:rPr>
                <a:t>Power Supply</a:t>
              </a:r>
              <a:endParaRPr b="0" i="0" sz="1000" u="none" cap="none" strike="noStrike">
                <a:solidFill>
                  <a:srgbClr val="FFFFFF"/>
                </a:solidFill>
                <a:latin typeface="Arial"/>
                <a:ea typeface="Arial"/>
                <a:cs typeface="Arial"/>
                <a:sym typeface="Arial"/>
              </a:endParaRPr>
            </a:p>
          </p:txBody>
        </p:sp>
        <p:sp>
          <p:nvSpPr>
            <p:cNvPr id="139" name="Google Shape;139;p15"/>
            <p:cNvSpPr txBox="1"/>
            <p:nvPr/>
          </p:nvSpPr>
          <p:spPr>
            <a:xfrm>
              <a:off x="1939275" y="3953350"/>
              <a:ext cx="1119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Arial"/>
                  <a:ea typeface="Arial"/>
                  <a:cs typeface="Arial"/>
                  <a:sym typeface="Arial"/>
                </a:rPr>
                <a:t>Switching units</a:t>
              </a:r>
              <a:endParaRPr b="0" i="0" sz="1000" u="none" cap="none" strike="noStrike">
                <a:solidFill>
                  <a:srgbClr val="FFFFFF"/>
                </a:solidFill>
                <a:latin typeface="Arial"/>
                <a:ea typeface="Arial"/>
                <a:cs typeface="Arial"/>
                <a:sym typeface="Arial"/>
              </a:endParaRPr>
            </a:p>
          </p:txBody>
        </p:sp>
      </p:grpSp>
      <p:pic>
        <p:nvPicPr>
          <p:cNvPr id="140" name="Google Shape;140;p15"/>
          <p:cNvPicPr preferRelativeResize="0"/>
          <p:nvPr/>
        </p:nvPicPr>
        <p:blipFill rotWithShape="1">
          <a:blip r:embed="rId5">
            <a:alphaModFix/>
          </a:blip>
          <a:srcRect b="0" l="0" r="0" t="0"/>
          <a:stretch/>
        </p:blipFill>
        <p:spPr>
          <a:xfrm>
            <a:off x="6208217" y="719617"/>
            <a:ext cx="2912462" cy="221408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6"/>
          <p:cNvSpPr txBox="1"/>
          <p:nvPr>
            <p:ph type="title"/>
          </p:nvPr>
        </p:nvSpPr>
        <p:spPr>
          <a:xfrm>
            <a:off x="1250899" y="301203"/>
            <a:ext cx="7893101" cy="46294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Deliverable D3.1 </a:t>
            </a:r>
            <a:r>
              <a:rPr lang="en-US" sz="2000">
                <a:solidFill>
                  <a:srgbClr val="1B264F"/>
                </a:solidFill>
              </a:rPr>
              <a:t>Data sources for the AI module</a:t>
            </a:r>
            <a:endParaRPr sz="2000"/>
          </a:p>
        </p:txBody>
      </p:sp>
      <p:sp>
        <p:nvSpPr>
          <p:cNvPr id="146" name="Google Shape;146;p16"/>
          <p:cNvSpPr/>
          <p:nvPr/>
        </p:nvSpPr>
        <p:spPr>
          <a:xfrm>
            <a:off x="5991750" y="685775"/>
            <a:ext cx="3152100" cy="3944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7" name="Google Shape;147;p16"/>
          <p:cNvPicPr preferRelativeResize="0"/>
          <p:nvPr/>
        </p:nvPicPr>
        <p:blipFill rotWithShape="1">
          <a:blip r:embed="rId3">
            <a:alphaModFix/>
          </a:blip>
          <a:srcRect b="0" l="0" r="0" t="0"/>
          <a:stretch/>
        </p:blipFill>
        <p:spPr>
          <a:xfrm>
            <a:off x="6145950" y="2168712"/>
            <a:ext cx="1035530" cy="436800"/>
          </a:xfrm>
          <a:prstGeom prst="rect">
            <a:avLst/>
          </a:prstGeom>
          <a:noFill/>
          <a:ln cap="flat" cmpd="sng" w="9525">
            <a:solidFill>
              <a:srgbClr val="45818E"/>
            </a:solidFill>
            <a:prstDash val="solid"/>
            <a:round/>
            <a:headEnd len="sm" w="sm" type="none"/>
            <a:tailEnd len="sm" w="sm" type="none"/>
          </a:ln>
        </p:spPr>
      </p:pic>
      <p:pic>
        <p:nvPicPr>
          <p:cNvPr id="148" name="Google Shape;148;p16"/>
          <p:cNvPicPr preferRelativeResize="0"/>
          <p:nvPr/>
        </p:nvPicPr>
        <p:blipFill rotWithShape="1">
          <a:blip r:embed="rId4">
            <a:alphaModFix/>
          </a:blip>
          <a:srcRect b="0" l="0" r="0" t="0"/>
          <a:stretch/>
        </p:blipFill>
        <p:spPr>
          <a:xfrm>
            <a:off x="4562256" y="2169484"/>
            <a:ext cx="1035530" cy="433129"/>
          </a:xfrm>
          <a:prstGeom prst="rect">
            <a:avLst/>
          </a:prstGeom>
          <a:noFill/>
          <a:ln cap="flat" cmpd="sng" w="9525">
            <a:solidFill>
              <a:srgbClr val="45818E"/>
            </a:solidFill>
            <a:prstDash val="solid"/>
            <a:round/>
            <a:headEnd len="sm" w="sm" type="none"/>
            <a:tailEnd len="sm" w="sm" type="none"/>
          </a:ln>
        </p:spPr>
      </p:pic>
      <p:pic>
        <p:nvPicPr>
          <p:cNvPr id="149" name="Google Shape;149;p16"/>
          <p:cNvPicPr preferRelativeResize="0"/>
          <p:nvPr/>
        </p:nvPicPr>
        <p:blipFill rotWithShape="1">
          <a:blip r:embed="rId5">
            <a:alphaModFix/>
          </a:blip>
          <a:srcRect b="0" l="0" r="0" t="0"/>
          <a:stretch/>
        </p:blipFill>
        <p:spPr>
          <a:xfrm>
            <a:off x="3010257" y="2169493"/>
            <a:ext cx="1035530" cy="433129"/>
          </a:xfrm>
          <a:prstGeom prst="rect">
            <a:avLst/>
          </a:prstGeom>
          <a:noFill/>
          <a:ln cap="flat" cmpd="sng" w="9525">
            <a:solidFill>
              <a:srgbClr val="45818E"/>
            </a:solidFill>
            <a:prstDash val="solid"/>
            <a:round/>
            <a:headEnd len="sm" w="sm" type="none"/>
            <a:tailEnd len="sm" w="sm" type="none"/>
          </a:ln>
        </p:spPr>
      </p:pic>
      <p:sp>
        <p:nvSpPr>
          <p:cNvPr id="150" name="Google Shape;150;p16"/>
          <p:cNvSpPr/>
          <p:nvPr/>
        </p:nvSpPr>
        <p:spPr>
          <a:xfrm>
            <a:off x="4631488" y="1645088"/>
            <a:ext cx="610500" cy="612000"/>
          </a:xfrm>
          <a:prstGeom prst="ellipse">
            <a:avLst/>
          </a:prstGeom>
          <a:solidFill>
            <a:schemeClr val="lt2"/>
          </a:solidFill>
          <a:ln cap="flat" cmpd="sng" w="9525">
            <a:solidFill>
              <a:srgbClr val="0000FF"/>
            </a:solidFill>
            <a:prstDash val="solid"/>
            <a:round/>
            <a:headEnd len="sm" w="sm" type="none"/>
            <a:tailEnd len="sm" w="sm" type="none"/>
          </a:ln>
          <a:effectLst>
            <a:outerShdw blurRad="271463" rotWithShape="0" algn="bl" dir="5400000" dist="95250">
              <a:srgbClr val="000000">
                <a:alpha val="49411"/>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Eq.2</a:t>
            </a:r>
            <a:endParaRPr b="1" i="0" sz="1400" u="none" cap="none" strike="noStrike">
              <a:solidFill>
                <a:srgbClr val="000000"/>
              </a:solidFill>
              <a:latin typeface="Arial"/>
              <a:ea typeface="Arial"/>
              <a:cs typeface="Arial"/>
              <a:sym typeface="Arial"/>
            </a:endParaRPr>
          </a:p>
        </p:txBody>
      </p:sp>
      <p:sp>
        <p:nvSpPr>
          <p:cNvPr id="151" name="Google Shape;151;p16"/>
          <p:cNvSpPr/>
          <p:nvPr/>
        </p:nvSpPr>
        <p:spPr>
          <a:xfrm>
            <a:off x="6198250" y="1646138"/>
            <a:ext cx="610500" cy="612000"/>
          </a:xfrm>
          <a:prstGeom prst="ellipse">
            <a:avLst/>
          </a:prstGeom>
          <a:solidFill>
            <a:schemeClr val="lt2"/>
          </a:solidFill>
          <a:ln cap="flat" cmpd="sng" w="9525">
            <a:solidFill>
              <a:srgbClr val="0000FF"/>
            </a:solidFill>
            <a:prstDash val="solid"/>
            <a:round/>
            <a:headEnd len="sm" w="sm" type="none"/>
            <a:tailEnd len="sm" w="sm" type="none"/>
          </a:ln>
          <a:effectLst>
            <a:outerShdw blurRad="271463" rotWithShape="0" algn="bl" dir="5400000" dist="95250">
              <a:srgbClr val="000000">
                <a:alpha val="49411"/>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Eq.3</a:t>
            </a:r>
            <a:endParaRPr b="0" i="0" sz="1400" u="none" cap="none" strike="noStrike">
              <a:solidFill>
                <a:srgbClr val="000000"/>
              </a:solidFill>
              <a:latin typeface="Arial"/>
              <a:ea typeface="Arial"/>
              <a:cs typeface="Arial"/>
              <a:sym typeface="Arial"/>
            </a:endParaRPr>
          </a:p>
        </p:txBody>
      </p:sp>
      <p:cxnSp>
        <p:nvCxnSpPr>
          <p:cNvPr id="152" name="Google Shape;152;p16"/>
          <p:cNvCxnSpPr>
            <a:stCxn id="153" idx="6"/>
            <a:endCxn id="150" idx="2"/>
          </p:cNvCxnSpPr>
          <p:nvPr/>
        </p:nvCxnSpPr>
        <p:spPr>
          <a:xfrm>
            <a:off x="3644963" y="1951088"/>
            <a:ext cx="986400" cy="0"/>
          </a:xfrm>
          <a:prstGeom prst="straightConnector1">
            <a:avLst/>
          </a:prstGeom>
          <a:noFill/>
          <a:ln cap="flat" cmpd="sng" w="9525">
            <a:solidFill>
              <a:schemeClr val="dk2"/>
            </a:solidFill>
            <a:prstDash val="solid"/>
            <a:round/>
            <a:headEnd len="sm" w="sm" type="none"/>
            <a:tailEnd len="med" w="med" type="triangle"/>
          </a:ln>
        </p:spPr>
      </p:cxnSp>
      <p:cxnSp>
        <p:nvCxnSpPr>
          <p:cNvPr id="154" name="Google Shape;154;p16"/>
          <p:cNvCxnSpPr>
            <a:stCxn id="150" idx="6"/>
            <a:endCxn id="151" idx="2"/>
          </p:cNvCxnSpPr>
          <p:nvPr/>
        </p:nvCxnSpPr>
        <p:spPr>
          <a:xfrm>
            <a:off x="5241988" y="1951088"/>
            <a:ext cx="956400" cy="1200"/>
          </a:xfrm>
          <a:prstGeom prst="straightConnector1">
            <a:avLst/>
          </a:prstGeom>
          <a:noFill/>
          <a:ln cap="flat" cmpd="sng" w="9525">
            <a:solidFill>
              <a:schemeClr val="dk2"/>
            </a:solidFill>
            <a:prstDash val="solid"/>
            <a:round/>
            <a:headEnd len="sm" w="sm" type="none"/>
            <a:tailEnd len="med" w="med" type="triangle"/>
          </a:ln>
        </p:spPr>
      </p:cxnSp>
      <p:sp>
        <p:nvSpPr>
          <p:cNvPr id="155" name="Google Shape;155;p16"/>
          <p:cNvSpPr txBox="1"/>
          <p:nvPr>
            <p:ph idx="1" type="body"/>
          </p:nvPr>
        </p:nvSpPr>
        <p:spPr>
          <a:xfrm>
            <a:off x="3230840" y="743564"/>
            <a:ext cx="3417686" cy="4548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300"/>
              </a:spcBef>
              <a:spcAft>
                <a:spcPts val="0"/>
              </a:spcAft>
              <a:buSzPts val="1600"/>
              <a:buNone/>
            </a:pPr>
            <a:r>
              <a:rPr b="1" lang="en-US" sz="1400">
                <a:solidFill>
                  <a:srgbClr val="45818E"/>
                </a:solidFill>
              </a:rPr>
              <a:t>Technological route</a:t>
            </a:r>
            <a:endParaRPr b="1" sz="1400">
              <a:solidFill>
                <a:srgbClr val="45818E"/>
              </a:solidFill>
            </a:endParaRPr>
          </a:p>
        </p:txBody>
      </p:sp>
      <p:sp>
        <p:nvSpPr>
          <p:cNvPr id="156" name="Google Shape;156;p16"/>
          <p:cNvSpPr txBox="1"/>
          <p:nvPr/>
        </p:nvSpPr>
        <p:spPr>
          <a:xfrm>
            <a:off x="2927650" y="2570375"/>
            <a:ext cx="1953300" cy="200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Power-on time</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Three-phase voltage</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Three-phase current</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Power factor (cos φ)</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Active, reactive, full power</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Active, reactive, full energy</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Time out</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Product</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Bearing temperature</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Status of the sensors</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Term of work</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Term of maintenance</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Season</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Time of day</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Work shift</a:t>
            </a:r>
            <a:endParaRPr b="0" i="0" sz="800" u="none" cap="none" strike="noStrike">
              <a:solidFill>
                <a:srgbClr val="B7B7B7"/>
              </a:solidFill>
              <a:latin typeface="Verdana"/>
              <a:ea typeface="Verdana"/>
              <a:cs typeface="Verdana"/>
              <a:sym typeface="Verdana"/>
            </a:endParaRPr>
          </a:p>
        </p:txBody>
      </p:sp>
      <p:sp>
        <p:nvSpPr>
          <p:cNvPr id="157" name="Google Shape;157;p16"/>
          <p:cNvSpPr txBox="1"/>
          <p:nvPr/>
        </p:nvSpPr>
        <p:spPr>
          <a:xfrm>
            <a:off x="4472213" y="2570375"/>
            <a:ext cx="1953300" cy="200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Power-on time</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Three-phase voltage</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Three-phase current</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Power factor (cos φ)</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Active, reactive, full power</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Active, reactive, full energy</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Time out</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Product</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Bearing temperature</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Status of the sensors</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Term of work</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Term of maintenance</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Season</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Time of day</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Work shift</a:t>
            </a:r>
            <a:endParaRPr/>
          </a:p>
        </p:txBody>
      </p:sp>
      <p:sp>
        <p:nvSpPr>
          <p:cNvPr id="158" name="Google Shape;158;p16"/>
          <p:cNvSpPr txBox="1"/>
          <p:nvPr/>
        </p:nvSpPr>
        <p:spPr>
          <a:xfrm>
            <a:off x="6063200" y="2571977"/>
            <a:ext cx="1953300" cy="200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Power-on time</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Three-phase voltage</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Three-phase current</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Power factor (cos φ)</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Active, reactive, full power</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Active, reactive, full energy</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Time out</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073763"/>
                </a:solidFill>
                <a:latin typeface="Verdana"/>
                <a:ea typeface="Verdana"/>
                <a:cs typeface="Verdana"/>
                <a:sym typeface="Verdana"/>
              </a:rPr>
              <a:t>Product</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Bearing temperature</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Status of the sensors</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Term of work</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Term of maintenance</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Season</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Time of day</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Work shift</a:t>
            </a:r>
            <a:endParaRPr/>
          </a:p>
        </p:txBody>
      </p:sp>
      <p:sp>
        <p:nvSpPr>
          <p:cNvPr id="153" name="Google Shape;153;p16"/>
          <p:cNvSpPr/>
          <p:nvPr/>
        </p:nvSpPr>
        <p:spPr>
          <a:xfrm>
            <a:off x="3034463" y="1645088"/>
            <a:ext cx="610500" cy="612000"/>
          </a:xfrm>
          <a:prstGeom prst="ellipse">
            <a:avLst/>
          </a:prstGeom>
          <a:solidFill>
            <a:schemeClr val="lt2"/>
          </a:solidFill>
          <a:ln cap="flat" cmpd="sng" w="9525">
            <a:solidFill>
              <a:srgbClr val="0000FF"/>
            </a:solidFill>
            <a:prstDash val="solid"/>
            <a:round/>
            <a:headEnd len="sm" w="sm" type="none"/>
            <a:tailEnd len="sm" w="sm" type="none"/>
          </a:ln>
          <a:effectLst>
            <a:outerShdw blurRad="271463" rotWithShape="0" algn="bl" dir="5400000" dist="95250">
              <a:srgbClr val="000000">
                <a:alpha val="49411"/>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Eq.1</a:t>
            </a:r>
            <a:endParaRPr b="1" i="0" sz="1400" u="none" cap="none" strike="noStrike">
              <a:solidFill>
                <a:srgbClr val="000000"/>
              </a:solidFill>
              <a:latin typeface="Arial"/>
              <a:ea typeface="Arial"/>
              <a:cs typeface="Arial"/>
              <a:sym typeface="Arial"/>
            </a:endParaRPr>
          </a:p>
        </p:txBody>
      </p:sp>
      <p:cxnSp>
        <p:nvCxnSpPr>
          <p:cNvPr id="159" name="Google Shape;159;p16"/>
          <p:cNvCxnSpPr>
            <a:stCxn id="151" idx="6"/>
          </p:cNvCxnSpPr>
          <p:nvPr/>
        </p:nvCxnSpPr>
        <p:spPr>
          <a:xfrm>
            <a:off x="6808750" y="1952138"/>
            <a:ext cx="2119500" cy="4200"/>
          </a:xfrm>
          <a:prstGeom prst="straightConnector1">
            <a:avLst/>
          </a:prstGeom>
          <a:noFill/>
          <a:ln cap="flat" cmpd="sng" w="9525">
            <a:solidFill>
              <a:schemeClr val="dk2"/>
            </a:solidFill>
            <a:prstDash val="solid"/>
            <a:round/>
            <a:headEnd len="sm" w="sm" type="none"/>
            <a:tailEnd len="med" w="med" type="triangle"/>
          </a:ln>
        </p:spPr>
      </p:cxnSp>
      <p:sp>
        <p:nvSpPr>
          <p:cNvPr id="160" name="Google Shape;160;p16"/>
          <p:cNvSpPr txBox="1"/>
          <p:nvPr/>
        </p:nvSpPr>
        <p:spPr>
          <a:xfrm>
            <a:off x="3477638" y="1403625"/>
            <a:ext cx="1321200" cy="284400"/>
          </a:xfrm>
          <a:prstGeom prst="rect">
            <a:avLst/>
          </a:prstGeom>
          <a:noFill/>
          <a:ln>
            <a:noFill/>
          </a:ln>
        </p:spPr>
        <p:txBody>
          <a:bodyPr anchorCtr="0" anchor="t" bIns="91425" lIns="91425" spcFirstLastPara="1" rIns="91425" wrap="square" tIns="91425">
            <a:noAutofit/>
          </a:bodyPr>
          <a:lstStyle/>
          <a:p>
            <a:pPr indent="0" lvl="0" marL="0" marR="0" rtl="0" algn="ctr">
              <a:lnSpc>
                <a:spcPct val="110000"/>
              </a:lnSpc>
              <a:spcBef>
                <a:spcPts val="300"/>
              </a:spcBef>
              <a:spcAft>
                <a:spcPts val="0"/>
              </a:spcAft>
              <a:buClr>
                <a:schemeClr val="accent1"/>
              </a:buClr>
              <a:buSzPts val="1600"/>
              <a:buFont typeface="Noto Sans Symbols"/>
              <a:buNone/>
            </a:pPr>
            <a:r>
              <a:rPr b="0" i="0" lang="en-US" sz="800" u="none" cap="none" strike="noStrike">
                <a:solidFill>
                  <a:srgbClr val="666666"/>
                </a:solidFill>
                <a:latin typeface="Verdana"/>
                <a:ea typeface="Verdana"/>
                <a:cs typeface="Verdana"/>
                <a:sym typeface="Verdana"/>
              </a:rPr>
              <a:t>Technological delay</a:t>
            </a:r>
            <a:endParaRPr b="1" i="0" sz="800" u="none" cap="none" strike="noStrike">
              <a:solidFill>
                <a:srgbClr val="666666"/>
              </a:solidFill>
              <a:latin typeface="Verdana"/>
              <a:ea typeface="Verdana"/>
              <a:cs typeface="Verdana"/>
              <a:sym typeface="Verdana"/>
            </a:endParaRPr>
          </a:p>
        </p:txBody>
      </p:sp>
      <p:pic>
        <p:nvPicPr>
          <p:cNvPr id="161" name="Google Shape;161;p16"/>
          <p:cNvPicPr preferRelativeResize="0"/>
          <p:nvPr/>
        </p:nvPicPr>
        <p:blipFill rotWithShape="1">
          <a:blip r:embed="rId6">
            <a:alphaModFix/>
          </a:blip>
          <a:srcRect b="0" l="0" r="0" t="0"/>
          <a:stretch/>
        </p:blipFill>
        <p:spPr>
          <a:xfrm>
            <a:off x="3660038" y="1645100"/>
            <a:ext cx="956401" cy="178875"/>
          </a:xfrm>
          <a:prstGeom prst="rect">
            <a:avLst/>
          </a:prstGeom>
          <a:noFill/>
          <a:ln>
            <a:noFill/>
          </a:ln>
        </p:spPr>
      </p:pic>
      <p:pic>
        <p:nvPicPr>
          <p:cNvPr id="162" name="Google Shape;162;p16"/>
          <p:cNvPicPr preferRelativeResize="0"/>
          <p:nvPr/>
        </p:nvPicPr>
        <p:blipFill rotWithShape="1">
          <a:blip r:embed="rId6">
            <a:alphaModFix/>
          </a:blip>
          <a:srcRect b="0" l="0" r="0" t="0"/>
          <a:stretch/>
        </p:blipFill>
        <p:spPr>
          <a:xfrm>
            <a:off x="3360625" y="1138454"/>
            <a:ext cx="3152248" cy="454771"/>
          </a:xfrm>
          <a:prstGeom prst="rect">
            <a:avLst/>
          </a:prstGeom>
          <a:noFill/>
          <a:ln>
            <a:noFill/>
          </a:ln>
        </p:spPr>
      </p:pic>
      <p:sp>
        <p:nvSpPr>
          <p:cNvPr id="163" name="Google Shape;163;p16"/>
          <p:cNvSpPr txBox="1"/>
          <p:nvPr/>
        </p:nvSpPr>
        <p:spPr>
          <a:xfrm>
            <a:off x="5059588" y="1403625"/>
            <a:ext cx="1321200" cy="284400"/>
          </a:xfrm>
          <a:prstGeom prst="rect">
            <a:avLst/>
          </a:prstGeom>
          <a:noFill/>
          <a:ln>
            <a:noFill/>
          </a:ln>
        </p:spPr>
        <p:txBody>
          <a:bodyPr anchorCtr="0" anchor="t" bIns="91425" lIns="91425" spcFirstLastPara="1" rIns="91425" wrap="square" tIns="91425">
            <a:noAutofit/>
          </a:bodyPr>
          <a:lstStyle/>
          <a:p>
            <a:pPr indent="0" lvl="0" marL="0" marR="0" rtl="0" algn="ctr">
              <a:lnSpc>
                <a:spcPct val="110000"/>
              </a:lnSpc>
              <a:spcBef>
                <a:spcPts val="300"/>
              </a:spcBef>
              <a:spcAft>
                <a:spcPts val="0"/>
              </a:spcAft>
              <a:buClr>
                <a:schemeClr val="accent1"/>
              </a:buClr>
              <a:buSzPts val="1600"/>
              <a:buFont typeface="Noto Sans Symbols"/>
              <a:buNone/>
            </a:pPr>
            <a:r>
              <a:rPr b="0" i="0" lang="en-US" sz="800" u="none" cap="none" strike="noStrike">
                <a:solidFill>
                  <a:srgbClr val="666666"/>
                </a:solidFill>
                <a:latin typeface="Verdana"/>
                <a:ea typeface="Verdana"/>
                <a:cs typeface="Verdana"/>
                <a:sym typeface="Verdana"/>
              </a:rPr>
              <a:t>Technological delay</a:t>
            </a:r>
            <a:endParaRPr b="1" i="0" sz="800" u="none" cap="none" strike="noStrike">
              <a:solidFill>
                <a:srgbClr val="666666"/>
              </a:solidFill>
              <a:latin typeface="Verdana"/>
              <a:ea typeface="Verdana"/>
              <a:cs typeface="Verdana"/>
              <a:sym typeface="Verdana"/>
            </a:endParaRPr>
          </a:p>
        </p:txBody>
      </p:sp>
      <p:pic>
        <p:nvPicPr>
          <p:cNvPr id="164" name="Google Shape;164;p16"/>
          <p:cNvPicPr preferRelativeResize="0"/>
          <p:nvPr/>
        </p:nvPicPr>
        <p:blipFill rotWithShape="1">
          <a:blip r:embed="rId6">
            <a:alphaModFix/>
          </a:blip>
          <a:srcRect b="0" l="0" r="0" t="0"/>
          <a:stretch/>
        </p:blipFill>
        <p:spPr>
          <a:xfrm>
            <a:off x="5241988" y="1650325"/>
            <a:ext cx="956401" cy="178875"/>
          </a:xfrm>
          <a:prstGeom prst="rect">
            <a:avLst/>
          </a:prstGeom>
          <a:noFill/>
          <a:ln>
            <a:noFill/>
          </a:ln>
        </p:spPr>
      </p:pic>
      <p:sp>
        <p:nvSpPr>
          <p:cNvPr id="165" name="Google Shape;165;p16"/>
          <p:cNvSpPr txBox="1"/>
          <p:nvPr/>
        </p:nvSpPr>
        <p:spPr>
          <a:xfrm>
            <a:off x="4960013" y="1070638"/>
            <a:ext cx="1321200" cy="284400"/>
          </a:xfrm>
          <a:prstGeom prst="rect">
            <a:avLst/>
          </a:prstGeom>
          <a:noFill/>
          <a:ln>
            <a:noFill/>
          </a:ln>
        </p:spPr>
        <p:txBody>
          <a:bodyPr anchorCtr="0" anchor="t" bIns="91425" lIns="91425" spcFirstLastPara="1" rIns="91425" wrap="square" tIns="91425">
            <a:noAutofit/>
          </a:bodyPr>
          <a:lstStyle/>
          <a:p>
            <a:pPr indent="0" lvl="0" marL="0" marR="0" rtl="0" algn="ctr">
              <a:lnSpc>
                <a:spcPct val="110000"/>
              </a:lnSpc>
              <a:spcBef>
                <a:spcPts val="300"/>
              </a:spcBef>
              <a:spcAft>
                <a:spcPts val="0"/>
              </a:spcAft>
              <a:buClr>
                <a:schemeClr val="accent1"/>
              </a:buClr>
              <a:buSzPts val="1600"/>
              <a:buFont typeface="Noto Sans Symbols"/>
              <a:buNone/>
            </a:pPr>
            <a:r>
              <a:rPr b="0" i="0" lang="en-US" sz="800" u="none" cap="none" strike="noStrike">
                <a:solidFill>
                  <a:srgbClr val="134F5C"/>
                </a:solidFill>
                <a:latin typeface="Verdana"/>
                <a:ea typeface="Verdana"/>
                <a:cs typeface="Verdana"/>
                <a:sym typeface="Verdana"/>
              </a:rPr>
              <a:t>Route operating time</a:t>
            </a:r>
            <a:endParaRPr b="1" i="0" sz="800" u="none" cap="none" strike="noStrike">
              <a:solidFill>
                <a:srgbClr val="134F5C"/>
              </a:solidFill>
              <a:latin typeface="Verdana"/>
              <a:ea typeface="Verdana"/>
              <a:cs typeface="Verdana"/>
              <a:sym typeface="Verdana"/>
            </a:endParaRPr>
          </a:p>
        </p:txBody>
      </p:sp>
      <p:sp>
        <p:nvSpPr>
          <p:cNvPr id="166" name="Google Shape;166;p16"/>
          <p:cNvSpPr txBox="1"/>
          <p:nvPr/>
        </p:nvSpPr>
        <p:spPr>
          <a:xfrm>
            <a:off x="7554650" y="2521137"/>
            <a:ext cx="1589350" cy="1273800"/>
          </a:xfrm>
          <a:prstGeom prst="rect">
            <a:avLst/>
          </a:prstGeom>
          <a:noFill/>
          <a:ln>
            <a:noFill/>
          </a:ln>
        </p:spPr>
        <p:txBody>
          <a:bodyPr anchorCtr="0" anchor="t" bIns="91425" lIns="91425" spcFirstLastPara="1" rIns="0" wrap="square" tIns="91425">
            <a:noAutofit/>
          </a:bodyPr>
          <a:lstStyle/>
          <a:p>
            <a:pPr indent="0" lvl="0" marL="0" marR="0" rtl="0" algn="l">
              <a:lnSpc>
                <a:spcPct val="110000"/>
              </a:lnSpc>
              <a:spcBef>
                <a:spcPts val="300"/>
              </a:spcBef>
              <a:spcAft>
                <a:spcPts val="0"/>
              </a:spcAft>
              <a:buClr>
                <a:schemeClr val="accent1"/>
              </a:buClr>
              <a:buSzPts val="1600"/>
              <a:buFont typeface="Noto Sans Symbols"/>
              <a:buNone/>
            </a:pPr>
            <a:r>
              <a:rPr b="0" i="0" lang="en-US" sz="800" u="none" cap="none" strike="noStrike">
                <a:solidFill>
                  <a:srgbClr val="274E13"/>
                </a:solidFill>
                <a:latin typeface="Verdana"/>
                <a:ea typeface="Verdana"/>
                <a:cs typeface="Verdana"/>
                <a:sym typeface="Verdana"/>
              </a:rPr>
              <a:t>Route operating time</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274E13"/>
                </a:solidFill>
                <a:latin typeface="Verdana"/>
                <a:ea typeface="Verdana"/>
                <a:cs typeface="Verdana"/>
                <a:sym typeface="Verdana"/>
              </a:rPr>
              <a:t>Power-on time</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274E13"/>
                </a:solidFill>
                <a:latin typeface="Verdana"/>
                <a:ea typeface="Verdana"/>
                <a:cs typeface="Verdana"/>
                <a:sym typeface="Verdana"/>
              </a:rPr>
              <a:t>Active, reactive, full energy</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274E13"/>
                </a:solidFill>
                <a:latin typeface="Verdana"/>
                <a:ea typeface="Verdana"/>
                <a:cs typeface="Verdana"/>
                <a:sym typeface="Verdana"/>
              </a:rPr>
              <a:t>Time out</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274E13"/>
                </a:solidFill>
                <a:latin typeface="Verdana"/>
                <a:ea typeface="Verdana"/>
                <a:cs typeface="Verdana"/>
                <a:sym typeface="Verdana"/>
              </a:rPr>
              <a:t>Product</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Season</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Time of day</a:t>
            </a:r>
            <a:endParaRPr/>
          </a:p>
          <a:p>
            <a:pPr indent="0" lvl="0" marL="0" marR="0" rtl="0" algn="l">
              <a:lnSpc>
                <a:spcPct val="100000"/>
              </a:lnSpc>
              <a:spcBef>
                <a:spcPts val="0"/>
              </a:spcBef>
              <a:spcAft>
                <a:spcPts val="0"/>
              </a:spcAft>
              <a:buClr>
                <a:schemeClr val="accent1"/>
              </a:buClr>
              <a:buSzPts val="1600"/>
              <a:buFont typeface="Noto Sans Symbols"/>
              <a:buNone/>
            </a:pPr>
            <a:r>
              <a:rPr b="0" i="0" lang="en-US" sz="800" u="none" cap="none" strike="noStrike">
                <a:solidFill>
                  <a:srgbClr val="B7B7B7"/>
                </a:solidFill>
                <a:latin typeface="Verdana"/>
                <a:ea typeface="Verdana"/>
                <a:cs typeface="Verdana"/>
                <a:sym typeface="Verdana"/>
              </a:rPr>
              <a:t>Work shift</a:t>
            </a:r>
            <a:endParaRPr b="0" i="0" sz="800" u="none" cap="none" strike="noStrike">
              <a:solidFill>
                <a:srgbClr val="B7B7B7"/>
              </a:solidFill>
              <a:latin typeface="Verdana"/>
              <a:ea typeface="Verdana"/>
              <a:cs typeface="Verdana"/>
              <a:sym typeface="Verdana"/>
            </a:endParaRPr>
          </a:p>
        </p:txBody>
      </p:sp>
      <p:cxnSp>
        <p:nvCxnSpPr>
          <p:cNvPr id="167" name="Google Shape;167;p16"/>
          <p:cNvCxnSpPr/>
          <p:nvPr/>
        </p:nvCxnSpPr>
        <p:spPr>
          <a:xfrm flipH="1" rot="10800000">
            <a:off x="6876250" y="1549638"/>
            <a:ext cx="1832100" cy="2400"/>
          </a:xfrm>
          <a:prstGeom prst="straightConnector1">
            <a:avLst/>
          </a:prstGeom>
          <a:noFill/>
          <a:ln cap="flat" cmpd="sng" w="9525">
            <a:solidFill>
              <a:srgbClr val="0B5394"/>
            </a:solidFill>
            <a:prstDash val="solid"/>
            <a:round/>
            <a:headEnd len="sm" w="sm" type="none"/>
            <a:tailEnd len="med" w="med" type="triangle"/>
          </a:ln>
        </p:spPr>
      </p:cxnSp>
      <p:sp>
        <p:nvSpPr>
          <p:cNvPr id="168" name="Google Shape;168;p16"/>
          <p:cNvSpPr txBox="1"/>
          <p:nvPr/>
        </p:nvSpPr>
        <p:spPr>
          <a:xfrm>
            <a:off x="6742550" y="1057925"/>
            <a:ext cx="2152500" cy="5250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chemeClr val="accent1"/>
              </a:buClr>
              <a:buSzPts val="1600"/>
              <a:buFont typeface="Noto Sans Symbols"/>
              <a:buNone/>
            </a:pPr>
            <a:r>
              <a:rPr b="0" i="0" lang="en-US" sz="1000" u="none" cap="none" strike="noStrike">
                <a:solidFill>
                  <a:srgbClr val="A64D79"/>
                </a:solidFill>
                <a:latin typeface="Verdana"/>
                <a:ea typeface="Verdana"/>
                <a:cs typeface="Verdana"/>
                <a:sym typeface="Verdana"/>
              </a:rPr>
              <a:t>The procedure for turning on the equipment</a:t>
            </a:r>
            <a:endParaRPr b="1" i="0" sz="1300" u="none" cap="none" strike="noStrike">
              <a:solidFill>
                <a:srgbClr val="A64D79"/>
              </a:solidFill>
              <a:latin typeface="Verdana"/>
              <a:ea typeface="Verdana"/>
              <a:cs typeface="Verdana"/>
              <a:sym typeface="Verdana"/>
            </a:endParaRPr>
          </a:p>
        </p:txBody>
      </p:sp>
      <p:cxnSp>
        <p:nvCxnSpPr>
          <p:cNvPr id="169" name="Google Shape;169;p16"/>
          <p:cNvCxnSpPr/>
          <p:nvPr/>
        </p:nvCxnSpPr>
        <p:spPr>
          <a:xfrm rot="10800000">
            <a:off x="6876250" y="1424688"/>
            <a:ext cx="1832100" cy="2400"/>
          </a:xfrm>
          <a:prstGeom prst="straightConnector1">
            <a:avLst/>
          </a:prstGeom>
          <a:noFill/>
          <a:ln cap="flat" cmpd="sng" w="9525">
            <a:solidFill>
              <a:srgbClr val="A64D79"/>
            </a:solidFill>
            <a:prstDash val="solid"/>
            <a:round/>
            <a:headEnd len="sm" w="sm" type="none"/>
            <a:tailEnd len="med" w="med" type="triangle"/>
          </a:ln>
        </p:spPr>
      </p:cxnSp>
      <p:sp>
        <p:nvSpPr>
          <p:cNvPr id="170" name="Google Shape;170;p16"/>
          <p:cNvSpPr txBox="1"/>
          <p:nvPr/>
        </p:nvSpPr>
        <p:spPr>
          <a:xfrm>
            <a:off x="6847800" y="1533150"/>
            <a:ext cx="1832100" cy="6057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chemeClr val="accent1"/>
              </a:buClr>
              <a:buSzPts val="1600"/>
              <a:buFont typeface="Noto Sans Symbols"/>
              <a:buNone/>
            </a:pPr>
            <a:r>
              <a:rPr b="0" i="0" lang="en-US" sz="1000" u="none" cap="none" strike="noStrike">
                <a:solidFill>
                  <a:srgbClr val="0B5394"/>
                </a:solidFill>
                <a:latin typeface="Verdana"/>
                <a:ea typeface="Verdana"/>
                <a:cs typeface="Verdana"/>
                <a:sym typeface="Verdana"/>
              </a:rPr>
              <a:t>Direction of movement of products</a:t>
            </a:r>
            <a:endParaRPr b="1" i="0" sz="1300" u="none" cap="none" strike="noStrike">
              <a:solidFill>
                <a:srgbClr val="0B5394"/>
              </a:solidFill>
              <a:latin typeface="Verdana"/>
              <a:ea typeface="Verdana"/>
              <a:cs typeface="Verdana"/>
              <a:sym typeface="Verdana"/>
            </a:endParaRPr>
          </a:p>
        </p:txBody>
      </p:sp>
      <p:pic>
        <p:nvPicPr>
          <p:cNvPr id="171" name="Google Shape;171;p16"/>
          <p:cNvPicPr preferRelativeResize="0"/>
          <p:nvPr/>
        </p:nvPicPr>
        <p:blipFill rotWithShape="1">
          <a:blip r:embed="rId7">
            <a:alphaModFix/>
          </a:blip>
          <a:srcRect b="5725" l="9175" r="5389" t="61570"/>
          <a:stretch/>
        </p:blipFill>
        <p:spPr>
          <a:xfrm>
            <a:off x="7644375" y="2165825"/>
            <a:ext cx="1035525" cy="433125"/>
          </a:xfrm>
          <a:prstGeom prst="rect">
            <a:avLst/>
          </a:prstGeom>
          <a:noFill/>
          <a:ln cap="flat" cmpd="sng" w="9525">
            <a:solidFill>
              <a:srgbClr val="45818E"/>
            </a:solidFill>
            <a:prstDash val="solid"/>
            <a:round/>
            <a:headEnd len="sm" w="sm" type="none"/>
            <a:tailEnd len="sm" w="sm" type="none"/>
          </a:ln>
        </p:spPr>
      </p:pic>
      <p:sp>
        <p:nvSpPr>
          <p:cNvPr id="172" name="Google Shape;172;p16"/>
          <p:cNvSpPr txBox="1"/>
          <p:nvPr/>
        </p:nvSpPr>
        <p:spPr>
          <a:xfrm>
            <a:off x="2927650" y="4596556"/>
            <a:ext cx="4128350"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999999"/>
                </a:solidFill>
                <a:latin typeface="Arial"/>
                <a:ea typeface="Arial"/>
                <a:cs typeface="Arial"/>
                <a:sym typeface="Arial"/>
              </a:rPr>
              <a:t>The equipment involved in the route is turned on starting from the last device, turned off starting from the first device</a:t>
            </a:r>
            <a:endParaRPr b="0" i="0" sz="900" u="none" cap="none" strike="noStrike">
              <a:solidFill>
                <a:srgbClr val="999999"/>
              </a:solidFill>
              <a:latin typeface="Arial"/>
              <a:ea typeface="Arial"/>
              <a:cs typeface="Arial"/>
              <a:sym typeface="Arial"/>
            </a:endParaRPr>
          </a:p>
        </p:txBody>
      </p:sp>
      <p:grpSp>
        <p:nvGrpSpPr>
          <p:cNvPr id="173" name="Google Shape;173;p16"/>
          <p:cNvGrpSpPr/>
          <p:nvPr/>
        </p:nvGrpSpPr>
        <p:grpSpPr>
          <a:xfrm>
            <a:off x="68412" y="893216"/>
            <a:ext cx="3036739" cy="3380459"/>
            <a:chOff x="68412" y="893216"/>
            <a:chExt cx="3036739" cy="3380459"/>
          </a:xfrm>
        </p:grpSpPr>
        <p:sp>
          <p:nvSpPr>
            <p:cNvPr id="174" name="Google Shape;174;p16"/>
            <p:cNvSpPr/>
            <p:nvPr/>
          </p:nvSpPr>
          <p:spPr>
            <a:xfrm flipH="1" rot="10800000">
              <a:off x="878075" y="1584150"/>
              <a:ext cx="1899600" cy="2283600"/>
            </a:xfrm>
            <a:prstGeom prst="curvedLeftArrow">
              <a:avLst>
                <a:gd fmla="val 6748" name="adj1"/>
                <a:gd fmla="val 17994" name="adj2"/>
                <a:gd fmla="val 9235" name="adj3"/>
              </a:avLst>
            </a:prstGeom>
            <a:solidFill>
              <a:srgbClr val="CFE2F3"/>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 name="Google Shape;175;p16"/>
            <p:cNvPicPr preferRelativeResize="0"/>
            <p:nvPr/>
          </p:nvPicPr>
          <p:blipFill rotWithShape="1">
            <a:blip r:embed="rId8">
              <a:alphaModFix/>
            </a:blip>
            <a:srcRect b="0" l="0" r="0" t="0"/>
            <a:stretch/>
          </p:blipFill>
          <p:spPr>
            <a:xfrm>
              <a:off x="663076" y="893216"/>
              <a:ext cx="2442075" cy="1378925"/>
            </a:xfrm>
            <a:prstGeom prst="rect">
              <a:avLst/>
            </a:prstGeom>
            <a:noFill/>
            <a:ln>
              <a:noFill/>
            </a:ln>
          </p:spPr>
        </p:pic>
        <p:pic>
          <p:nvPicPr>
            <p:cNvPr id="176" name="Google Shape;176;p16"/>
            <p:cNvPicPr preferRelativeResize="0"/>
            <p:nvPr/>
          </p:nvPicPr>
          <p:blipFill rotWithShape="1">
            <a:blip r:embed="rId9">
              <a:alphaModFix/>
            </a:blip>
            <a:srcRect b="0" l="0" r="0" t="0"/>
            <a:stretch/>
          </p:blipFill>
          <p:spPr>
            <a:xfrm>
              <a:off x="1795800" y="1234500"/>
              <a:ext cx="904875" cy="2390775"/>
            </a:xfrm>
            <a:prstGeom prst="rect">
              <a:avLst/>
            </a:prstGeom>
            <a:noFill/>
            <a:ln>
              <a:noFill/>
            </a:ln>
          </p:spPr>
        </p:pic>
        <p:pic>
          <p:nvPicPr>
            <p:cNvPr id="177" name="Google Shape;177;p16"/>
            <p:cNvPicPr preferRelativeResize="0"/>
            <p:nvPr/>
          </p:nvPicPr>
          <p:blipFill rotWithShape="1">
            <a:blip r:embed="rId10">
              <a:alphaModFix/>
            </a:blip>
            <a:srcRect b="0" l="0" r="0" t="0"/>
            <a:stretch/>
          </p:blipFill>
          <p:spPr>
            <a:xfrm>
              <a:off x="68412" y="2760350"/>
              <a:ext cx="2219985" cy="1443825"/>
            </a:xfrm>
            <a:prstGeom prst="rect">
              <a:avLst/>
            </a:prstGeom>
            <a:noFill/>
            <a:ln>
              <a:noFill/>
            </a:ln>
          </p:spPr>
        </p:pic>
        <p:sp>
          <p:nvSpPr>
            <p:cNvPr id="178" name="Google Shape;178;p16"/>
            <p:cNvSpPr/>
            <p:nvPr/>
          </p:nvSpPr>
          <p:spPr>
            <a:xfrm>
              <a:off x="1309600" y="1978400"/>
              <a:ext cx="557700" cy="859800"/>
            </a:xfrm>
            <a:prstGeom prst="curvedLeftArrow">
              <a:avLst>
                <a:gd fmla="val 14476" name="adj1"/>
                <a:gd fmla="val 50000" name="adj2"/>
                <a:gd fmla="val 25000" name="adj3"/>
              </a:avLst>
            </a:prstGeom>
            <a:solidFill>
              <a:srgbClr val="F4CCCC"/>
            </a:solidFill>
            <a:ln cap="flat" cmpd="sng" w="9525">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16"/>
            <p:cNvSpPr txBox="1"/>
            <p:nvPr/>
          </p:nvSpPr>
          <p:spPr>
            <a:xfrm>
              <a:off x="1665075" y="3667975"/>
              <a:ext cx="1035600" cy="6057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chemeClr val="accent1"/>
                </a:buClr>
                <a:buSzPts val="1600"/>
                <a:buFont typeface="Noto Sans Symbols"/>
                <a:buNone/>
              </a:pPr>
              <a:r>
                <a:rPr b="0" i="0" lang="en-US" sz="1000" u="none" cap="none" strike="noStrike">
                  <a:solidFill>
                    <a:srgbClr val="0B5394"/>
                  </a:solidFill>
                  <a:latin typeface="Verdana"/>
                  <a:ea typeface="Verdana"/>
                  <a:cs typeface="Verdana"/>
                  <a:sym typeface="Verdana"/>
                </a:rPr>
                <a:t>Direction of movement of products</a:t>
              </a:r>
              <a:endParaRPr b="1" i="0" sz="1300" u="none" cap="none" strike="noStrike">
                <a:solidFill>
                  <a:srgbClr val="0B5394"/>
                </a:solidFill>
                <a:latin typeface="Verdana"/>
                <a:ea typeface="Verdana"/>
                <a:cs typeface="Verdana"/>
                <a:sym typeface="Verdana"/>
              </a:endParaRPr>
            </a:p>
          </p:txBody>
        </p:sp>
        <p:sp>
          <p:nvSpPr>
            <p:cNvPr id="180" name="Google Shape;180;p16"/>
            <p:cNvSpPr txBox="1"/>
            <p:nvPr/>
          </p:nvSpPr>
          <p:spPr>
            <a:xfrm>
              <a:off x="487375" y="2034838"/>
              <a:ext cx="1239900" cy="52500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chemeClr val="accent1"/>
                </a:buClr>
                <a:buSzPts val="1600"/>
                <a:buFont typeface="Noto Sans Symbols"/>
                <a:buNone/>
              </a:pPr>
              <a:r>
                <a:rPr b="0" i="0" lang="en-US" sz="1000" u="none" cap="none" strike="noStrike">
                  <a:solidFill>
                    <a:srgbClr val="A64D79"/>
                  </a:solidFill>
                  <a:latin typeface="Verdana"/>
                  <a:ea typeface="Verdana"/>
                  <a:cs typeface="Verdana"/>
                  <a:sym typeface="Verdana"/>
                </a:rPr>
                <a:t>The procedure for turning on the equipment</a:t>
              </a:r>
              <a:endParaRPr b="1" i="0" sz="1300" u="none" cap="none" strike="noStrike">
                <a:solidFill>
                  <a:srgbClr val="A64D79"/>
                </a:solidFill>
                <a:latin typeface="Verdana"/>
                <a:ea typeface="Verdana"/>
                <a:cs typeface="Verdana"/>
                <a:sym typeface="Verdana"/>
              </a:endParaRPr>
            </a:p>
          </p:txBody>
        </p:sp>
        <p:sp>
          <p:nvSpPr>
            <p:cNvPr id="181" name="Google Shape;181;p16"/>
            <p:cNvSpPr/>
            <p:nvPr/>
          </p:nvSpPr>
          <p:spPr>
            <a:xfrm>
              <a:off x="1054950" y="3265275"/>
              <a:ext cx="360000" cy="360000"/>
            </a:xfrm>
            <a:prstGeom prst="ellipse">
              <a:avLst/>
            </a:prstGeom>
            <a:solidFill>
              <a:schemeClr val="lt2"/>
            </a:solidFill>
            <a:ln cap="flat" cmpd="sng" w="9525">
              <a:solidFill>
                <a:srgbClr val="0000FF"/>
              </a:solidFill>
              <a:prstDash val="solid"/>
              <a:round/>
              <a:headEnd len="sm" w="sm" type="none"/>
              <a:tailEnd len="sm" w="sm" type="none"/>
            </a:ln>
            <a:effectLst>
              <a:outerShdw blurRad="271463" rotWithShape="0" algn="bl" dir="5400000" dist="95250">
                <a:srgbClr val="000000">
                  <a:alpha val="49411"/>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rgbClr val="000000"/>
                  </a:solidFill>
                  <a:latin typeface="Arial"/>
                  <a:ea typeface="Arial"/>
                  <a:cs typeface="Arial"/>
                  <a:sym typeface="Arial"/>
                </a:rPr>
                <a:t>Eq.1</a:t>
              </a:r>
              <a:endParaRPr b="1" i="0" sz="900" u="none" cap="none" strike="noStrike">
                <a:solidFill>
                  <a:srgbClr val="000000"/>
                </a:solidFill>
                <a:latin typeface="Arial"/>
                <a:ea typeface="Arial"/>
                <a:cs typeface="Arial"/>
                <a:sym typeface="Arial"/>
              </a:endParaRPr>
            </a:p>
          </p:txBody>
        </p:sp>
        <p:sp>
          <p:nvSpPr>
            <p:cNvPr id="182" name="Google Shape;182;p16"/>
            <p:cNvSpPr/>
            <p:nvPr/>
          </p:nvSpPr>
          <p:spPr>
            <a:xfrm>
              <a:off x="2068238" y="2121150"/>
              <a:ext cx="360000" cy="360000"/>
            </a:xfrm>
            <a:prstGeom prst="ellipse">
              <a:avLst/>
            </a:prstGeom>
            <a:solidFill>
              <a:schemeClr val="lt2"/>
            </a:solidFill>
            <a:ln cap="flat" cmpd="sng" w="9525">
              <a:solidFill>
                <a:srgbClr val="0000FF"/>
              </a:solidFill>
              <a:prstDash val="solid"/>
              <a:round/>
              <a:headEnd len="sm" w="sm" type="none"/>
              <a:tailEnd len="sm" w="sm" type="none"/>
            </a:ln>
            <a:effectLst>
              <a:outerShdw blurRad="271463" rotWithShape="0" algn="bl" dir="5400000" dist="95250">
                <a:srgbClr val="000000">
                  <a:alpha val="49411"/>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rgbClr val="000000"/>
                  </a:solidFill>
                  <a:latin typeface="Arial"/>
                  <a:ea typeface="Arial"/>
                  <a:cs typeface="Arial"/>
                  <a:sym typeface="Arial"/>
                </a:rPr>
                <a:t>Eq.2</a:t>
              </a:r>
              <a:endParaRPr b="1" i="0" sz="900" u="none" cap="none" strike="noStrike">
                <a:solidFill>
                  <a:srgbClr val="000000"/>
                </a:solidFill>
                <a:latin typeface="Arial"/>
                <a:ea typeface="Arial"/>
                <a:cs typeface="Arial"/>
                <a:sym typeface="Arial"/>
              </a:endParaRPr>
            </a:p>
          </p:txBody>
        </p:sp>
        <p:sp>
          <p:nvSpPr>
            <p:cNvPr id="183" name="Google Shape;183;p16"/>
            <p:cNvSpPr/>
            <p:nvPr/>
          </p:nvSpPr>
          <p:spPr>
            <a:xfrm>
              <a:off x="1507288" y="1090450"/>
              <a:ext cx="360000" cy="360000"/>
            </a:xfrm>
            <a:prstGeom prst="ellipse">
              <a:avLst/>
            </a:prstGeom>
            <a:solidFill>
              <a:schemeClr val="lt2"/>
            </a:solidFill>
            <a:ln cap="flat" cmpd="sng" w="9525">
              <a:solidFill>
                <a:srgbClr val="0000FF"/>
              </a:solidFill>
              <a:prstDash val="solid"/>
              <a:round/>
              <a:headEnd len="sm" w="sm" type="none"/>
              <a:tailEnd len="sm" w="sm" type="none"/>
            </a:ln>
            <a:effectLst>
              <a:outerShdw blurRad="271463" rotWithShape="0" algn="bl" dir="5400000" dist="95250">
                <a:srgbClr val="000000">
                  <a:alpha val="49411"/>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rgbClr val="000000"/>
                  </a:solidFill>
                  <a:latin typeface="Arial"/>
                  <a:ea typeface="Arial"/>
                  <a:cs typeface="Arial"/>
                  <a:sym typeface="Arial"/>
                </a:rPr>
                <a:t>Eq.3</a:t>
              </a:r>
              <a:endParaRPr b="1" i="0" sz="900" u="none" cap="none" strike="noStrike">
                <a:solidFill>
                  <a:srgbClr val="000000"/>
                </a:solidFill>
                <a:latin typeface="Arial"/>
                <a:ea typeface="Arial"/>
                <a:cs typeface="Arial"/>
                <a:sym typeface="Arial"/>
              </a:endParaRPr>
            </a:p>
          </p:txBody>
        </p:sp>
        <p:sp>
          <p:nvSpPr>
            <p:cNvPr id="184" name="Google Shape;184;p16"/>
            <p:cNvSpPr txBox="1"/>
            <p:nvPr/>
          </p:nvSpPr>
          <p:spPr>
            <a:xfrm>
              <a:off x="326850" y="2989475"/>
              <a:ext cx="728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999999"/>
                  </a:solidFill>
                  <a:latin typeface="Arial"/>
                  <a:ea typeface="Arial"/>
                  <a:cs typeface="Arial"/>
                  <a:sym typeface="Arial"/>
                </a:rPr>
                <a:t>horizontal conveyor</a:t>
              </a:r>
              <a:endParaRPr b="0" i="0" sz="900" u="none" cap="none" strike="noStrike">
                <a:solidFill>
                  <a:srgbClr val="999999"/>
                </a:solidFill>
                <a:latin typeface="Arial"/>
                <a:ea typeface="Arial"/>
                <a:cs typeface="Arial"/>
                <a:sym typeface="Arial"/>
              </a:endParaRPr>
            </a:p>
          </p:txBody>
        </p:sp>
        <p:sp>
          <p:nvSpPr>
            <p:cNvPr id="185" name="Google Shape;185;p16"/>
            <p:cNvSpPr txBox="1"/>
            <p:nvPr/>
          </p:nvSpPr>
          <p:spPr>
            <a:xfrm>
              <a:off x="149975" y="1115525"/>
              <a:ext cx="728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999999"/>
                  </a:solidFill>
                  <a:latin typeface="Arial"/>
                  <a:ea typeface="Arial"/>
                  <a:cs typeface="Arial"/>
                  <a:sym typeface="Arial"/>
                </a:rPr>
                <a:t>horizontal conveyor</a:t>
              </a:r>
              <a:endParaRPr b="0" i="0" sz="900" u="none" cap="none" strike="noStrike">
                <a:solidFill>
                  <a:srgbClr val="999999"/>
                </a:solidFill>
                <a:latin typeface="Arial"/>
                <a:ea typeface="Arial"/>
                <a:cs typeface="Arial"/>
                <a:sym typeface="Arial"/>
              </a:endParaRPr>
            </a:p>
          </p:txBody>
        </p:sp>
        <p:sp>
          <p:nvSpPr>
            <p:cNvPr id="186" name="Google Shape;186;p16"/>
            <p:cNvSpPr txBox="1"/>
            <p:nvPr/>
          </p:nvSpPr>
          <p:spPr>
            <a:xfrm>
              <a:off x="2249950" y="2491775"/>
              <a:ext cx="728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999999"/>
                  </a:solidFill>
                  <a:latin typeface="Arial"/>
                  <a:ea typeface="Arial"/>
                  <a:cs typeface="Arial"/>
                  <a:sym typeface="Arial"/>
                </a:rPr>
                <a:t>noria</a:t>
              </a:r>
              <a:endParaRPr b="0" i="0" sz="900" u="none" cap="none" strike="noStrike">
                <a:solidFill>
                  <a:srgbClr val="999999"/>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7"/>
          <p:cNvSpPr/>
          <p:nvPr/>
        </p:nvSpPr>
        <p:spPr>
          <a:xfrm>
            <a:off x="176703" y="4584936"/>
            <a:ext cx="8850846" cy="499479"/>
          </a:xfrm>
          <a:prstGeom prst="rect">
            <a:avLst/>
          </a:prstGeom>
          <a:solidFill>
            <a:schemeClr val="lt1"/>
          </a:solidFill>
          <a:ln>
            <a:noFill/>
          </a:ln>
        </p:spPr>
        <p:txBody>
          <a:bodyPr anchorCtr="0" anchor="t" bIns="91425" lIns="91425" spcFirstLastPara="1" rIns="91425" wrap="square" tIns="91425">
            <a:noAutofit/>
          </a:bodyPr>
          <a:lstStyle/>
          <a:p>
            <a:pPr indent="-69850" lvl="0" marL="171450" marR="0" rtl="0" algn="l">
              <a:lnSpc>
                <a:spcPct val="110000"/>
              </a:lnSpc>
              <a:spcBef>
                <a:spcPts val="300"/>
              </a:spcBef>
              <a:spcAft>
                <a:spcPts val="0"/>
              </a:spcAft>
              <a:buClr>
                <a:schemeClr val="accent1"/>
              </a:buClr>
              <a:buSzPts val="1600"/>
              <a:buFont typeface="Noto Sans Symbols"/>
              <a:buNone/>
            </a:pPr>
            <a:r>
              <a:t/>
            </a:r>
            <a:endParaRPr b="0" i="0" sz="1100" u="none" cap="none" strike="noStrike">
              <a:solidFill>
                <a:schemeClr val="dk1"/>
              </a:solidFill>
              <a:latin typeface="Verdana"/>
              <a:ea typeface="Verdana"/>
              <a:cs typeface="Verdana"/>
              <a:sym typeface="Verdana"/>
            </a:endParaRPr>
          </a:p>
        </p:txBody>
      </p:sp>
      <p:sp>
        <p:nvSpPr>
          <p:cNvPr id="192" name="Google Shape;192;p17"/>
          <p:cNvSpPr txBox="1"/>
          <p:nvPr>
            <p:ph idx="1" type="body"/>
          </p:nvPr>
        </p:nvSpPr>
        <p:spPr>
          <a:xfrm>
            <a:off x="253500" y="695013"/>
            <a:ext cx="8740598" cy="429250"/>
          </a:xfrm>
          <a:prstGeom prst="rect">
            <a:avLst/>
          </a:prstGeom>
          <a:noFill/>
          <a:ln>
            <a:noFill/>
          </a:ln>
        </p:spPr>
        <p:txBody>
          <a:bodyPr anchorCtr="0" anchor="t" bIns="91425" lIns="91425" spcFirstLastPara="1" rIns="91425" wrap="square" tIns="91425">
            <a:noAutofit/>
          </a:bodyPr>
          <a:lstStyle/>
          <a:p>
            <a:pPr indent="-449263" lvl="0" marL="449263" rtl="0" algn="l">
              <a:lnSpc>
                <a:spcPct val="110000"/>
              </a:lnSpc>
              <a:spcBef>
                <a:spcPts val="300"/>
              </a:spcBef>
              <a:spcAft>
                <a:spcPts val="0"/>
              </a:spcAft>
              <a:buSzPts val="1600"/>
              <a:buAutoNum type="arabicPeriod"/>
            </a:pPr>
            <a:r>
              <a:rPr b="1" lang="en-US" sz="1400">
                <a:solidFill>
                  <a:srgbClr val="002672"/>
                </a:solidFill>
              </a:rPr>
              <a:t>Real-time table of energy parameters </a:t>
            </a:r>
            <a:r>
              <a:rPr b="1" lang="en-US" sz="1400">
                <a:solidFill>
                  <a:srgbClr val="BF9900"/>
                </a:solidFill>
              </a:rPr>
              <a:t>energy_20хх_хх.zip</a:t>
            </a:r>
            <a:endParaRPr b="1" sz="1400">
              <a:solidFill>
                <a:srgbClr val="BF9900"/>
              </a:solidFill>
            </a:endParaRPr>
          </a:p>
        </p:txBody>
      </p:sp>
      <p:graphicFrame>
        <p:nvGraphicFramePr>
          <p:cNvPr id="193" name="Google Shape;193;p17"/>
          <p:cNvGraphicFramePr/>
          <p:nvPr/>
        </p:nvGraphicFramePr>
        <p:xfrm>
          <a:off x="339776" y="1137051"/>
          <a:ext cx="3000000" cy="3000000"/>
        </p:xfrm>
        <a:graphic>
          <a:graphicData uri="http://schemas.openxmlformats.org/drawingml/2006/table">
            <a:tbl>
              <a:tblPr bandRow="1" firstRow="1">
                <a:noFill/>
                <a:tableStyleId>{4D6571B3-8619-4A74-B885-28C4B0CD5BDC}</a:tableStyleId>
              </a:tblPr>
              <a:tblGrid>
                <a:gridCol w="500275"/>
                <a:gridCol w="408875"/>
                <a:gridCol w="1137425"/>
                <a:gridCol w="358000"/>
                <a:gridCol w="358000"/>
                <a:gridCol w="358000"/>
                <a:gridCol w="358000"/>
                <a:gridCol w="358000"/>
                <a:gridCol w="358000"/>
                <a:gridCol w="358000"/>
                <a:gridCol w="358000"/>
                <a:gridCol w="358000"/>
                <a:gridCol w="490900"/>
                <a:gridCol w="490900"/>
                <a:gridCol w="490900"/>
                <a:gridCol w="330250"/>
                <a:gridCol w="330250"/>
                <a:gridCol w="330250"/>
                <a:gridCol w="482700"/>
                <a:gridCol w="482700"/>
              </a:tblGrid>
              <a:tr h="370850">
                <a:tc>
                  <a:txBody>
                    <a:bodyPr/>
                    <a:lstStyle/>
                    <a:p>
                      <a:pPr indent="0" lvl="0" marL="0" marR="0" rtl="0" algn="ctr">
                        <a:lnSpc>
                          <a:spcPct val="100000"/>
                        </a:lnSpc>
                        <a:spcBef>
                          <a:spcPts val="0"/>
                        </a:spcBef>
                        <a:spcAft>
                          <a:spcPts val="0"/>
                        </a:spcAft>
                        <a:buNone/>
                      </a:pPr>
                      <a:r>
                        <a:rPr lang="en-US" sz="1200" u="none" cap="none" strike="noStrike">
                          <a:solidFill>
                            <a:srgbClr val="FFFF00"/>
                          </a:solidFill>
                        </a:rPr>
                        <a:t>name</a:t>
                      </a:r>
                      <a:endParaRPr/>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solidFill>
                            <a:srgbClr val="FFFF00"/>
                          </a:solidFill>
                        </a:rPr>
                        <a:t>time</a:t>
                      </a:r>
                      <a:endParaRPr/>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solidFill>
                            <a:srgbClr val="FFFF00"/>
                          </a:solidFill>
                        </a:rPr>
                        <a:t>equipment _id</a:t>
                      </a:r>
                      <a:endParaRPr/>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t>Ua</a:t>
                      </a:r>
                      <a:endParaRPr sz="1200" u="none" cap="none" strike="noStrike"/>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t>Ub</a:t>
                      </a:r>
                      <a:endParaRPr sz="1200" u="none" cap="none" strike="noStrike"/>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t>Uc</a:t>
                      </a:r>
                      <a:endParaRPr sz="1200" u="none" cap="none" strike="noStrike"/>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t>Wp</a:t>
                      </a:r>
                      <a:endParaRPr/>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t>Wq</a:t>
                      </a:r>
                      <a:endParaRPr sz="1200" u="none" cap="none" strike="noStrike"/>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solidFill>
                            <a:srgbClr val="FFFF00"/>
                          </a:solidFill>
                        </a:rPr>
                        <a:t>Ws</a:t>
                      </a:r>
                      <a:endParaRPr sz="1200" u="none" cap="none" strike="noStrike">
                        <a:solidFill>
                          <a:srgbClr val="FFFF00"/>
                        </a:solidFill>
                      </a:endParaRPr>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t>Pp</a:t>
                      </a:r>
                      <a:endParaRPr/>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t>Pq</a:t>
                      </a:r>
                      <a:endParaRPr sz="1200" u="none" cap="none" strike="noStrike"/>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solidFill>
                            <a:srgbClr val="FFFF00"/>
                          </a:solidFill>
                        </a:rPr>
                        <a:t>Ps</a:t>
                      </a:r>
                      <a:endParaRPr/>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solidFill>
                            <a:srgbClr val="FFFF00"/>
                          </a:solidFill>
                        </a:rPr>
                        <a:t>cosA</a:t>
                      </a:r>
                      <a:endParaRPr sz="1200" u="none" cap="none" strike="noStrike">
                        <a:solidFill>
                          <a:srgbClr val="FFFF00"/>
                        </a:solidFill>
                      </a:endParaRPr>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solidFill>
                            <a:srgbClr val="FFFF00"/>
                          </a:solidFill>
                        </a:rPr>
                        <a:t>cosB</a:t>
                      </a:r>
                      <a:endParaRPr sz="1200" u="none" cap="none" strike="noStrike">
                        <a:solidFill>
                          <a:srgbClr val="FFFF00"/>
                        </a:solidFill>
                      </a:endParaRPr>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solidFill>
                            <a:srgbClr val="FFFF00"/>
                          </a:solidFill>
                        </a:rPr>
                        <a:t>cosC</a:t>
                      </a:r>
                      <a:endParaRPr sz="1200" u="none" cap="none" strike="noStrike">
                        <a:solidFill>
                          <a:srgbClr val="FFFF00"/>
                        </a:solidFill>
                      </a:endParaRPr>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t>Ia</a:t>
                      </a:r>
                      <a:endParaRPr sz="1200" u="none" cap="none" strike="noStrike"/>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t>Ib</a:t>
                      </a:r>
                      <a:endParaRPr sz="1200" u="none" cap="none" strike="noStrike"/>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t>Ic</a:t>
                      </a:r>
                      <a:endParaRPr sz="1200" u="none" cap="none" strike="noStrike"/>
                    </a:p>
                  </a:txBody>
                  <a:tcPr marT="45725" marB="45725" marR="0" marL="0" anchor="ctr"/>
                </a:tc>
                <a:tc>
                  <a:txBody>
                    <a:bodyPr/>
                    <a:lstStyle/>
                    <a:p>
                      <a:pPr indent="0" lvl="0" marL="0" marR="0" rtl="0" algn="ctr">
                        <a:lnSpc>
                          <a:spcPct val="100000"/>
                        </a:lnSpc>
                        <a:spcBef>
                          <a:spcPts val="0"/>
                        </a:spcBef>
                        <a:spcAft>
                          <a:spcPts val="0"/>
                        </a:spcAft>
                        <a:buNone/>
                      </a:pPr>
                      <a:r>
                        <a:rPr lang="en-US" sz="1200" u="none" cap="none" strike="noStrike"/>
                        <a:t>Umax</a:t>
                      </a:r>
                      <a:endParaRPr sz="1200" u="none" cap="none" strike="noStrike"/>
                    </a:p>
                  </a:txBody>
                  <a:tcPr marT="45725" marB="45725" marR="0" marL="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Imax</a:t>
                      </a:r>
                      <a:endParaRPr/>
                    </a:p>
                  </a:txBody>
                  <a:tcPr marT="45725" marB="45725" marR="0" marL="0" anchor="ctr"/>
                </a:tc>
              </a:tr>
              <a:tr h="370850">
                <a:tc>
                  <a:txBody>
                    <a:bodyPr/>
                    <a:lstStyle/>
                    <a:p>
                      <a:pPr indent="0" lvl="0" marL="0" marR="0" rtl="0" algn="ctr">
                        <a:lnSpc>
                          <a:spcPct val="100000"/>
                        </a:lnSpc>
                        <a:spcBef>
                          <a:spcPts val="0"/>
                        </a:spcBef>
                        <a:spcAft>
                          <a:spcPts val="0"/>
                        </a:spcAft>
                        <a:buNone/>
                      </a:pPr>
                      <a:r>
                        <a:rPr b="1" lang="en-US" sz="1200" u="none" cap="none" strike="noStrike"/>
                        <a:t>name</a:t>
                      </a:r>
                      <a:endParaRPr/>
                    </a:p>
                  </a:txBody>
                  <a:tcPr marT="45725" marB="45725" marR="0" marL="0" anchor="ctr"/>
                </a:tc>
                <a:tc>
                  <a:txBody>
                    <a:bodyPr/>
                    <a:lstStyle/>
                    <a:p>
                      <a:pPr indent="0" lvl="0" marL="0" marR="0" rtl="0" algn="ctr">
                        <a:lnSpc>
                          <a:spcPct val="100000"/>
                        </a:lnSpc>
                        <a:spcBef>
                          <a:spcPts val="0"/>
                        </a:spcBef>
                        <a:spcAft>
                          <a:spcPts val="0"/>
                        </a:spcAft>
                        <a:buNone/>
                      </a:pPr>
                      <a:r>
                        <a:rPr b="1" lang="en-US" sz="1200" u="none" cap="none" strike="noStrike"/>
                        <a:t>time</a:t>
                      </a:r>
                      <a:endParaRPr/>
                    </a:p>
                  </a:txBody>
                  <a:tcPr marT="45725" marB="45725" marR="0" marL="0" anchor="ctr"/>
                </a:tc>
                <a:tc>
                  <a:txBody>
                    <a:bodyPr/>
                    <a:lstStyle/>
                    <a:p>
                      <a:pPr indent="0" lvl="0" marL="0" marR="0" rtl="0" algn="ctr">
                        <a:lnSpc>
                          <a:spcPct val="100000"/>
                        </a:lnSpc>
                        <a:spcBef>
                          <a:spcPts val="0"/>
                        </a:spcBef>
                        <a:spcAft>
                          <a:spcPts val="0"/>
                        </a:spcAft>
                        <a:buNone/>
                      </a:pPr>
                      <a:r>
                        <a:rPr b="1" lang="en-US" sz="1200" u="none" cap="none" strike="noStrike"/>
                        <a:t>equipment_id</a:t>
                      </a:r>
                      <a:endParaRPr b="1" sz="1200" u="none" cap="none" strike="noStrike"/>
                    </a:p>
                  </a:txBody>
                  <a:tcPr marT="45725" marB="45725" marR="0" marL="0" anchor="ctr"/>
                </a:tc>
                <a:tc>
                  <a:txBody>
                    <a:bodyPr/>
                    <a:lstStyle/>
                    <a:p>
                      <a:pPr indent="0" lvl="0" marL="0" marR="0" rtl="0" algn="ctr">
                        <a:lnSpc>
                          <a:spcPct val="100000"/>
                        </a:lnSpc>
                        <a:spcBef>
                          <a:spcPts val="0"/>
                        </a:spcBef>
                        <a:spcAft>
                          <a:spcPts val="0"/>
                        </a:spcAft>
                        <a:buNone/>
                      </a:pPr>
                      <a:r>
                        <a:t/>
                      </a:r>
                      <a:endParaRPr b="1" sz="1400" u="none" cap="none" strike="noStrike">
                        <a:solidFill>
                          <a:schemeClr val="dk1"/>
                        </a:solidFill>
                      </a:endParaRPr>
                    </a:p>
                  </a:txBody>
                  <a:tcPr marT="45725" marB="45725" marR="0" marL="0" anchor="ctr"/>
                </a:tc>
                <a:tc>
                  <a:txBody>
                    <a:bodyPr/>
                    <a:lstStyle/>
                    <a:p>
                      <a:pPr indent="0" lvl="0" marL="0" marR="0" rtl="0" algn="ctr">
                        <a:lnSpc>
                          <a:spcPct val="100000"/>
                        </a:lnSpc>
                        <a:spcBef>
                          <a:spcPts val="0"/>
                        </a:spcBef>
                        <a:spcAft>
                          <a:spcPts val="0"/>
                        </a:spcAft>
                        <a:buNone/>
                      </a:pPr>
                      <a:r>
                        <a:t/>
                      </a:r>
                      <a:endParaRPr b="1" sz="1400" u="none" cap="none" strike="noStrike">
                        <a:solidFill>
                          <a:schemeClr val="dk1"/>
                        </a:solidFill>
                      </a:endParaRPr>
                    </a:p>
                  </a:txBody>
                  <a:tcPr marT="45725" marB="45725" marR="0" marL="0" anchor="ctr"/>
                </a:tc>
                <a:tc>
                  <a:txBody>
                    <a:bodyPr/>
                    <a:lstStyle/>
                    <a:p>
                      <a:pPr indent="0" lvl="0" marL="0" marR="0" rtl="0" algn="ctr">
                        <a:lnSpc>
                          <a:spcPct val="100000"/>
                        </a:lnSpc>
                        <a:spcBef>
                          <a:spcPts val="0"/>
                        </a:spcBef>
                        <a:spcAft>
                          <a:spcPts val="0"/>
                        </a:spcAft>
                        <a:buNone/>
                      </a:pPr>
                      <a:r>
                        <a:t/>
                      </a:r>
                      <a:endParaRPr b="1" sz="1400" u="none" cap="none" strike="noStrike">
                        <a:solidFill>
                          <a:schemeClr val="dk1"/>
                        </a:solidFill>
                      </a:endParaRPr>
                    </a:p>
                  </a:txBody>
                  <a:tcPr marT="45725" marB="45725" marR="0" marL="0" anchor="ctr"/>
                </a:tc>
                <a:tc>
                  <a:txBody>
                    <a:bodyPr/>
                    <a:lstStyle/>
                    <a:p>
                      <a:pPr indent="0" lvl="0" marL="0" marR="0" rtl="0" algn="ctr">
                        <a:lnSpc>
                          <a:spcPct val="100000"/>
                        </a:lnSpc>
                        <a:spcBef>
                          <a:spcPts val="0"/>
                        </a:spcBef>
                        <a:spcAft>
                          <a:spcPts val="0"/>
                        </a:spcAft>
                        <a:buNone/>
                      </a:pPr>
                      <a:r>
                        <a:t/>
                      </a:r>
                      <a:endParaRPr b="1" sz="1400" u="none" cap="none" strike="noStrike">
                        <a:solidFill>
                          <a:schemeClr val="dk1"/>
                        </a:solidFill>
                      </a:endParaRPr>
                    </a:p>
                  </a:txBody>
                  <a:tcPr marT="45725" marB="45725" marR="0" marL="0" anchor="ctr"/>
                </a:tc>
                <a:tc>
                  <a:txBody>
                    <a:bodyPr/>
                    <a:lstStyle/>
                    <a:p>
                      <a:pPr indent="0" lvl="0" marL="0" marR="0" rtl="0" algn="ctr">
                        <a:lnSpc>
                          <a:spcPct val="100000"/>
                        </a:lnSpc>
                        <a:spcBef>
                          <a:spcPts val="0"/>
                        </a:spcBef>
                        <a:spcAft>
                          <a:spcPts val="0"/>
                        </a:spcAft>
                        <a:buNone/>
                      </a:pPr>
                      <a:r>
                        <a:t/>
                      </a:r>
                      <a:endParaRPr b="1" sz="1400" u="none" cap="none" strike="noStrike">
                        <a:solidFill>
                          <a:schemeClr val="dk1"/>
                        </a:solidFill>
                      </a:endParaRPr>
                    </a:p>
                  </a:txBody>
                  <a:tcPr marT="45725" marB="45725" marR="0" marL="0"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rPr>
                        <a:t>Ws</a:t>
                      </a:r>
                      <a:endParaRPr b="1" sz="1400" u="none" cap="none" strike="noStrike">
                        <a:solidFill>
                          <a:schemeClr val="dk1"/>
                        </a:solidFill>
                      </a:endParaRPr>
                    </a:p>
                  </a:txBody>
                  <a:tcPr marT="45725" marB="45725" marR="0" marL="0" anchor="ctr"/>
                </a:tc>
                <a:tc>
                  <a:txBody>
                    <a:bodyPr/>
                    <a:lstStyle/>
                    <a:p>
                      <a:pPr indent="0" lvl="0" marL="0" marR="0" rtl="0" algn="ctr">
                        <a:lnSpc>
                          <a:spcPct val="100000"/>
                        </a:lnSpc>
                        <a:spcBef>
                          <a:spcPts val="0"/>
                        </a:spcBef>
                        <a:spcAft>
                          <a:spcPts val="0"/>
                        </a:spcAft>
                        <a:buNone/>
                      </a:pPr>
                      <a:r>
                        <a:t/>
                      </a:r>
                      <a:endParaRPr b="1" sz="1400" u="none" cap="none" strike="noStrike">
                        <a:solidFill>
                          <a:schemeClr val="dk1"/>
                        </a:solidFill>
                      </a:endParaRPr>
                    </a:p>
                  </a:txBody>
                  <a:tcPr marT="45725" marB="45725" marR="0" marL="0" anchor="ctr"/>
                </a:tc>
                <a:tc>
                  <a:txBody>
                    <a:bodyPr/>
                    <a:lstStyle/>
                    <a:p>
                      <a:pPr indent="0" lvl="0" marL="0" marR="0" rtl="0" algn="ctr">
                        <a:lnSpc>
                          <a:spcPct val="100000"/>
                        </a:lnSpc>
                        <a:spcBef>
                          <a:spcPts val="0"/>
                        </a:spcBef>
                        <a:spcAft>
                          <a:spcPts val="0"/>
                        </a:spcAft>
                        <a:buNone/>
                      </a:pPr>
                      <a:r>
                        <a:t/>
                      </a:r>
                      <a:endParaRPr b="1" sz="1400" u="none" cap="none" strike="noStrike">
                        <a:solidFill>
                          <a:schemeClr val="dk1"/>
                        </a:solidFill>
                      </a:endParaRPr>
                    </a:p>
                  </a:txBody>
                  <a:tcPr marT="45725" marB="45725" marR="0" marL="0"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rPr>
                        <a:t>Ps</a:t>
                      </a:r>
                      <a:endParaRPr/>
                    </a:p>
                  </a:txBody>
                  <a:tcPr marT="45725" marB="45725" marR="0" marL="0" anchor="ctr"/>
                </a:tc>
                <a:tc gridSpan="3">
                  <a:txBody>
                    <a:bodyPr/>
                    <a:lstStyle/>
                    <a:p>
                      <a:pPr indent="0" lvl="0" marL="0" marR="0" rtl="0" algn="l">
                        <a:lnSpc>
                          <a:spcPct val="100000"/>
                        </a:lnSpc>
                        <a:spcBef>
                          <a:spcPts val="0"/>
                        </a:spcBef>
                        <a:spcAft>
                          <a:spcPts val="0"/>
                        </a:spcAft>
                        <a:buNone/>
                      </a:pPr>
                      <a:r>
                        <a:t/>
                      </a:r>
                      <a:endParaRPr sz="1400" u="none" cap="none" strike="noStrike"/>
                    </a:p>
                  </a:txBody>
                  <a:tcPr marT="45725" marB="45725" marR="0" marL="0" anchor="ctr"/>
                </a:tc>
                <a:tc hMerge="1"/>
                <a:tc hMerge="1"/>
                <a:tc>
                  <a:txBody>
                    <a:bodyPr/>
                    <a:lstStyle/>
                    <a:p>
                      <a:pPr indent="0" lvl="0" marL="0" marR="0" rtl="0" algn="ctr">
                        <a:lnSpc>
                          <a:spcPct val="100000"/>
                        </a:lnSpc>
                        <a:spcBef>
                          <a:spcPts val="0"/>
                        </a:spcBef>
                        <a:spcAft>
                          <a:spcPts val="0"/>
                        </a:spcAft>
                        <a:buNone/>
                      </a:pPr>
                      <a:r>
                        <a:t/>
                      </a:r>
                      <a:endParaRPr sz="1400" u="none" cap="none" strike="noStrike">
                        <a:solidFill>
                          <a:schemeClr val="dk1"/>
                        </a:solidFill>
                      </a:endParaRPr>
                    </a:p>
                  </a:txBody>
                  <a:tcPr marT="45725" marB="45725" marR="0" marL="0" anchor="ctr"/>
                </a:tc>
                <a:tc>
                  <a:txBody>
                    <a:bodyPr/>
                    <a:lstStyle/>
                    <a:p>
                      <a:pPr indent="0" lvl="0" marL="0" marR="0" rtl="0" algn="ctr">
                        <a:lnSpc>
                          <a:spcPct val="100000"/>
                        </a:lnSpc>
                        <a:spcBef>
                          <a:spcPts val="0"/>
                        </a:spcBef>
                        <a:spcAft>
                          <a:spcPts val="0"/>
                        </a:spcAft>
                        <a:buNone/>
                      </a:pPr>
                      <a:r>
                        <a:t/>
                      </a:r>
                      <a:endParaRPr sz="1400" u="none" cap="none" strike="noStrike">
                        <a:solidFill>
                          <a:schemeClr val="dk1"/>
                        </a:solidFill>
                      </a:endParaRPr>
                    </a:p>
                  </a:txBody>
                  <a:tcPr marT="45725" marB="45725" marR="0" marL="0" anchor="ctr"/>
                </a:tc>
                <a:tc>
                  <a:txBody>
                    <a:bodyPr/>
                    <a:lstStyle/>
                    <a:p>
                      <a:pPr indent="0" lvl="0" marL="0" marR="0" rtl="0" algn="ctr">
                        <a:lnSpc>
                          <a:spcPct val="100000"/>
                        </a:lnSpc>
                        <a:spcBef>
                          <a:spcPts val="0"/>
                        </a:spcBef>
                        <a:spcAft>
                          <a:spcPts val="0"/>
                        </a:spcAft>
                        <a:buNone/>
                      </a:pPr>
                      <a:r>
                        <a:t/>
                      </a:r>
                      <a:endParaRPr sz="1400" u="none" cap="none" strike="noStrike">
                        <a:solidFill>
                          <a:schemeClr val="dk1"/>
                        </a:solidFill>
                      </a:endParaRPr>
                    </a:p>
                  </a:txBody>
                  <a:tcPr marT="45725" marB="45725" marR="0" marL="0" anchor="ctr"/>
                </a:tc>
                <a:tc>
                  <a:txBody>
                    <a:bodyPr/>
                    <a:lstStyle/>
                    <a:p>
                      <a:pPr indent="0" lvl="0" marL="0" marR="0" rtl="0" algn="ctr">
                        <a:lnSpc>
                          <a:spcPct val="100000"/>
                        </a:lnSpc>
                        <a:spcBef>
                          <a:spcPts val="0"/>
                        </a:spcBef>
                        <a:spcAft>
                          <a:spcPts val="0"/>
                        </a:spcAft>
                        <a:buNone/>
                      </a:pPr>
                      <a:r>
                        <a:t/>
                      </a:r>
                      <a:endParaRPr sz="1400" u="none" cap="none" strike="noStrike">
                        <a:solidFill>
                          <a:schemeClr val="dk1"/>
                        </a:solidFill>
                      </a:endParaRPr>
                    </a:p>
                  </a:txBody>
                  <a:tcPr marT="45725" marB="45725" marR="0" marL="0" anchor="ctr"/>
                </a:tc>
                <a:tc>
                  <a:txBody>
                    <a:bodyPr/>
                    <a:lstStyle/>
                    <a:p>
                      <a:pPr indent="0" lvl="0" marL="0" marR="0" rtl="0" algn="ctr">
                        <a:lnSpc>
                          <a:spcPct val="100000"/>
                        </a:lnSpc>
                        <a:spcBef>
                          <a:spcPts val="0"/>
                        </a:spcBef>
                        <a:spcAft>
                          <a:spcPts val="0"/>
                        </a:spcAft>
                        <a:buNone/>
                      </a:pPr>
                      <a:r>
                        <a:t/>
                      </a:r>
                      <a:endParaRPr sz="1400" u="none" cap="none" strike="noStrike">
                        <a:solidFill>
                          <a:schemeClr val="dk1"/>
                        </a:solidFill>
                      </a:endParaRPr>
                    </a:p>
                  </a:txBody>
                  <a:tcPr marT="45725" marB="45725" marR="0" marL="0" anchor="ctr"/>
                </a:tc>
              </a:tr>
            </a:tbl>
          </a:graphicData>
        </a:graphic>
      </p:graphicFrame>
      <p:sp>
        <p:nvSpPr>
          <p:cNvPr id="194" name="Google Shape;194;p17"/>
          <p:cNvSpPr txBox="1"/>
          <p:nvPr/>
        </p:nvSpPr>
        <p:spPr>
          <a:xfrm>
            <a:off x="253498" y="1896661"/>
            <a:ext cx="865432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Verdana"/>
                <a:ea typeface="Verdana"/>
                <a:cs typeface="Verdana"/>
                <a:sym typeface="Verdana"/>
              </a:rPr>
              <a:t>Energy data is provided for each unit of equipment with a discreteness of 1s in real time. </a:t>
            </a:r>
            <a:br>
              <a:rPr b="0" i="0" lang="en-US" sz="1200" u="none" cap="none" strike="noStrike">
                <a:solidFill>
                  <a:srgbClr val="000000"/>
                </a:solidFill>
                <a:latin typeface="Verdana"/>
                <a:ea typeface="Verdana"/>
                <a:cs typeface="Verdana"/>
                <a:sym typeface="Verdana"/>
              </a:rPr>
            </a:br>
            <a:r>
              <a:rPr b="0" i="0" lang="en-US" sz="1200" u="none" cap="none" strike="noStrike">
                <a:solidFill>
                  <a:srgbClr val="000000"/>
                </a:solidFill>
                <a:latin typeface="Verdana"/>
                <a:ea typeface="Verdana"/>
                <a:cs typeface="Verdana"/>
                <a:sym typeface="Verdana"/>
              </a:rPr>
              <a:t>They provide a complete picture of the quality and efficiency of the equipment.</a:t>
            </a:r>
            <a:endParaRPr/>
          </a:p>
        </p:txBody>
      </p:sp>
      <p:sp>
        <p:nvSpPr>
          <p:cNvPr id="195" name="Google Shape;195;p17"/>
          <p:cNvSpPr txBox="1"/>
          <p:nvPr/>
        </p:nvSpPr>
        <p:spPr>
          <a:xfrm>
            <a:off x="253500" y="2390709"/>
            <a:ext cx="8740598" cy="429250"/>
          </a:xfrm>
          <a:prstGeom prst="rect">
            <a:avLst/>
          </a:prstGeom>
          <a:noFill/>
          <a:ln>
            <a:noFill/>
          </a:ln>
        </p:spPr>
        <p:txBody>
          <a:bodyPr anchorCtr="0" anchor="t" bIns="91425" lIns="91425" spcFirstLastPara="1" rIns="91425" wrap="square" tIns="91425">
            <a:noAutofit/>
          </a:bodyPr>
          <a:lstStyle/>
          <a:p>
            <a:pPr indent="-449263" lvl="0" marL="449263" marR="0" rtl="0" algn="l">
              <a:lnSpc>
                <a:spcPct val="110000"/>
              </a:lnSpc>
              <a:spcBef>
                <a:spcPts val="300"/>
              </a:spcBef>
              <a:spcAft>
                <a:spcPts val="0"/>
              </a:spcAft>
              <a:buClr>
                <a:schemeClr val="accent1"/>
              </a:buClr>
              <a:buSzPts val="1600"/>
              <a:buFont typeface="Arial"/>
              <a:buAutoNum type="arabicPeriod" startAt="2"/>
            </a:pPr>
            <a:r>
              <a:rPr b="1" i="0" lang="en-US" sz="1400" u="none" cap="none" strike="noStrike">
                <a:solidFill>
                  <a:srgbClr val="002672"/>
                </a:solidFill>
                <a:latin typeface="Verdana"/>
                <a:ea typeface="Verdana"/>
                <a:cs typeface="Verdana"/>
                <a:sym typeface="Verdana"/>
              </a:rPr>
              <a:t>Route statistics table </a:t>
            </a:r>
            <a:r>
              <a:rPr b="1" i="0" lang="en-US" sz="1400" u="none" cap="none" strike="noStrike">
                <a:solidFill>
                  <a:srgbClr val="BF9900"/>
                </a:solidFill>
                <a:latin typeface="Verdana"/>
                <a:ea typeface="Verdana"/>
                <a:cs typeface="Verdana"/>
                <a:sym typeface="Verdana"/>
              </a:rPr>
              <a:t>route_history.csv</a:t>
            </a:r>
            <a:endParaRPr b="1" i="0" sz="1400" u="none" cap="none" strike="noStrike">
              <a:solidFill>
                <a:srgbClr val="BF9900"/>
              </a:solidFill>
              <a:latin typeface="Verdana"/>
              <a:ea typeface="Verdana"/>
              <a:cs typeface="Verdana"/>
              <a:sym typeface="Verdana"/>
            </a:endParaRPr>
          </a:p>
        </p:txBody>
      </p:sp>
      <p:graphicFrame>
        <p:nvGraphicFramePr>
          <p:cNvPr id="196" name="Google Shape;196;p17"/>
          <p:cNvGraphicFramePr/>
          <p:nvPr/>
        </p:nvGraphicFramePr>
        <p:xfrm>
          <a:off x="339776" y="2807355"/>
          <a:ext cx="3000000" cy="3000000"/>
        </p:xfrm>
        <a:graphic>
          <a:graphicData uri="http://schemas.openxmlformats.org/drawingml/2006/table">
            <a:tbl>
              <a:tblPr bandRow="1" firstRow="1">
                <a:noFill/>
                <a:tableStyleId>{4D6571B3-8619-4A74-B885-28C4B0CD5BDC}</a:tableStyleId>
              </a:tblPr>
              <a:tblGrid>
                <a:gridCol w="1730875"/>
                <a:gridCol w="1730875"/>
                <a:gridCol w="1730875"/>
                <a:gridCol w="1730875"/>
                <a:gridCol w="1730875"/>
              </a:tblGrid>
              <a:tr h="368650">
                <a:tc>
                  <a:txBody>
                    <a:bodyPr/>
                    <a:lstStyle/>
                    <a:p>
                      <a:pPr indent="0" lvl="0" marL="0" marR="0" rtl="0" algn="ctr">
                        <a:lnSpc>
                          <a:spcPct val="100000"/>
                        </a:lnSpc>
                        <a:spcBef>
                          <a:spcPts val="0"/>
                        </a:spcBef>
                        <a:spcAft>
                          <a:spcPts val="0"/>
                        </a:spcAft>
                        <a:buNone/>
                      </a:pPr>
                      <a:r>
                        <a:rPr b="1" lang="en-US" sz="1200" u="none" cap="none" strike="noStrike">
                          <a:solidFill>
                            <a:schemeClr val="lt1"/>
                          </a:solidFill>
                        </a:rPr>
                        <a:t>route_id</a:t>
                      </a:r>
                      <a:endParaRPr b="1" i="0" sz="1200" u="none" cap="none" strike="noStrike">
                        <a:solidFill>
                          <a:schemeClr val="lt1"/>
                        </a:solidFill>
                        <a:latin typeface="Arial"/>
                        <a:ea typeface="Arial"/>
                        <a:cs typeface="Arial"/>
                        <a:sym typeface="Arial"/>
                      </a:endParaRPr>
                    </a:p>
                  </a:txBody>
                  <a:tcPr marT="45725" marB="45725" marR="0" marL="0" anchor="ctr"/>
                </a:tc>
                <a:tc>
                  <a:txBody>
                    <a:bodyPr/>
                    <a:lstStyle/>
                    <a:p>
                      <a:pPr indent="0" lvl="0" marL="0" marR="0" rtl="0" algn="ctr">
                        <a:lnSpc>
                          <a:spcPct val="100000"/>
                        </a:lnSpc>
                        <a:spcBef>
                          <a:spcPts val="0"/>
                        </a:spcBef>
                        <a:spcAft>
                          <a:spcPts val="0"/>
                        </a:spcAft>
                        <a:buNone/>
                      </a:pPr>
                      <a:r>
                        <a:rPr b="1" lang="en-US" sz="1200" u="none" cap="none" strike="noStrike">
                          <a:solidFill>
                            <a:schemeClr val="lt1"/>
                          </a:solidFill>
                        </a:rPr>
                        <a:t>start_date</a:t>
                      </a:r>
                      <a:endParaRPr b="1" i="0" sz="1200" u="none" cap="none" strike="noStrike">
                        <a:solidFill>
                          <a:schemeClr val="lt1"/>
                        </a:solidFill>
                        <a:latin typeface="Arial"/>
                        <a:ea typeface="Arial"/>
                        <a:cs typeface="Arial"/>
                        <a:sym typeface="Arial"/>
                      </a:endParaRPr>
                    </a:p>
                  </a:txBody>
                  <a:tcPr marT="38100" marB="38100" marR="38100" marL="38100" anchor="ctr"/>
                </a:tc>
                <a:tc>
                  <a:txBody>
                    <a:bodyPr/>
                    <a:lstStyle/>
                    <a:p>
                      <a:pPr indent="0" lvl="0" marL="0" marR="0" rtl="0" algn="ctr">
                        <a:lnSpc>
                          <a:spcPct val="100000"/>
                        </a:lnSpc>
                        <a:spcBef>
                          <a:spcPts val="0"/>
                        </a:spcBef>
                        <a:spcAft>
                          <a:spcPts val="0"/>
                        </a:spcAft>
                        <a:buNone/>
                      </a:pPr>
                      <a:r>
                        <a:rPr b="1" lang="en-US" sz="1200" u="none" cap="none" strike="noStrike">
                          <a:solidFill>
                            <a:schemeClr val="lt1"/>
                          </a:solidFill>
                        </a:rPr>
                        <a:t>stop_date</a:t>
                      </a:r>
                      <a:endParaRPr b="1" i="0" sz="1200" u="none" cap="none" strike="noStrike">
                        <a:solidFill>
                          <a:schemeClr val="lt1"/>
                        </a:solidFill>
                        <a:latin typeface="Arial"/>
                        <a:ea typeface="Arial"/>
                        <a:cs typeface="Arial"/>
                        <a:sym typeface="Arial"/>
                      </a:endParaRPr>
                    </a:p>
                  </a:txBody>
                  <a:tcPr marT="38100" marB="38100" marR="38100" marL="38100" anchor="ctr"/>
                </a:tc>
                <a:tc>
                  <a:txBody>
                    <a:bodyPr/>
                    <a:lstStyle/>
                    <a:p>
                      <a:pPr indent="0" lvl="0" marL="0" marR="0" rtl="0" algn="ctr">
                        <a:lnSpc>
                          <a:spcPct val="100000"/>
                        </a:lnSpc>
                        <a:spcBef>
                          <a:spcPts val="0"/>
                        </a:spcBef>
                        <a:spcAft>
                          <a:spcPts val="0"/>
                        </a:spcAft>
                        <a:buNone/>
                      </a:pPr>
                      <a:r>
                        <a:rPr b="1" lang="en-US" sz="1200" u="none" cap="none" strike="noStrike">
                          <a:solidFill>
                            <a:schemeClr val="lt1"/>
                          </a:solidFill>
                        </a:rPr>
                        <a:t>route</a:t>
                      </a:r>
                      <a:endParaRPr b="1" i="0" sz="1200" u="none" cap="none" strike="noStrike">
                        <a:solidFill>
                          <a:schemeClr val="lt1"/>
                        </a:solidFill>
                        <a:latin typeface="Arial"/>
                        <a:ea typeface="Arial"/>
                        <a:cs typeface="Arial"/>
                        <a:sym typeface="Arial"/>
                      </a:endParaRPr>
                    </a:p>
                  </a:txBody>
                  <a:tcPr marT="38100" marB="38100" marR="38100" marL="38100" anchor="ctr"/>
                </a:tc>
                <a:tc>
                  <a:txBody>
                    <a:bodyPr/>
                    <a:lstStyle/>
                    <a:p>
                      <a:pPr indent="0" lvl="0" marL="0" marR="0" rtl="0" algn="ctr">
                        <a:lnSpc>
                          <a:spcPct val="100000"/>
                        </a:lnSpc>
                        <a:spcBef>
                          <a:spcPts val="0"/>
                        </a:spcBef>
                        <a:spcAft>
                          <a:spcPts val="0"/>
                        </a:spcAft>
                        <a:buNone/>
                      </a:pPr>
                      <a:r>
                        <a:rPr b="1" lang="en-US" sz="1200" u="none" cap="none" strike="noStrike">
                          <a:solidFill>
                            <a:schemeClr val="lt1"/>
                          </a:solidFill>
                        </a:rPr>
                        <a:t>variant_route</a:t>
                      </a:r>
                      <a:endParaRPr b="1" i="0" sz="1200" u="none" cap="none" strike="noStrike">
                        <a:solidFill>
                          <a:schemeClr val="lt1"/>
                        </a:solidFill>
                        <a:latin typeface="Arial"/>
                        <a:ea typeface="Arial"/>
                        <a:cs typeface="Arial"/>
                        <a:sym typeface="Arial"/>
                      </a:endParaRPr>
                    </a:p>
                  </a:txBody>
                  <a:tcPr marT="38100" marB="38100" marR="38100" marL="38100" anchor="ctr"/>
                </a:tc>
              </a:tr>
            </a:tbl>
          </a:graphicData>
        </a:graphic>
      </p:graphicFrame>
      <p:sp>
        <p:nvSpPr>
          <p:cNvPr id="197" name="Google Shape;197;p17"/>
          <p:cNvSpPr txBox="1"/>
          <p:nvPr/>
        </p:nvSpPr>
        <p:spPr>
          <a:xfrm>
            <a:off x="253498" y="3273197"/>
            <a:ext cx="8740598" cy="429250"/>
          </a:xfrm>
          <a:prstGeom prst="rect">
            <a:avLst/>
          </a:prstGeom>
          <a:noFill/>
          <a:ln>
            <a:noFill/>
          </a:ln>
        </p:spPr>
        <p:txBody>
          <a:bodyPr anchorCtr="0" anchor="t" bIns="91425" lIns="91425" spcFirstLastPara="1" rIns="91425" wrap="square" tIns="91425">
            <a:noAutofit/>
          </a:bodyPr>
          <a:lstStyle/>
          <a:p>
            <a:pPr indent="-449263" lvl="0" marL="449263" marR="0" rtl="0" algn="l">
              <a:lnSpc>
                <a:spcPct val="110000"/>
              </a:lnSpc>
              <a:spcBef>
                <a:spcPts val="300"/>
              </a:spcBef>
              <a:spcAft>
                <a:spcPts val="0"/>
              </a:spcAft>
              <a:buClr>
                <a:schemeClr val="accent1"/>
              </a:buClr>
              <a:buSzPts val="1600"/>
              <a:buFont typeface="Arial"/>
              <a:buAutoNum type="arabicPeriod" startAt="3"/>
            </a:pPr>
            <a:r>
              <a:rPr b="1" i="0" lang="en-US" sz="1400" u="none" cap="none" strike="noStrike">
                <a:solidFill>
                  <a:srgbClr val="002672"/>
                </a:solidFill>
                <a:latin typeface="Verdana"/>
                <a:ea typeface="Verdana"/>
                <a:cs typeface="Verdana"/>
                <a:sym typeface="Verdana"/>
              </a:rPr>
              <a:t>Table of equipment parameters </a:t>
            </a:r>
            <a:r>
              <a:rPr b="1" i="0" lang="en-US" sz="1400" u="none" cap="none" strike="noStrike">
                <a:solidFill>
                  <a:srgbClr val="BF9900"/>
                </a:solidFill>
                <a:latin typeface="Verdana"/>
                <a:ea typeface="Verdana"/>
                <a:cs typeface="Verdana"/>
                <a:sym typeface="Verdana"/>
              </a:rPr>
              <a:t>equipments.csv</a:t>
            </a:r>
            <a:endParaRPr b="1" i="0" sz="1400" u="none" cap="none" strike="noStrike">
              <a:solidFill>
                <a:srgbClr val="BF9900"/>
              </a:solidFill>
              <a:latin typeface="Verdana"/>
              <a:ea typeface="Verdana"/>
              <a:cs typeface="Verdana"/>
              <a:sym typeface="Verdana"/>
            </a:endParaRPr>
          </a:p>
        </p:txBody>
      </p:sp>
      <p:graphicFrame>
        <p:nvGraphicFramePr>
          <p:cNvPr id="198" name="Google Shape;198;p17"/>
          <p:cNvGraphicFramePr/>
          <p:nvPr/>
        </p:nvGraphicFramePr>
        <p:xfrm>
          <a:off x="339774" y="3689843"/>
          <a:ext cx="3000000" cy="3000000"/>
        </p:xfrm>
        <a:graphic>
          <a:graphicData uri="http://schemas.openxmlformats.org/drawingml/2006/table">
            <a:tbl>
              <a:tblPr bandRow="1" firstRow="1">
                <a:noFill/>
                <a:tableStyleId>{4D6571B3-8619-4A74-B885-28C4B0CD5BDC}</a:tableStyleId>
              </a:tblPr>
              <a:tblGrid>
                <a:gridCol w="1583175"/>
                <a:gridCol w="1833525"/>
                <a:gridCol w="1833525"/>
                <a:gridCol w="1833525"/>
                <a:gridCol w="1570575"/>
              </a:tblGrid>
              <a:tr h="368650">
                <a:tc>
                  <a:txBody>
                    <a:bodyPr/>
                    <a:lstStyle/>
                    <a:p>
                      <a:pPr indent="0" lvl="0" marL="0" marR="0" rtl="0" algn="ctr">
                        <a:lnSpc>
                          <a:spcPct val="100000"/>
                        </a:lnSpc>
                        <a:spcBef>
                          <a:spcPts val="0"/>
                        </a:spcBef>
                        <a:spcAft>
                          <a:spcPts val="0"/>
                        </a:spcAft>
                        <a:buNone/>
                      </a:pPr>
                      <a:r>
                        <a:rPr b="1" lang="en-US" sz="1200" u="none" cap="none" strike="noStrike">
                          <a:solidFill>
                            <a:schemeClr val="lt1"/>
                          </a:solidFill>
                        </a:rPr>
                        <a:t>equipment_id</a:t>
                      </a:r>
                      <a:endParaRPr b="1" i="0" sz="1200" u="none" cap="none" strike="noStrike">
                        <a:solidFill>
                          <a:schemeClr val="lt1"/>
                        </a:solidFill>
                        <a:latin typeface="Arial"/>
                        <a:ea typeface="Arial"/>
                        <a:cs typeface="Arial"/>
                        <a:sym typeface="Arial"/>
                      </a:endParaRPr>
                    </a:p>
                  </a:txBody>
                  <a:tcPr marT="45725" marB="45725" marR="0" marL="0" anchor="ctr"/>
                </a:tc>
                <a:tc>
                  <a:txBody>
                    <a:bodyPr/>
                    <a:lstStyle/>
                    <a:p>
                      <a:pPr indent="0" lvl="0" marL="0" marR="0" rtl="0" algn="ctr">
                        <a:lnSpc>
                          <a:spcPct val="100000"/>
                        </a:lnSpc>
                        <a:spcBef>
                          <a:spcPts val="0"/>
                        </a:spcBef>
                        <a:spcAft>
                          <a:spcPts val="0"/>
                        </a:spcAft>
                        <a:buNone/>
                      </a:pPr>
                      <a:r>
                        <a:rPr b="1" lang="en-US" sz="1200" u="none" cap="none" strike="noStrike">
                          <a:solidFill>
                            <a:schemeClr val="lt1"/>
                          </a:solidFill>
                        </a:rPr>
                        <a:t>full_name_equipment</a:t>
                      </a:r>
                      <a:endParaRPr b="1" i="0" sz="1200" u="none" cap="none" strike="noStrike">
                        <a:solidFill>
                          <a:schemeClr val="lt1"/>
                        </a:solidFill>
                        <a:latin typeface="Arial"/>
                        <a:ea typeface="Arial"/>
                        <a:cs typeface="Arial"/>
                        <a:sym typeface="Arial"/>
                      </a:endParaRPr>
                    </a:p>
                  </a:txBody>
                  <a:tcPr marT="38100" marB="38100" marR="38100" marL="38100" anchor="ctr"/>
                </a:tc>
                <a:tc>
                  <a:txBody>
                    <a:bodyPr/>
                    <a:lstStyle/>
                    <a:p>
                      <a:pPr indent="0" lvl="0" marL="0" marR="0" rtl="0" algn="ctr">
                        <a:lnSpc>
                          <a:spcPct val="100000"/>
                        </a:lnSpc>
                        <a:spcBef>
                          <a:spcPts val="0"/>
                        </a:spcBef>
                        <a:spcAft>
                          <a:spcPts val="0"/>
                        </a:spcAft>
                        <a:buNone/>
                      </a:pPr>
                      <a:r>
                        <a:rPr b="1" lang="en-US" sz="1200" u="none" cap="none" strike="noStrike">
                          <a:solidFill>
                            <a:schemeClr val="lt1"/>
                          </a:solidFill>
                        </a:rPr>
                        <a:t>short_name_equipment</a:t>
                      </a:r>
                      <a:endParaRPr b="1" i="0" sz="1200" u="none" cap="none" strike="noStrike">
                        <a:solidFill>
                          <a:schemeClr val="lt1"/>
                        </a:solidFill>
                        <a:latin typeface="Arial"/>
                        <a:ea typeface="Arial"/>
                        <a:cs typeface="Arial"/>
                        <a:sym typeface="Arial"/>
                      </a:endParaRPr>
                    </a:p>
                  </a:txBody>
                  <a:tcPr marT="38100" marB="38100" marR="38100" marL="38100" anchor="ctr"/>
                </a:tc>
                <a:tc>
                  <a:txBody>
                    <a:bodyPr/>
                    <a:lstStyle/>
                    <a:p>
                      <a:pPr indent="0" lvl="0" marL="0" marR="0" rtl="0" algn="ctr">
                        <a:lnSpc>
                          <a:spcPct val="100000"/>
                        </a:lnSpc>
                        <a:spcBef>
                          <a:spcPts val="0"/>
                        </a:spcBef>
                        <a:spcAft>
                          <a:spcPts val="0"/>
                        </a:spcAft>
                        <a:buNone/>
                      </a:pPr>
                      <a:r>
                        <a:rPr b="1" lang="en-US" sz="1200" u="none" cap="none" strike="noStrike">
                          <a:solidFill>
                            <a:schemeClr val="lt1"/>
                          </a:solidFill>
                        </a:rPr>
                        <a:t>name_equipment_type</a:t>
                      </a:r>
                      <a:endParaRPr b="1" i="0" sz="1200" u="none" cap="none" strike="noStrike">
                        <a:solidFill>
                          <a:schemeClr val="lt1"/>
                        </a:solidFill>
                        <a:latin typeface="Arial"/>
                        <a:ea typeface="Arial"/>
                        <a:cs typeface="Arial"/>
                        <a:sym typeface="Arial"/>
                      </a:endParaRPr>
                    </a:p>
                  </a:txBody>
                  <a:tcPr marT="38100" marB="38100" marR="38100" marL="38100" anchor="ctr"/>
                </a:tc>
                <a:tc>
                  <a:txBody>
                    <a:bodyPr/>
                    <a:lstStyle/>
                    <a:p>
                      <a:pPr indent="0" lvl="0" marL="0" marR="0" rtl="0" algn="ctr">
                        <a:lnSpc>
                          <a:spcPct val="100000"/>
                        </a:lnSpc>
                        <a:spcBef>
                          <a:spcPts val="0"/>
                        </a:spcBef>
                        <a:spcAft>
                          <a:spcPts val="0"/>
                        </a:spcAft>
                        <a:buNone/>
                      </a:pPr>
                      <a:r>
                        <a:rPr b="1" lang="en-US" sz="1200" u="none" cap="none" strike="noStrike">
                          <a:solidFill>
                            <a:schemeClr val="lt1"/>
                          </a:solidFill>
                        </a:rPr>
                        <a:t>nominal_power</a:t>
                      </a:r>
                      <a:endParaRPr b="1" i="0" sz="1200" u="none" cap="none" strike="noStrike">
                        <a:solidFill>
                          <a:schemeClr val="lt1"/>
                        </a:solidFill>
                        <a:latin typeface="Arial"/>
                        <a:ea typeface="Arial"/>
                        <a:cs typeface="Arial"/>
                        <a:sym typeface="Arial"/>
                      </a:endParaRPr>
                    </a:p>
                  </a:txBody>
                  <a:tcPr marT="38100" marB="38100" marR="38100" marL="38100" anchor="ctr"/>
                </a:tc>
              </a:tr>
            </a:tbl>
          </a:graphicData>
        </a:graphic>
      </p:graphicFrame>
      <p:sp>
        <p:nvSpPr>
          <p:cNvPr id="199" name="Google Shape;199;p17"/>
          <p:cNvSpPr txBox="1"/>
          <p:nvPr/>
        </p:nvSpPr>
        <p:spPr>
          <a:xfrm>
            <a:off x="253498" y="4155686"/>
            <a:ext cx="8740598" cy="429250"/>
          </a:xfrm>
          <a:prstGeom prst="rect">
            <a:avLst/>
          </a:prstGeom>
          <a:noFill/>
          <a:ln>
            <a:noFill/>
          </a:ln>
        </p:spPr>
        <p:txBody>
          <a:bodyPr anchorCtr="0" anchor="t" bIns="91425" lIns="91425" spcFirstLastPara="1" rIns="91425" wrap="square" tIns="91425">
            <a:noAutofit/>
          </a:bodyPr>
          <a:lstStyle/>
          <a:p>
            <a:pPr indent="-449263" lvl="0" marL="449263" marR="0" rtl="0" algn="l">
              <a:lnSpc>
                <a:spcPct val="110000"/>
              </a:lnSpc>
              <a:spcBef>
                <a:spcPts val="300"/>
              </a:spcBef>
              <a:spcAft>
                <a:spcPts val="0"/>
              </a:spcAft>
              <a:buClr>
                <a:schemeClr val="accent1"/>
              </a:buClr>
              <a:buSzPts val="1600"/>
              <a:buFont typeface="Arial"/>
              <a:buAutoNum type="arabicPeriod" startAt="4"/>
            </a:pPr>
            <a:r>
              <a:rPr b="1" i="0" lang="en-US" sz="1400" u="none" cap="none" strike="noStrike">
                <a:solidFill>
                  <a:srgbClr val="002672"/>
                </a:solidFill>
                <a:latin typeface="Verdana"/>
                <a:ea typeface="Verdana"/>
                <a:cs typeface="Verdana"/>
                <a:sym typeface="Verdana"/>
              </a:rPr>
              <a:t>Equipment statistics table in routes </a:t>
            </a:r>
            <a:r>
              <a:rPr b="1" i="0" lang="en-US" sz="1400" u="none" cap="none" strike="noStrike">
                <a:solidFill>
                  <a:srgbClr val="BF9900"/>
                </a:solidFill>
                <a:latin typeface="Verdana"/>
                <a:ea typeface="Verdana"/>
                <a:cs typeface="Verdana"/>
                <a:sym typeface="Verdana"/>
              </a:rPr>
              <a:t>equipment_in_route_history.csv</a:t>
            </a:r>
            <a:endParaRPr b="1" i="0" sz="1400" u="none" cap="none" strike="noStrike">
              <a:solidFill>
                <a:srgbClr val="BF9900"/>
              </a:solidFill>
              <a:latin typeface="Verdana"/>
              <a:ea typeface="Verdana"/>
              <a:cs typeface="Verdana"/>
              <a:sym typeface="Verdana"/>
            </a:endParaRPr>
          </a:p>
        </p:txBody>
      </p:sp>
      <p:graphicFrame>
        <p:nvGraphicFramePr>
          <p:cNvPr id="200" name="Google Shape;200;p17"/>
          <p:cNvGraphicFramePr/>
          <p:nvPr/>
        </p:nvGraphicFramePr>
        <p:xfrm>
          <a:off x="339773" y="4572332"/>
          <a:ext cx="3000000" cy="3000000"/>
        </p:xfrm>
        <a:graphic>
          <a:graphicData uri="http://schemas.openxmlformats.org/drawingml/2006/table">
            <a:tbl>
              <a:tblPr bandRow="1" firstRow="1">
                <a:noFill/>
                <a:tableStyleId>{4D6571B3-8619-4A74-B885-28C4B0CD5BDC}</a:tableStyleId>
              </a:tblPr>
              <a:tblGrid>
                <a:gridCol w="2884775"/>
                <a:gridCol w="2884775"/>
                <a:gridCol w="2884775"/>
              </a:tblGrid>
              <a:tr h="368650">
                <a:tc>
                  <a:txBody>
                    <a:bodyPr/>
                    <a:lstStyle/>
                    <a:p>
                      <a:pPr indent="0" lvl="0" marL="0" marR="0" rtl="0" algn="ctr">
                        <a:lnSpc>
                          <a:spcPct val="100000"/>
                        </a:lnSpc>
                        <a:spcBef>
                          <a:spcPts val="0"/>
                        </a:spcBef>
                        <a:spcAft>
                          <a:spcPts val="0"/>
                        </a:spcAft>
                        <a:buNone/>
                      </a:pPr>
                      <a:r>
                        <a:rPr b="1" lang="en-US" sz="1200" u="none" cap="none" strike="noStrike">
                          <a:solidFill>
                            <a:schemeClr val="lt1"/>
                          </a:solidFill>
                        </a:rPr>
                        <a:t>equipment_id</a:t>
                      </a:r>
                      <a:endParaRPr b="1" i="0" sz="1200" u="none" cap="none" strike="noStrike">
                        <a:solidFill>
                          <a:schemeClr val="lt1"/>
                        </a:solidFill>
                        <a:latin typeface="Arial"/>
                        <a:ea typeface="Arial"/>
                        <a:cs typeface="Arial"/>
                        <a:sym typeface="Arial"/>
                      </a:endParaRPr>
                    </a:p>
                  </a:txBody>
                  <a:tcPr marT="45725" marB="45725" marR="0" marL="0" anchor="ctr"/>
                </a:tc>
                <a:tc>
                  <a:txBody>
                    <a:bodyPr/>
                    <a:lstStyle/>
                    <a:p>
                      <a:pPr indent="0" lvl="0" marL="0" marR="0" rtl="0" algn="ctr">
                        <a:lnSpc>
                          <a:spcPct val="100000"/>
                        </a:lnSpc>
                        <a:spcBef>
                          <a:spcPts val="0"/>
                        </a:spcBef>
                        <a:spcAft>
                          <a:spcPts val="0"/>
                        </a:spcAft>
                        <a:buNone/>
                      </a:pPr>
                      <a:r>
                        <a:rPr b="1" lang="en-US" sz="1200" u="none" cap="none" strike="noStrike">
                          <a:solidFill>
                            <a:schemeClr val="lt1"/>
                          </a:solidFill>
                        </a:rPr>
                        <a:t>route_id</a:t>
                      </a:r>
                      <a:endParaRPr b="1" i="0" sz="1200" u="none" cap="none" strike="noStrike">
                        <a:solidFill>
                          <a:schemeClr val="lt1"/>
                        </a:solidFill>
                        <a:latin typeface="Arial"/>
                        <a:ea typeface="Arial"/>
                        <a:cs typeface="Arial"/>
                        <a:sym typeface="Arial"/>
                      </a:endParaRPr>
                    </a:p>
                  </a:txBody>
                  <a:tcPr marT="38100" marB="38100" marR="38100" marL="38100" anchor="ctr"/>
                </a:tc>
                <a:tc>
                  <a:txBody>
                    <a:bodyPr/>
                    <a:lstStyle/>
                    <a:p>
                      <a:pPr indent="0" lvl="0" marL="0" marR="0" rtl="0" algn="ctr">
                        <a:lnSpc>
                          <a:spcPct val="100000"/>
                        </a:lnSpc>
                        <a:spcBef>
                          <a:spcPts val="0"/>
                        </a:spcBef>
                        <a:spcAft>
                          <a:spcPts val="0"/>
                        </a:spcAft>
                        <a:buNone/>
                      </a:pPr>
                      <a:r>
                        <a:rPr lang="en-US" sz="1200" u="none" cap="none" strike="noStrike"/>
                        <a:t>postition</a:t>
                      </a:r>
                      <a:endParaRPr b="1" i="0" sz="1200" u="none" cap="none" strike="noStrike">
                        <a:solidFill>
                          <a:schemeClr val="lt1"/>
                        </a:solidFill>
                        <a:latin typeface="Arial"/>
                        <a:ea typeface="Arial"/>
                        <a:cs typeface="Arial"/>
                        <a:sym typeface="Arial"/>
                      </a:endParaRPr>
                    </a:p>
                  </a:txBody>
                  <a:tcPr marT="38100" marB="38100" marR="38100" marL="38100" anchor="ctr"/>
                </a:tc>
              </a:tr>
            </a:tbl>
          </a:graphicData>
        </a:graphic>
      </p:graphicFrame>
      <p:sp>
        <p:nvSpPr>
          <p:cNvPr id="201" name="Google Shape;201;p17"/>
          <p:cNvSpPr txBox="1"/>
          <p:nvPr>
            <p:ph type="title"/>
          </p:nvPr>
        </p:nvSpPr>
        <p:spPr>
          <a:xfrm>
            <a:off x="1250899" y="301203"/>
            <a:ext cx="7893101" cy="46294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Deliverable D3.2 </a:t>
            </a:r>
            <a:r>
              <a:rPr lang="en-US" sz="2000">
                <a:solidFill>
                  <a:srgbClr val="1B264F"/>
                </a:solidFill>
              </a:rPr>
              <a:t>Generated data for the AI module</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8"/>
          <p:cNvSpPr/>
          <p:nvPr/>
        </p:nvSpPr>
        <p:spPr>
          <a:xfrm>
            <a:off x="102876" y="2448891"/>
            <a:ext cx="2896003" cy="2207600"/>
          </a:xfrm>
          <a:prstGeom prst="roundRect">
            <a:avLst>
              <a:gd fmla="val 5398" name="adj"/>
            </a:avLst>
          </a:prstGeom>
          <a:blipFill rotWithShape="1">
            <a:blip r:embed="rId3">
              <a:alphaModFix/>
            </a:blip>
            <a:stretch>
              <a:fillRect b="0" l="0" r="-1257" t="0"/>
            </a:stretch>
          </a:blipFill>
          <a:ln cap="flat" cmpd="sng" w="12700">
            <a:solidFill>
              <a:srgbClr val="CCDD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
        <p:nvSpPr>
          <p:cNvPr id="207" name="Google Shape;207;p18"/>
          <p:cNvSpPr/>
          <p:nvPr/>
        </p:nvSpPr>
        <p:spPr>
          <a:xfrm>
            <a:off x="2915441" y="3245133"/>
            <a:ext cx="453657" cy="581247"/>
          </a:xfrm>
          <a:prstGeom prst="leftArrow">
            <a:avLst>
              <a:gd fmla="val 50000" name="adj1"/>
              <a:gd fmla="val 50000" name="adj2"/>
            </a:avLst>
          </a:prstGeom>
          <a:gradFill>
            <a:gsLst>
              <a:gs pos="0">
                <a:srgbClr val="A1AAEC"/>
              </a:gs>
              <a:gs pos="35000">
                <a:srgbClr val="BDC0F1"/>
              </a:gs>
              <a:gs pos="100000">
                <a:srgbClr val="E5E5FA"/>
              </a:gs>
            </a:gsLst>
            <a:lin ang="16200000" scaled="0"/>
          </a:gradFill>
          <a:ln cap="flat" cmpd="sng" w="9525">
            <a:solidFill>
              <a:srgbClr val="002F98"/>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08" name="Google Shape;208;p18"/>
          <p:cNvSpPr txBox="1"/>
          <p:nvPr>
            <p:ph idx="1" type="body"/>
          </p:nvPr>
        </p:nvSpPr>
        <p:spPr>
          <a:xfrm>
            <a:off x="2497663" y="4655226"/>
            <a:ext cx="5155200" cy="444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US" sz="1000">
                <a:solidFill>
                  <a:srgbClr val="888D9F"/>
                </a:solidFill>
              </a:rPr>
              <a:t>The data in table No. 3 are used to forecast the energy consumption of routes for which there are no statistical data</a:t>
            </a:r>
            <a:endParaRPr sz="1000">
              <a:solidFill>
                <a:srgbClr val="888D9F"/>
              </a:solidFill>
            </a:endParaRPr>
          </a:p>
          <a:p>
            <a:pPr indent="0" lvl="0" marL="0" rtl="0" algn="l">
              <a:lnSpc>
                <a:spcPct val="100000"/>
              </a:lnSpc>
              <a:spcBef>
                <a:spcPts val="0"/>
              </a:spcBef>
              <a:spcAft>
                <a:spcPts val="0"/>
              </a:spcAft>
              <a:buSzPts val="1600"/>
              <a:buNone/>
            </a:pPr>
            <a:r>
              <a:t/>
            </a:r>
            <a:endParaRPr sz="1000">
              <a:solidFill>
                <a:srgbClr val="888D9F"/>
              </a:solidFill>
            </a:endParaRPr>
          </a:p>
          <a:p>
            <a:pPr indent="0" lvl="0" marL="0" rtl="0" algn="l">
              <a:lnSpc>
                <a:spcPct val="100000"/>
              </a:lnSpc>
              <a:spcBef>
                <a:spcPts val="0"/>
              </a:spcBef>
              <a:spcAft>
                <a:spcPts val="0"/>
              </a:spcAft>
              <a:buSzPts val="1600"/>
              <a:buNone/>
            </a:pPr>
            <a:r>
              <a:t/>
            </a:r>
            <a:endParaRPr sz="1000">
              <a:solidFill>
                <a:srgbClr val="888D9F"/>
              </a:solidFill>
            </a:endParaRPr>
          </a:p>
          <a:p>
            <a:pPr indent="0" lvl="0" marL="0" rtl="0" algn="l">
              <a:lnSpc>
                <a:spcPct val="100000"/>
              </a:lnSpc>
              <a:spcBef>
                <a:spcPts val="0"/>
              </a:spcBef>
              <a:spcAft>
                <a:spcPts val="0"/>
              </a:spcAft>
              <a:buSzPts val="1600"/>
              <a:buNone/>
            </a:pPr>
            <a:r>
              <a:t/>
            </a:r>
            <a:endParaRPr sz="1000">
              <a:solidFill>
                <a:srgbClr val="888D9F"/>
              </a:solidFill>
            </a:endParaRPr>
          </a:p>
          <a:p>
            <a:pPr indent="0" lvl="0" marL="0" rtl="0" algn="l">
              <a:lnSpc>
                <a:spcPct val="100000"/>
              </a:lnSpc>
              <a:spcBef>
                <a:spcPts val="0"/>
              </a:spcBef>
              <a:spcAft>
                <a:spcPts val="0"/>
              </a:spcAft>
              <a:buSzPts val="1600"/>
              <a:buNone/>
            </a:pPr>
            <a:r>
              <a:t/>
            </a:r>
            <a:endParaRPr sz="1000">
              <a:solidFill>
                <a:srgbClr val="888D9F"/>
              </a:solidFill>
            </a:endParaRPr>
          </a:p>
          <a:p>
            <a:pPr indent="0" lvl="0" marL="0" rtl="0" algn="l">
              <a:lnSpc>
                <a:spcPct val="100000"/>
              </a:lnSpc>
              <a:spcBef>
                <a:spcPts val="0"/>
              </a:spcBef>
              <a:spcAft>
                <a:spcPts val="0"/>
              </a:spcAft>
              <a:buSzPts val="1600"/>
              <a:buNone/>
            </a:pPr>
            <a:r>
              <a:t/>
            </a:r>
            <a:endParaRPr sz="1000">
              <a:solidFill>
                <a:srgbClr val="888D9F"/>
              </a:solidFill>
            </a:endParaRPr>
          </a:p>
          <a:p>
            <a:pPr indent="0" lvl="0" marL="0" rtl="0" algn="l">
              <a:lnSpc>
                <a:spcPct val="100000"/>
              </a:lnSpc>
              <a:spcBef>
                <a:spcPts val="0"/>
              </a:spcBef>
              <a:spcAft>
                <a:spcPts val="0"/>
              </a:spcAft>
              <a:buSzPts val="1600"/>
              <a:buNone/>
            </a:pPr>
            <a:r>
              <a:t/>
            </a:r>
            <a:endParaRPr sz="1000">
              <a:solidFill>
                <a:srgbClr val="888D9F"/>
              </a:solidFill>
            </a:endParaRPr>
          </a:p>
          <a:p>
            <a:pPr indent="0" lvl="0" marL="0" rtl="0" algn="l">
              <a:lnSpc>
                <a:spcPct val="100000"/>
              </a:lnSpc>
              <a:spcBef>
                <a:spcPts val="0"/>
              </a:spcBef>
              <a:spcAft>
                <a:spcPts val="0"/>
              </a:spcAft>
              <a:buSzPts val="1600"/>
              <a:buNone/>
            </a:pPr>
            <a:r>
              <a:t/>
            </a:r>
            <a:endParaRPr sz="1000">
              <a:solidFill>
                <a:srgbClr val="888D9F"/>
              </a:solidFill>
            </a:endParaRPr>
          </a:p>
        </p:txBody>
      </p:sp>
      <p:cxnSp>
        <p:nvCxnSpPr>
          <p:cNvPr id="209" name="Google Shape;209;p18"/>
          <p:cNvCxnSpPr/>
          <p:nvPr/>
        </p:nvCxnSpPr>
        <p:spPr>
          <a:xfrm>
            <a:off x="1196234" y="1515243"/>
            <a:ext cx="0" cy="283750"/>
          </a:xfrm>
          <a:prstGeom prst="straightConnector1">
            <a:avLst/>
          </a:prstGeom>
          <a:noFill/>
          <a:ln cap="flat" cmpd="sng" w="28575">
            <a:solidFill>
              <a:srgbClr val="503E47"/>
            </a:solidFill>
            <a:prstDash val="solid"/>
            <a:round/>
            <a:headEnd len="sm" w="sm" type="none"/>
            <a:tailEnd len="med" w="med" type="triangle"/>
          </a:ln>
        </p:spPr>
      </p:cxnSp>
      <p:cxnSp>
        <p:nvCxnSpPr>
          <p:cNvPr id="210" name="Google Shape;210;p18"/>
          <p:cNvCxnSpPr/>
          <p:nvPr/>
        </p:nvCxnSpPr>
        <p:spPr>
          <a:xfrm>
            <a:off x="4486939" y="1515243"/>
            <a:ext cx="0" cy="283750"/>
          </a:xfrm>
          <a:prstGeom prst="straightConnector1">
            <a:avLst/>
          </a:prstGeom>
          <a:noFill/>
          <a:ln cap="flat" cmpd="sng" w="28575">
            <a:solidFill>
              <a:srgbClr val="503E47"/>
            </a:solidFill>
            <a:prstDash val="solid"/>
            <a:round/>
            <a:headEnd len="sm" w="sm" type="none"/>
            <a:tailEnd len="med" w="med" type="triangle"/>
          </a:ln>
        </p:spPr>
      </p:cxnSp>
      <p:cxnSp>
        <p:nvCxnSpPr>
          <p:cNvPr id="211" name="Google Shape;211;p18"/>
          <p:cNvCxnSpPr/>
          <p:nvPr/>
        </p:nvCxnSpPr>
        <p:spPr>
          <a:xfrm>
            <a:off x="7963647" y="1515243"/>
            <a:ext cx="0" cy="283750"/>
          </a:xfrm>
          <a:prstGeom prst="straightConnector1">
            <a:avLst/>
          </a:prstGeom>
          <a:noFill/>
          <a:ln cap="flat" cmpd="sng" w="28575">
            <a:solidFill>
              <a:srgbClr val="503E47"/>
            </a:solidFill>
            <a:prstDash val="solid"/>
            <a:round/>
            <a:headEnd len="sm" w="sm" type="none"/>
            <a:tailEnd len="med" w="med" type="triangle"/>
          </a:ln>
        </p:spPr>
      </p:cxnSp>
      <p:sp>
        <p:nvSpPr>
          <p:cNvPr id="212" name="Google Shape;212;p18"/>
          <p:cNvSpPr/>
          <p:nvPr/>
        </p:nvSpPr>
        <p:spPr>
          <a:xfrm>
            <a:off x="334997" y="829345"/>
            <a:ext cx="1722474" cy="793898"/>
          </a:xfrm>
          <a:prstGeom prst="rect">
            <a:avLst/>
          </a:prstGeom>
          <a:solidFill>
            <a:schemeClr val="accent1"/>
          </a:solidFill>
          <a:ln cap="flat" cmpd="sng" w="25400">
            <a:solidFill>
              <a:srgbClr val="0025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Table 2</a:t>
            </a:r>
            <a:endParaRPr/>
          </a:p>
          <a:p>
            <a:pPr indent="0" lvl="0" marL="0" marR="0" rtl="0" algn="ctr">
              <a:lnSpc>
                <a:spcPct val="100000"/>
              </a:lnSpc>
              <a:spcBef>
                <a:spcPts val="0"/>
              </a:spcBef>
              <a:spcAft>
                <a:spcPts val="0"/>
              </a:spcAft>
              <a:buNone/>
            </a:pPr>
            <a:r>
              <a:t/>
            </a:r>
            <a:endParaRPr b="1" i="0" sz="1050" u="none" cap="none" strike="noStrike">
              <a:solidFill>
                <a:srgbClr val="FFFF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050" u="none" cap="none" strike="noStrike">
                <a:solidFill>
                  <a:srgbClr val="FFFF00"/>
                </a:solidFill>
                <a:latin typeface="Arial"/>
                <a:ea typeface="Arial"/>
                <a:cs typeface="Arial"/>
                <a:sym typeface="Arial"/>
              </a:rPr>
              <a:t>route_history.csv</a:t>
            </a:r>
            <a:endParaRPr/>
          </a:p>
        </p:txBody>
      </p:sp>
      <p:sp>
        <p:nvSpPr>
          <p:cNvPr id="213" name="Google Shape;213;p18"/>
          <p:cNvSpPr/>
          <p:nvPr/>
        </p:nvSpPr>
        <p:spPr>
          <a:xfrm>
            <a:off x="334997" y="1862001"/>
            <a:ext cx="1722474" cy="4357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200" u="none" cap="none" strike="noStrike">
                <a:solidFill>
                  <a:srgbClr val="7D7D7D"/>
                </a:solidFill>
                <a:latin typeface="Arial"/>
                <a:ea typeface="Arial"/>
                <a:cs typeface="Arial"/>
                <a:sym typeface="Arial"/>
              </a:rPr>
              <a:t>Information about </a:t>
            </a:r>
            <a:r>
              <a:rPr b="1" i="0" lang="en-US" sz="1200" u="none" cap="none" strike="noStrike">
                <a:solidFill>
                  <a:schemeClr val="dk1"/>
                </a:solidFill>
                <a:latin typeface="Arial"/>
                <a:ea typeface="Arial"/>
                <a:cs typeface="Arial"/>
                <a:sym typeface="Arial"/>
              </a:rPr>
              <a:t>Route</a:t>
            </a:r>
            <a:endParaRPr b="1" i="0" sz="1050" u="none" cap="none" strike="noStrike">
              <a:solidFill>
                <a:schemeClr val="dk1"/>
              </a:solidFill>
              <a:latin typeface="Arial"/>
              <a:ea typeface="Arial"/>
              <a:cs typeface="Arial"/>
              <a:sym typeface="Arial"/>
            </a:endParaRPr>
          </a:p>
        </p:txBody>
      </p:sp>
      <p:cxnSp>
        <p:nvCxnSpPr>
          <p:cNvPr id="214" name="Google Shape;214;p18"/>
          <p:cNvCxnSpPr>
            <a:endCxn id="215" idx="1"/>
          </p:cNvCxnSpPr>
          <p:nvPr/>
        </p:nvCxnSpPr>
        <p:spPr>
          <a:xfrm flipH="1" rot="10800000">
            <a:off x="2030902" y="2079855"/>
            <a:ext cx="1594800" cy="9000"/>
          </a:xfrm>
          <a:prstGeom prst="straightConnector1">
            <a:avLst/>
          </a:prstGeom>
          <a:noFill/>
          <a:ln cap="flat" cmpd="sng" w="38100">
            <a:solidFill>
              <a:srgbClr val="4960C1"/>
            </a:solidFill>
            <a:prstDash val="solid"/>
            <a:round/>
            <a:headEnd len="sm" w="sm" type="none"/>
            <a:tailEnd len="med" w="med" type="triangle"/>
          </a:ln>
        </p:spPr>
      </p:cxnSp>
      <p:sp>
        <p:nvSpPr>
          <p:cNvPr id="216" name="Google Shape;216;p18"/>
          <p:cNvSpPr/>
          <p:nvPr/>
        </p:nvSpPr>
        <p:spPr>
          <a:xfrm>
            <a:off x="3625702" y="829345"/>
            <a:ext cx="1722474" cy="793898"/>
          </a:xfrm>
          <a:prstGeom prst="rect">
            <a:avLst/>
          </a:prstGeom>
          <a:solidFill>
            <a:schemeClr val="accent1"/>
          </a:solidFill>
          <a:ln cap="flat" cmpd="sng" w="25400">
            <a:solidFill>
              <a:srgbClr val="0025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Table 4</a:t>
            </a:r>
            <a:endParaRPr/>
          </a:p>
          <a:p>
            <a:pPr indent="0" lvl="0" marL="0" marR="0" rtl="0" algn="ctr">
              <a:lnSpc>
                <a:spcPct val="100000"/>
              </a:lnSpc>
              <a:spcBef>
                <a:spcPts val="0"/>
              </a:spcBef>
              <a:spcAft>
                <a:spcPts val="0"/>
              </a:spcAft>
              <a:buNone/>
            </a:pPr>
            <a:r>
              <a:rPr b="1" i="0" lang="en-US" sz="1050" u="none" cap="none" strike="noStrike">
                <a:solidFill>
                  <a:srgbClr val="FFFF00"/>
                </a:solidFill>
                <a:latin typeface="Arial"/>
                <a:ea typeface="Arial"/>
                <a:cs typeface="Arial"/>
                <a:sym typeface="Arial"/>
              </a:rPr>
              <a:t>equipment_in_route_history.csv</a:t>
            </a:r>
            <a:endParaRPr/>
          </a:p>
        </p:txBody>
      </p:sp>
      <p:sp>
        <p:nvSpPr>
          <p:cNvPr id="215" name="Google Shape;215;p18"/>
          <p:cNvSpPr/>
          <p:nvPr/>
        </p:nvSpPr>
        <p:spPr>
          <a:xfrm>
            <a:off x="3625702" y="1862001"/>
            <a:ext cx="1722474" cy="4357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200" u="none" cap="none" strike="noStrike">
                <a:solidFill>
                  <a:srgbClr val="7D7D7D"/>
                </a:solidFill>
                <a:latin typeface="Arial"/>
                <a:ea typeface="Arial"/>
                <a:cs typeface="Arial"/>
                <a:sym typeface="Arial"/>
              </a:rPr>
              <a:t>Information about</a:t>
            </a:r>
            <a:r>
              <a:rPr b="1" i="0" lang="en-US" sz="1400" u="none" cap="none" strike="noStrike">
                <a:solidFill>
                  <a:srgbClr val="7D7D7D"/>
                </a:solidFill>
                <a:latin typeface="Arial"/>
                <a:ea typeface="Arial"/>
                <a:cs typeface="Arial"/>
                <a:sym typeface="Arial"/>
              </a:rPr>
              <a:t> </a:t>
            </a:r>
            <a:r>
              <a:rPr b="1" i="0" lang="en-US" sz="1200" u="none" cap="none" strike="noStrike">
                <a:solidFill>
                  <a:schemeClr val="dk1"/>
                </a:solidFill>
                <a:latin typeface="Arial"/>
                <a:ea typeface="Arial"/>
                <a:cs typeface="Arial"/>
                <a:sym typeface="Arial"/>
              </a:rPr>
              <a:t>Equipment </a:t>
            </a:r>
            <a:br>
              <a:rPr b="1" i="0" lang="en-US" sz="1200" u="none" cap="none" strike="noStrike">
                <a:solidFill>
                  <a:schemeClr val="dk1"/>
                </a:solidFill>
                <a:latin typeface="Arial"/>
                <a:ea typeface="Arial"/>
                <a:cs typeface="Arial"/>
                <a:sym typeface="Arial"/>
              </a:rPr>
            </a:br>
            <a:r>
              <a:rPr b="1" i="0" lang="en-US" sz="1200" u="none" cap="none" strike="noStrike">
                <a:solidFill>
                  <a:schemeClr val="dk1"/>
                </a:solidFill>
                <a:latin typeface="Arial"/>
                <a:ea typeface="Arial"/>
                <a:cs typeface="Arial"/>
                <a:sym typeface="Arial"/>
              </a:rPr>
              <a:t>en route</a:t>
            </a:r>
            <a:endParaRPr b="1" i="0" sz="1050" u="none" cap="none" strike="noStrike">
              <a:solidFill>
                <a:schemeClr val="dk1"/>
              </a:solidFill>
              <a:latin typeface="Arial"/>
              <a:ea typeface="Arial"/>
              <a:cs typeface="Arial"/>
              <a:sym typeface="Arial"/>
            </a:endParaRPr>
          </a:p>
        </p:txBody>
      </p:sp>
      <p:cxnSp>
        <p:nvCxnSpPr>
          <p:cNvPr id="217" name="Google Shape;217;p18"/>
          <p:cNvCxnSpPr>
            <a:endCxn id="218" idx="1"/>
          </p:cNvCxnSpPr>
          <p:nvPr/>
        </p:nvCxnSpPr>
        <p:spPr>
          <a:xfrm>
            <a:off x="5379210" y="2079855"/>
            <a:ext cx="1723200" cy="0"/>
          </a:xfrm>
          <a:prstGeom prst="straightConnector1">
            <a:avLst/>
          </a:prstGeom>
          <a:noFill/>
          <a:ln cap="flat" cmpd="sng" w="38100">
            <a:solidFill>
              <a:srgbClr val="4960C1"/>
            </a:solidFill>
            <a:prstDash val="solid"/>
            <a:round/>
            <a:headEnd len="sm" w="sm" type="none"/>
            <a:tailEnd len="med" w="med" type="triangle"/>
          </a:ln>
        </p:spPr>
      </p:cxnSp>
      <p:sp>
        <p:nvSpPr>
          <p:cNvPr id="219" name="Google Shape;219;p18"/>
          <p:cNvSpPr/>
          <p:nvPr/>
        </p:nvSpPr>
        <p:spPr>
          <a:xfrm>
            <a:off x="7102410" y="829345"/>
            <a:ext cx="1722474" cy="793898"/>
          </a:xfrm>
          <a:prstGeom prst="rect">
            <a:avLst/>
          </a:prstGeom>
          <a:solidFill>
            <a:schemeClr val="accent1"/>
          </a:solidFill>
          <a:ln cap="flat" cmpd="sng" w="25400">
            <a:solidFill>
              <a:srgbClr val="0025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Table 1</a:t>
            </a:r>
            <a:endParaRPr/>
          </a:p>
          <a:p>
            <a:pPr indent="0" lvl="0" marL="0" marR="0" rtl="0" algn="ctr">
              <a:lnSpc>
                <a:spcPct val="100000"/>
              </a:lnSpc>
              <a:spcBef>
                <a:spcPts val="0"/>
              </a:spcBef>
              <a:spcAft>
                <a:spcPts val="0"/>
              </a:spcAft>
              <a:buNone/>
            </a:pPr>
            <a:r>
              <a:t/>
            </a:r>
            <a:endParaRPr b="1" i="0" sz="1050" u="none" cap="none" strike="noStrike">
              <a:solidFill>
                <a:srgbClr val="FFFF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050" u="none" cap="none" strike="noStrike">
                <a:solidFill>
                  <a:srgbClr val="FFFF00"/>
                </a:solidFill>
                <a:latin typeface="Arial"/>
                <a:ea typeface="Arial"/>
                <a:cs typeface="Arial"/>
                <a:sym typeface="Arial"/>
              </a:rPr>
              <a:t>energy_20хх_хх.zip</a:t>
            </a:r>
            <a:endParaRPr/>
          </a:p>
        </p:txBody>
      </p:sp>
      <p:sp>
        <p:nvSpPr>
          <p:cNvPr id="218" name="Google Shape;218;p18"/>
          <p:cNvSpPr/>
          <p:nvPr/>
        </p:nvSpPr>
        <p:spPr>
          <a:xfrm>
            <a:off x="7102410" y="1862001"/>
            <a:ext cx="1722474" cy="43570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200" u="none" cap="none" strike="noStrike">
                <a:solidFill>
                  <a:srgbClr val="7D7D7D"/>
                </a:solidFill>
                <a:latin typeface="Arial"/>
                <a:ea typeface="Arial"/>
                <a:cs typeface="Arial"/>
                <a:sym typeface="Arial"/>
              </a:rPr>
              <a:t>Information about </a:t>
            </a:r>
            <a:r>
              <a:rPr b="1" i="0" lang="en-US" sz="1200" u="none" cap="none" strike="noStrike">
                <a:solidFill>
                  <a:schemeClr val="dk1"/>
                </a:solidFill>
                <a:latin typeface="Arial"/>
                <a:ea typeface="Arial"/>
                <a:cs typeface="Arial"/>
                <a:sym typeface="Arial"/>
              </a:rPr>
              <a:t>Equipment parameters</a:t>
            </a:r>
            <a:endParaRPr b="1" i="0" sz="1050" u="none" cap="none" strike="noStrike">
              <a:solidFill>
                <a:schemeClr val="dk1"/>
              </a:solidFill>
              <a:latin typeface="Arial"/>
              <a:ea typeface="Arial"/>
              <a:cs typeface="Arial"/>
              <a:sym typeface="Arial"/>
            </a:endParaRPr>
          </a:p>
        </p:txBody>
      </p:sp>
      <p:sp>
        <p:nvSpPr>
          <p:cNvPr id="220" name="Google Shape;220;p18"/>
          <p:cNvSpPr txBox="1"/>
          <p:nvPr/>
        </p:nvSpPr>
        <p:spPr>
          <a:xfrm>
            <a:off x="1250899" y="295894"/>
            <a:ext cx="7893101" cy="46294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600"/>
              <a:buFont typeface="Verdana"/>
              <a:buNone/>
            </a:pPr>
            <a:r>
              <a:rPr b="1" i="0" lang="en-US" sz="2000" u="none" cap="none" strike="noStrike">
                <a:solidFill>
                  <a:schemeClr val="dk1"/>
                </a:solidFill>
                <a:latin typeface="Verdana"/>
                <a:ea typeface="Verdana"/>
                <a:cs typeface="Verdana"/>
                <a:sym typeface="Verdana"/>
              </a:rPr>
              <a:t>Deliverable D3.3 </a:t>
            </a:r>
            <a:r>
              <a:rPr b="1" i="0" lang="en-US" sz="2000" u="none" cap="none" strike="noStrike">
                <a:solidFill>
                  <a:srgbClr val="1B264F"/>
                </a:solidFill>
                <a:latin typeface="Verdana"/>
                <a:ea typeface="Verdana"/>
                <a:cs typeface="Verdana"/>
                <a:sym typeface="Verdana"/>
              </a:rPr>
              <a:t>Data preparation for the AI module</a:t>
            </a:r>
            <a:endParaRPr b="1" i="0" sz="2000" u="none" cap="none" strike="noStrike">
              <a:solidFill>
                <a:schemeClr val="dk1"/>
              </a:solidFill>
              <a:latin typeface="Verdana"/>
              <a:ea typeface="Verdana"/>
              <a:cs typeface="Verdana"/>
              <a:sym typeface="Verdana"/>
            </a:endParaRPr>
          </a:p>
        </p:txBody>
      </p:sp>
      <p:sp>
        <p:nvSpPr>
          <p:cNvPr id="221" name="Google Shape;221;p18"/>
          <p:cNvSpPr/>
          <p:nvPr/>
        </p:nvSpPr>
        <p:spPr>
          <a:xfrm>
            <a:off x="3369097" y="2448891"/>
            <a:ext cx="3363095" cy="2207600"/>
          </a:xfrm>
          <a:prstGeom prst="roundRect">
            <a:avLst>
              <a:gd fmla="val 5398" name="adj"/>
            </a:avLst>
          </a:prstGeom>
          <a:blipFill rotWithShape="1">
            <a:blip r:embed="rId4">
              <a:alphaModFix/>
            </a:blip>
            <a:stretch>
              <a:fillRect b="-4668" l="0" r="-2892" t="0"/>
            </a:stretch>
          </a:blipFill>
          <a:ln cap="flat" cmpd="sng" w="12700">
            <a:solidFill>
              <a:srgbClr val="CCDD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
        <p:nvSpPr>
          <p:cNvPr id="222" name="Google Shape;222;p18"/>
          <p:cNvSpPr/>
          <p:nvPr/>
        </p:nvSpPr>
        <p:spPr>
          <a:xfrm>
            <a:off x="6667920" y="3245132"/>
            <a:ext cx="453657" cy="581247"/>
          </a:xfrm>
          <a:prstGeom prst="leftArrow">
            <a:avLst>
              <a:gd fmla="val 50000" name="adj1"/>
              <a:gd fmla="val 50000" name="adj2"/>
            </a:avLst>
          </a:prstGeom>
          <a:gradFill>
            <a:gsLst>
              <a:gs pos="0">
                <a:srgbClr val="A1AAEC"/>
              </a:gs>
              <a:gs pos="35000">
                <a:srgbClr val="BDC0F1"/>
              </a:gs>
              <a:gs pos="100000">
                <a:srgbClr val="E5E5FA"/>
              </a:gs>
            </a:gsLst>
            <a:lin ang="16200000" scaled="0"/>
          </a:gradFill>
          <a:ln cap="flat" cmpd="sng" w="9525">
            <a:solidFill>
              <a:srgbClr val="002F98"/>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23" name="Google Shape;223;p18"/>
          <p:cNvSpPr/>
          <p:nvPr/>
        </p:nvSpPr>
        <p:spPr>
          <a:xfrm>
            <a:off x="7102410" y="2448891"/>
            <a:ext cx="1923812" cy="2207600"/>
          </a:xfrm>
          <a:prstGeom prst="roundRect">
            <a:avLst>
              <a:gd fmla="val 5398" name="adj"/>
            </a:avLst>
          </a:prstGeom>
          <a:solidFill>
            <a:schemeClr val="lt1"/>
          </a:solidFill>
          <a:ln cap="flat" cmpd="sng" w="12700">
            <a:solidFill>
              <a:srgbClr val="CCDDFF"/>
            </a:solidFill>
            <a:prstDash val="solid"/>
            <a:round/>
            <a:headEnd len="sm" w="sm" type="none"/>
            <a:tailEnd len="sm" w="sm" type="none"/>
          </a:ln>
        </p:spPr>
        <p:txBody>
          <a:bodyPr anchorCtr="0" anchor="t" bIns="45700" lIns="91425" spcFirstLastPara="1" rIns="0" wrap="square" tIns="36000">
            <a:noAutofit/>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Verdana"/>
                <a:ea typeface="Verdana"/>
                <a:cs typeface="Verdana"/>
                <a:sym typeface="Verdana"/>
              </a:rPr>
              <a:t>Real-time parameters of the equipment unit:</a:t>
            </a:r>
            <a:endParaRPr b="0" i="0" sz="1100" u="none" cap="none" strike="noStrike">
              <a:solidFill>
                <a:schemeClr val="dk1"/>
              </a:solidFill>
              <a:latin typeface="Verdana"/>
              <a:ea typeface="Verdana"/>
              <a:cs typeface="Verdana"/>
              <a:sym typeface="Verdana"/>
            </a:endParaRPr>
          </a:p>
          <a:p>
            <a:pPr indent="0" lvl="0" marL="0" marR="0" rtl="0" algn="l">
              <a:lnSpc>
                <a:spcPct val="100000"/>
              </a:lnSpc>
              <a:spcBef>
                <a:spcPts val="600"/>
              </a:spcBef>
              <a:spcAft>
                <a:spcPts val="0"/>
              </a:spcAft>
              <a:buNone/>
            </a:pPr>
            <a:r>
              <a:rPr b="0" i="0" lang="en-US" sz="1100" u="none" cap="none" strike="noStrike">
                <a:solidFill>
                  <a:schemeClr val="dk1"/>
                </a:solidFill>
                <a:latin typeface="Verdana"/>
                <a:ea typeface="Verdana"/>
                <a:cs typeface="Verdana"/>
                <a:sym typeface="Verdana"/>
              </a:rPr>
              <a:t>Incremental energy value of the </a:t>
            </a:r>
            <a:r>
              <a:rPr b="1" i="0" lang="en-US" sz="1100" u="none" cap="none" strike="noStrike">
                <a:solidFill>
                  <a:schemeClr val="dk1"/>
                </a:solidFill>
                <a:latin typeface="Verdana"/>
                <a:ea typeface="Verdana"/>
                <a:cs typeface="Verdana"/>
                <a:sym typeface="Verdana"/>
              </a:rPr>
              <a:t>Ws</a:t>
            </a:r>
            <a:endParaRPr b="1" i="0" sz="1100" u="none" cap="none" strike="noStrike">
              <a:solidFill>
                <a:schemeClr val="dk1"/>
              </a:solidFill>
              <a:latin typeface="Verdana"/>
              <a:ea typeface="Verdana"/>
              <a:cs typeface="Verdana"/>
              <a:sym typeface="Verdana"/>
            </a:endParaRPr>
          </a:p>
          <a:p>
            <a:pPr indent="0" lvl="0" marL="0" marR="0" rtl="0" algn="l">
              <a:lnSpc>
                <a:spcPct val="100000"/>
              </a:lnSpc>
              <a:spcBef>
                <a:spcPts val="600"/>
              </a:spcBef>
              <a:spcAft>
                <a:spcPts val="0"/>
              </a:spcAft>
              <a:buNone/>
            </a:pPr>
            <a:r>
              <a:rPr b="0" i="0" lang="en-US" sz="1100" u="none" cap="none" strike="noStrike">
                <a:solidFill>
                  <a:schemeClr val="dk1"/>
                </a:solidFill>
                <a:latin typeface="Verdana"/>
                <a:ea typeface="Verdana"/>
                <a:cs typeface="Verdana"/>
                <a:sym typeface="Verdana"/>
              </a:rPr>
              <a:t>Instantaneous power value of the </a:t>
            </a:r>
            <a:r>
              <a:rPr b="1" i="0" lang="en-US" sz="1100" u="none" cap="none" strike="noStrike">
                <a:solidFill>
                  <a:schemeClr val="dk1"/>
                </a:solidFill>
                <a:latin typeface="Verdana"/>
                <a:ea typeface="Verdana"/>
                <a:cs typeface="Verdana"/>
                <a:sym typeface="Verdana"/>
              </a:rPr>
              <a:t>Ps</a:t>
            </a:r>
            <a:endParaRPr/>
          </a:p>
          <a:p>
            <a:pPr indent="0" lvl="0" marL="0" marR="0" rtl="0" algn="l">
              <a:lnSpc>
                <a:spcPct val="100000"/>
              </a:lnSpc>
              <a:spcBef>
                <a:spcPts val="600"/>
              </a:spcBef>
              <a:spcAft>
                <a:spcPts val="0"/>
              </a:spcAft>
              <a:buNone/>
            </a:pPr>
            <a:r>
              <a:rPr b="0" i="0" lang="en-US" sz="1100" u="none" cap="none" strike="noStrike">
                <a:solidFill>
                  <a:schemeClr val="dk1"/>
                </a:solidFill>
                <a:latin typeface="Verdana"/>
                <a:ea typeface="Verdana"/>
                <a:cs typeface="Verdana"/>
                <a:sym typeface="Verdana"/>
              </a:rPr>
              <a:t>Instantaneous </a:t>
            </a:r>
            <a:br>
              <a:rPr b="0" i="0" lang="en-US" sz="1100" u="none" cap="none" strike="noStrike">
                <a:solidFill>
                  <a:schemeClr val="dk1"/>
                </a:solidFill>
                <a:latin typeface="Verdana"/>
                <a:ea typeface="Verdana"/>
                <a:cs typeface="Verdana"/>
                <a:sym typeface="Verdana"/>
              </a:rPr>
            </a:br>
            <a:r>
              <a:rPr b="0" i="0" lang="en-US" sz="1100" u="none" cap="none" strike="noStrike">
                <a:solidFill>
                  <a:schemeClr val="dk1"/>
                </a:solidFill>
                <a:latin typeface="Verdana"/>
                <a:ea typeface="Verdana"/>
                <a:cs typeface="Verdana"/>
                <a:sym typeface="Verdana"/>
              </a:rPr>
              <a:t>value of the </a:t>
            </a:r>
            <a:r>
              <a:rPr b="1" i="0" lang="en-US" sz="1100" u="none" cap="none" strike="noStrike">
                <a:solidFill>
                  <a:schemeClr val="dk1"/>
                </a:solidFill>
                <a:latin typeface="Verdana"/>
                <a:ea typeface="Verdana"/>
                <a:cs typeface="Verdana"/>
                <a:sym typeface="Verdana"/>
              </a:rPr>
              <a:t>cos φ</a:t>
            </a:r>
            <a:endParaRPr b="1" i="0" sz="1100" u="none" cap="none" strike="noStrike">
              <a:solidFill>
                <a:schemeClr val="dk1"/>
              </a:solidFill>
              <a:latin typeface="Verdana"/>
              <a:ea typeface="Verdana"/>
              <a:cs typeface="Verdana"/>
              <a:sym typeface="Verdana"/>
            </a:endParaRPr>
          </a:p>
          <a:p>
            <a:pPr indent="0" lvl="0" marL="0" marR="0" rtl="0" algn="l">
              <a:lnSpc>
                <a:spcPct val="100000"/>
              </a:lnSpc>
              <a:spcBef>
                <a:spcPts val="600"/>
              </a:spcBef>
              <a:spcAft>
                <a:spcPts val="0"/>
              </a:spcAft>
              <a:buNone/>
            </a:pPr>
            <a:r>
              <a:rPr b="0" i="0" lang="en-US" sz="1100" u="none" cap="none" strike="noStrike">
                <a:solidFill>
                  <a:schemeClr val="dk1"/>
                </a:solidFill>
                <a:latin typeface="Verdana"/>
                <a:ea typeface="Verdana"/>
                <a:cs typeface="Verdana"/>
                <a:sym typeface="Verdana"/>
              </a:rPr>
              <a:t>The rest of the equipment data</a:t>
            </a:r>
            <a:endParaRPr/>
          </a:p>
          <a:p>
            <a:pPr indent="0" lvl="0" marL="0" marR="0" rtl="0" algn="l">
              <a:lnSpc>
                <a:spcPct val="100000"/>
              </a:lnSpc>
              <a:spcBef>
                <a:spcPts val="600"/>
              </a:spcBef>
              <a:spcAft>
                <a:spcPts val="0"/>
              </a:spcAft>
              <a:buNone/>
            </a:pPr>
            <a:r>
              <a:t/>
            </a:r>
            <a:endParaRPr b="0" i="0" sz="1100" u="none" cap="none" strike="noStrike">
              <a:solidFill>
                <a:schemeClr val="dk1"/>
              </a:solidFill>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9"/>
          <p:cNvSpPr txBox="1"/>
          <p:nvPr/>
        </p:nvSpPr>
        <p:spPr>
          <a:xfrm>
            <a:off x="1250899" y="301203"/>
            <a:ext cx="7893000" cy="46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600"/>
              <a:buFont typeface="Verdana"/>
              <a:buNone/>
            </a:pPr>
            <a:r>
              <a:rPr b="1" i="0" lang="en-US" sz="2000" u="none" cap="none" strike="noStrike">
                <a:solidFill>
                  <a:schemeClr val="dk1"/>
                </a:solidFill>
                <a:latin typeface="Verdana"/>
                <a:ea typeface="Verdana"/>
                <a:cs typeface="Verdana"/>
                <a:sym typeface="Verdana"/>
              </a:rPr>
              <a:t>Deliverable D3.4 Choice of information technology for optimization of production at the grain elevator </a:t>
            </a:r>
            <a:endParaRPr b="1" i="0" sz="2000" u="none" cap="none" strike="noStrike">
              <a:solidFill>
                <a:schemeClr val="dk1"/>
              </a:solidFill>
              <a:latin typeface="Verdana"/>
              <a:ea typeface="Verdana"/>
              <a:cs typeface="Verdana"/>
              <a:sym typeface="Verdana"/>
            </a:endParaRPr>
          </a:p>
        </p:txBody>
      </p:sp>
      <p:graphicFrame>
        <p:nvGraphicFramePr>
          <p:cNvPr id="229" name="Google Shape;229;p19"/>
          <p:cNvGraphicFramePr/>
          <p:nvPr/>
        </p:nvGraphicFramePr>
        <p:xfrm>
          <a:off x="6953401" y="1424555"/>
          <a:ext cx="3000000" cy="3000000"/>
        </p:xfrm>
        <a:graphic>
          <a:graphicData uri="http://schemas.openxmlformats.org/drawingml/2006/table">
            <a:tbl>
              <a:tblPr>
                <a:noFill/>
                <a:tableStyleId>{448B7C11-D0F1-4222-B591-1E6540A1030F}</a:tableStyleId>
              </a:tblPr>
              <a:tblGrid>
                <a:gridCol w="653850"/>
                <a:gridCol w="573525"/>
                <a:gridCol w="734150"/>
              </a:tblGrid>
              <a:tr h="452525">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solidFill>
                            <a:srgbClr val="002672"/>
                          </a:solidFill>
                        </a:rPr>
                        <a:t>Option of IT</a:t>
                      </a:r>
                      <a:endParaRPr b="1" sz="1000" u="none" cap="none" strike="noStrike">
                        <a:solidFill>
                          <a:srgbClr val="002672"/>
                        </a:solidFill>
                      </a:endParaRPr>
                    </a:p>
                  </a:txBody>
                  <a:tcPr marT="72000" marB="72000" marR="91425" marL="91425">
                    <a:lnL cap="flat" cmpd="sng" w="12700">
                      <a:solidFill>
                        <a:schemeClr val="dk1"/>
                      </a:solidFill>
                      <a:prstDash val="solid"/>
                      <a:round/>
                      <a:headEnd len="sm" w="sm" type="none"/>
                      <a:tailEnd len="sm" w="sm" type="none"/>
                    </a:lnL>
                    <a:lnR cap="flat" cmpd="sng" w="19050">
                      <a:solidFill>
                        <a:srgbClr val="9E9E9E"/>
                      </a:solidFill>
                      <a:prstDash val="solid"/>
                      <a:round/>
                      <a:headEnd len="sm" w="sm" type="none"/>
                      <a:tailEnd len="sm" w="sm" type="none"/>
                    </a:lnR>
                    <a:lnT cap="flat" cmpd="sng" w="12700">
                      <a:solidFill>
                        <a:schemeClr val="dk1"/>
                      </a:solidFill>
                      <a:prstDash val="solid"/>
                      <a:round/>
                      <a:headEnd len="sm" w="sm" type="none"/>
                      <a:tailEnd len="sm" w="sm" type="none"/>
                    </a:lnT>
                    <a:lnB cap="flat" cmpd="sng" w="19050">
                      <a:solidFill>
                        <a:srgbClr val="9E9E9E"/>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solidFill>
                            <a:srgbClr val="002672"/>
                          </a:solidFill>
                        </a:rPr>
                        <a:t>N</a:t>
                      </a:r>
                      <a:endParaRPr b="1" sz="1000" u="none" cap="none" strike="noStrike">
                        <a:solidFill>
                          <a:srgbClr val="002672"/>
                        </a:solidFill>
                      </a:endParaRPr>
                    </a:p>
                  </a:txBody>
                  <a:tcPr marT="72000" marB="72000"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2700">
                      <a:solidFill>
                        <a:schemeClr val="dk1"/>
                      </a:solidFill>
                      <a:prstDash val="solid"/>
                      <a:round/>
                      <a:headEnd len="sm" w="sm" type="none"/>
                      <a:tailEnd len="sm" w="sm" type="none"/>
                    </a:lnT>
                    <a:lnB cap="flat" cmpd="sng" w="19050">
                      <a:solidFill>
                        <a:srgbClr val="9E9E9E"/>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solidFill>
                            <a:srgbClr val="002672"/>
                          </a:solidFill>
                        </a:rPr>
                        <a:t>T</a:t>
                      </a:r>
                      <a:endParaRPr b="1" sz="1000" u="none" cap="none" strike="noStrike">
                        <a:solidFill>
                          <a:srgbClr val="002672"/>
                        </a:solidFill>
                      </a:endParaRPr>
                    </a:p>
                  </a:txBody>
                  <a:tcPr marT="72000" marB="72000" marR="91425" marL="91425" anchor="ctr">
                    <a:lnL cap="flat" cmpd="sng" w="19050">
                      <a:solidFill>
                        <a:srgbClr val="9E9E9E"/>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9050">
                      <a:solidFill>
                        <a:srgbClr val="9E9E9E"/>
                      </a:solidFill>
                      <a:prstDash val="solid"/>
                      <a:round/>
                      <a:headEnd len="sm" w="sm" type="none"/>
                      <a:tailEnd len="sm" w="sm" type="none"/>
                    </a:lnB>
                    <a:solidFill>
                      <a:srgbClr val="CCCCCC"/>
                    </a:solidFill>
                  </a:tcPr>
                </a:tc>
              </a:tr>
              <a:tr h="326550">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t>1</a:t>
                      </a:r>
                      <a:endParaRPr b="1" sz="1000" u="none" cap="none" strike="noStrike"/>
                    </a:p>
                  </a:txBody>
                  <a:tcPr marT="72000" marB="72000" marR="91425" marL="91425">
                    <a:lnL cap="flat" cmpd="sng" w="12700">
                      <a:solidFill>
                        <a:schemeClr val="dk1"/>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EFEFE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Small</a:t>
                      </a:r>
                      <a:endParaRPr sz="1000" u="none" cap="none" strike="noStrike"/>
                    </a:p>
                  </a:txBody>
                  <a:tcPr marT="72000" marB="72000"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Middle</a:t>
                      </a:r>
                      <a:endParaRPr sz="1000" u="none" cap="none" strike="noStrike"/>
                    </a:p>
                  </a:txBody>
                  <a:tcPr marT="72000" marB="72000" marR="91425" marL="91425">
                    <a:lnL cap="flat" cmpd="sng" w="19050">
                      <a:solidFill>
                        <a:srgbClr val="9E9E9E"/>
                      </a:solidFill>
                      <a:prstDash val="solid"/>
                      <a:round/>
                      <a:headEnd len="sm" w="sm" type="none"/>
                      <a:tailEnd len="sm" w="sm" type="none"/>
                    </a:lnL>
                    <a:lnR cap="flat" cmpd="sng" w="12700">
                      <a:solidFill>
                        <a:schemeClr val="dk1"/>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326550">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t>2</a:t>
                      </a:r>
                      <a:endParaRPr b="1" sz="1000" u="none" cap="none" strike="noStrike"/>
                    </a:p>
                  </a:txBody>
                  <a:tcPr marT="72000" marB="72000" marR="91425" marL="91425">
                    <a:lnL cap="flat" cmpd="sng" w="12700">
                      <a:solidFill>
                        <a:schemeClr val="dk1"/>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EFEFE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Small</a:t>
                      </a:r>
                      <a:endParaRPr sz="1000" u="none" cap="none" strike="noStrike"/>
                    </a:p>
                  </a:txBody>
                  <a:tcPr marT="72000" marB="72000"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Big</a:t>
                      </a:r>
                      <a:endParaRPr sz="1000" u="none" cap="none" strike="noStrike"/>
                    </a:p>
                  </a:txBody>
                  <a:tcPr marT="72000" marB="72000" marR="91425" marL="91425">
                    <a:lnL cap="flat" cmpd="sng" w="19050">
                      <a:solidFill>
                        <a:srgbClr val="9E9E9E"/>
                      </a:solidFill>
                      <a:prstDash val="solid"/>
                      <a:round/>
                      <a:headEnd len="sm" w="sm" type="none"/>
                      <a:tailEnd len="sm" w="sm" type="none"/>
                    </a:lnL>
                    <a:lnR cap="flat" cmpd="sng" w="12700">
                      <a:solidFill>
                        <a:schemeClr val="dk1"/>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475000">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t>3</a:t>
                      </a:r>
                      <a:endParaRPr b="1" sz="1000" u="none" cap="none" strike="noStrike"/>
                    </a:p>
                  </a:txBody>
                  <a:tcPr marT="72000" marB="72000" marR="91425" marL="91425" anchor="ctr">
                    <a:lnL cap="flat" cmpd="sng" w="12700">
                      <a:solidFill>
                        <a:schemeClr val="dk1"/>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EFEFE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Small</a:t>
                      </a:r>
                      <a:endParaRPr sz="1000" u="none" cap="none" strike="noStrike"/>
                    </a:p>
                  </a:txBody>
                  <a:tcPr marT="72000" marB="72000"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t>Small - optimal</a:t>
                      </a:r>
                      <a:endParaRPr b="1" sz="1000" u="none" cap="none" strike="noStrike"/>
                    </a:p>
                  </a:txBody>
                  <a:tcPr marT="72000" marB="72000" marR="91425" marL="91425">
                    <a:lnL cap="flat" cmpd="sng" w="19050">
                      <a:solidFill>
                        <a:srgbClr val="9E9E9E"/>
                      </a:solidFill>
                      <a:prstDash val="solid"/>
                      <a:round/>
                      <a:headEnd len="sm" w="sm" type="none"/>
                      <a:tailEnd len="sm" w="sm" type="none"/>
                    </a:lnL>
                    <a:lnR cap="flat" cmpd="sng" w="12700">
                      <a:solidFill>
                        <a:schemeClr val="dk1"/>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EA9999"/>
                    </a:solidFill>
                  </a:tcPr>
                </a:tc>
              </a:tr>
              <a:tr h="475000">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t>1</a:t>
                      </a:r>
                      <a:endParaRPr b="1" sz="1000" u="none" cap="none" strike="noStrike"/>
                    </a:p>
                  </a:txBody>
                  <a:tcPr marT="72000" marB="72000" marR="91425" marL="91425" anchor="ctr">
                    <a:lnL cap="flat" cmpd="sng" w="12700">
                      <a:solidFill>
                        <a:schemeClr val="dk1"/>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EFEFE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Big</a:t>
                      </a:r>
                      <a:endParaRPr sz="1000" u="none" cap="none" strike="noStrike"/>
                    </a:p>
                  </a:txBody>
                  <a:tcPr marT="72000" marB="72000"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t>Small - optimal</a:t>
                      </a:r>
                      <a:endParaRPr b="1" sz="1000" u="none" cap="none" strike="noStrike"/>
                    </a:p>
                  </a:txBody>
                  <a:tcPr marT="72000" marB="72000" marR="91425" marL="91425">
                    <a:lnL cap="flat" cmpd="sng" w="19050">
                      <a:solidFill>
                        <a:srgbClr val="9E9E9E"/>
                      </a:solidFill>
                      <a:prstDash val="solid"/>
                      <a:round/>
                      <a:headEnd len="sm" w="sm" type="none"/>
                      <a:tailEnd len="sm" w="sm" type="none"/>
                    </a:lnL>
                    <a:lnR cap="flat" cmpd="sng" w="12700">
                      <a:solidFill>
                        <a:schemeClr val="dk1"/>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EA9999"/>
                    </a:solidFill>
                  </a:tcPr>
                </a:tc>
              </a:tr>
              <a:tr h="326550">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t>2</a:t>
                      </a:r>
                      <a:endParaRPr b="1" sz="1000" u="none" cap="none" strike="noStrike"/>
                    </a:p>
                  </a:txBody>
                  <a:tcPr marT="72000" marB="72000" marR="91425" marL="91425">
                    <a:lnL cap="flat" cmpd="sng" w="12700">
                      <a:solidFill>
                        <a:schemeClr val="dk1"/>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EFEFE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Big</a:t>
                      </a:r>
                      <a:endParaRPr sz="1000" u="none" cap="none" strike="noStrike"/>
                    </a:p>
                  </a:txBody>
                  <a:tcPr marT="72000" marB="72000"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Big</a:t>
                      </a:r>
                      <a:endParaRPr sz="1000" u="none" cap="none" strike="noStrike"/>
                    </a:p>
                  </a:txBody>
                  <a:tcPr marT="72000" marB="72000" marR="91425" marL="91425">
                    <a:lnL cap="flat" cmpd="sng" w="19050">
                      <a:solidFill>
                        <a:srgbClr val="9E9E9E"/>
                      </a:solidFill>
                      <a:prstDash val="solid"/>
                      <a:round/>
                      <a:headEnd len="sm" w="sm" type="none"/>
                      <a:tailEnd len="sm" w="sm" type="none"/>
                    </a:lnL>
                    <a:lnR cap="flat" cmpd="sng" w="12700">
                      <a:solidFill>
                        <a:schemeClr val="dk1"/>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lt1"/>
                    </a:solidFill>
                  </a:tcPr>
                </a:tc>
              </a:tr>
              <a:tr h="326550">
                <a:tc>
                  <a:txBody>
                    <a:bodyPr/>
                    <a:lstStyle/>
                    <a:p>
                      <a:pPr indent="0" lvl="0" marL="0" marR="0" rtl="0" algn="ctr">
                        <a:lnSpc>
                          <a:spcPct val="100000"/>
                        </a:lnSpc>
                        <a:spcBef>
                          <a:spcPts val="0"/>
                        </a:spcBef>
                        <a:spcAft>
                          <a:spcPts val="0"/>
                        </a:spcAft>
                        <a:buClr>
                          <a:srgbClr val="000000"/>
                        </a:buClr>
                        <a:buSzPts val="1000"/>
                        <a:buFont typeface="Arial"/>
                        <a:buNone/>
                      </a:pPr>
                      <a:r>
                        <a:rPr b="1" lang="en-US" sz="1000" u="none" cap="none" strike="noStrike"/>
                        <a:t>3</a:t>
                      </a:r>
                      <a:endParaRPr b="1" sz="1000" u="none" cap="none" strike="noStrike"/>
                    </a:p>
                  </a:txBody>
                  <a:tcPr marT="72000" marB="72000" marR="91425" marL="91425">
                    <a:lnL cap="flat" cmpd="sng" w="12700">
                      <a:solidFill>
                        <a:schemeClr val="dk1"/>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2700">
                      <a:solidFill>
                        <a:schemeClr val="dk1"/>
                      </a:solidFill>
                      <a:prstDash val="solid"/>
                      <a:round/>
                      <a:headEnd len="sm" w="sm" type="none"/>
                      <a:tailEnd len="sm" w="sm" type="none"/>
                    </a:lnB>
                    <a:solidFill>
                      <a:srgbClr val="EFEFE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Big</a:t>
                      </a:r>
                      <a:endParaRPr sz="1000" u="none" cap="none" strike="noStrike"/>
                    </a:p>
                  </a:txBody>
                  <a:tcPr marT="72000" marB="72000"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Middle</a:t>
                      </a:r>
                      <a:endParaRPr sz="1000" u="none" cap="none" strike="noStrike"/>
                    </a:p>
                  </a:txBody>
                  <a:tcPr marT="72000" marB="72000" marR="91425" marL="91425">
                    <a:lnL cap="flat" cmpd="sng" w="19050">
                      <a:solidFill>
                        <a:srgbClr val="9E9E9E"/>
                      </a:solidFill>
                      <a:prstDash val="solid"/>
                      <a:round/>
                      <a:headEnd len="sm" w="sm" type="none"/>
                      <a:tailEnd len="sm" w="sm" type="none"/>
                    </a:lnL>
                    <a:lnR cap="flat" cmpd="sng" w="12700">
                      <a:solidFill>
                        <a:schemeClr val="dk1"/>
                      </a:solidFill>
                      <a:prstDash val="solid"/>
                      <a:round/>
                      <a:headEnd len="sm" w="sm" type="none"/>
                      <a:tailEnd len="sm" w="sm" type="none"/>
                    </a:lnR>
                    <a:lnT cap="flat" cmpd="sng" w="19050">
                      <a:solidFill>
                        <a:srgbClr val="9E9E9E"/>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230" name="Google Shape;230;p19"/>
          <p:cNvSpPr txBox="1"/>
          <p:nvPr/>
        </p:nvSpPr>
        <p:spPr>
          <a:xfrm>
            <a:off x="6826535" y="1040015"/>
            <a:ext cx="2317465" cy="430857"/>
          </a:xfrm>
          <a:prstGeom prst="rect">
            <a:avLst/>
          </a:prstGeom>
          <a:noFill/>
          <a:ln>
            <a:noFill/>
          </a:ln>
        </p:spPr>
        <p:txBody>
          <a:bodyPr anchorCtr="0" anchor="t" bIns="91425" lIns="91425" spcFirstLastPara="1" rIns="0"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rgbClr val="002672"/>
                </a:solidFill>
                <a:latin typeface="Verdana"/>
                <a:ea typeface="Verdana"/>
                <a:cs typeface="Verdana"/>
                <a:sym typeface="Verdana"/>
              </a:rPr>
              <a:t>N - number of routes</a:t>
            </a:r>
            <a:endParaRPr b="1" i="0" sz="800" u="none" cap="none" strike="noStrike">
              <a:solidFill>
                <a:srgbClr val="002672"/>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rgbClr val="002672"/>
                </a:solidFill>
                <a:latin typeface="Verdana"/>
                <a:ea typeface="Verdana"/>
                <a:cs typeface="Verdana"/>
                <a:sym typeface="Verdana"/>
              </a:rPr>
              <a:t>T - d</a:t>
            </a:r>
            <a:r>
              <a:rPr b="1" i="0" lang="en-US" sz="800" u="none" cap="none" strike="noStrike">
                <a:solidFill>
                  <a:srgbClr val="002672"/>
                </a:solidFill>
                <a:latin typeface="Arial"/>
                <a:ea typeface="Arial"/>
                <a:cs typeface="Arial"/>
                <a:sym typeface="Arial"/>
              </a:rPr>
              <a:t>uration of calculations for optimization</a:t>
            </a:r>
            <a:endParaRPr b="1" i="0" sz="800" u="none" cap="none" strike="noStrike">
              <a:solidFill>
                <a:srgbClr val="002672"/>
              </a:solidFill>
              <a:latin typeface="Verdana"/>
              <a:ea typeface="Verdana"/>
              <a:cs typeface="Verdana"/>
              <a:sym typeface="Verdana"/>
            </a:endParaRPr>
          </a:p>
        </p:txBody>
      </p:sp>
      <p:sp>
        <p:nvSpPr>
          <p:cNvPr id="231" name="Google Shape;231;p19"/>
          <p:cNvSpPr txBox="1"/>
          <p:nvPr/>
        </p:nvSpPr>
        <p:spPr>
          <a:xfrm>
            <a:off x="3976125" y="4166145"/>
            <a:ext cx="49524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rgbClr val="1B264F"/>
                </a:solidFill>
                <a:latin typeface="Verdana"/>
                <a:ea typeface="Verdana"/>
                <a:cs typeface="Verdana"/>
                <a:sym typeface="Verdana"/>
              </a:rPr>
              <a:t>Experiments showed that under real conditions, in most cases, the number of possible combinations of route variations between given input and output bunkers is small, so it was decided to implement option 3. </a:t>
            </a:r>
            <a:endParaRPr b="1" i="0" sz="900" u="none" cap="none" strike="noStrike">
              <a:solidFill>
                <a:srgbClr val="1B264F"/>
              </a:solidFill>
              <a:latin typeface="Verdana"/>
              <a:ea typeface="Verdana"/>
              <a:cs typeface="Verdana"/>
              <a:sym typeface="Verdana"/>
            </a:endParaRPr>
          </a:p>
        </p:txBody>
      </p:sp>
      <p:sp>
        <p:nvSpPr>
          <p:cNvPr id="232" name="Google Shape;232;p19"/>
          <p:cNvSpPr txBox="1"/>
          <p:nvPr/>
        </p:nvSpPr>
        <p:spPr>
          <a:xfrm>
            <a:off x="3977205" y="4645650"/>
            <a:ext cx="34668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rgbClr val="1B264F"/>
                </a:solidFill>
                <a:latin typeface="Verdana"/>
                <a:ea typeface="Verdana"/>
                <a:cs typeface="Verdana"/>
                <a:sym typeface="Verdana"/>
              </a:rPr>
              <a:t>It was option 3 that ensured the optimal duration of calculations, which is important for the operator</a:t>
            </a:r>
            <a:endParaRPr b="1" i="0" sz="1400" u="none" cap="none" strike="noStrike">
              <a:solidFill>
                <a:srgbClr val="1B264F"/>
              </a:solidFill>
              <a:latin typeface="Verdana"/>
              <a:ea typeface="Verdana"/>
              <a:cs typeface="Verdana"/>
              <a:sym typeface="Verdana"/>
            </a:endParaRPr>
          </a:p>
        </p:txBody>
      </p:sp>
      <p:cxnSp>
        <p:nvCxnSpPr>
          <p:cNvPr id="233" name="Google Shape;233;p19"/>
          <p:cNvCxnSpPr>
            <a:endCxn id="234" idx="1"/>
          </p:cNvCxnSpPr>
          <p:nvPr/>
        </p:nvCxnSpPr>
        <p:spPr>
          <a:xfrm>
            <a:off x="1251025" y="3596310"/>
            <a:ext cx="1344300" cy="451200"/>
          </a:xfrm>
          <a:prstGeom prst="bentConnector3">
            <a:avLst>
              <a:gd fmla="val 2381" name="adj1"/>
            </a:avLst>
          </a:prstGeom>
          <a:noFill/>
          <a:ln cap="flat" cmpd="sng" w="19050">
            <a:solidFill>
              <a:srgbClr val="002F98"/>
            </a:solidFill>
            <a:prstDash val="solid"/>
            <a:round/>
            <a:headEnd len="sm" w="sm" type="none"/>
            <a:tailEnd len="med" w="med" type="triangle"/>
          </a:ln>
        </p:spPr>
      </p:cxnSp>
      <p:cxnSp>
        <p:nvCxnSpPr>
          <p:cNvPr id="235" name="Google Shape;235;p19"/>
          <p:cNvCxnSpPr>
            <a:stCxn id="234" idx="3"/>
            <a:endCxn id="236" idx="1"/>
          </p:cNvCxnSpPr>
          <p:nvPr/>
        </p:nvCxnSpPr>
        <p:spPr>
          <a:xfrm flipH="1" rot="10800000">
            <a:off x="3861625" y="3702210"/>
            <a:ext cx="1464600" cy="345300"/>
          </a:xfrm>
          <a:prstGeom prst="bentConnector3">
            <a:avLst>
              <a:gd fmla="val 78095" name="adj1"/>
            </a:avLst>
          </a:prstGeom>
          <a:noFill/>
          <a:ln cap="flat" cmpd="sng" w="19050">
            <a:solidFill>
              <a:srgbClr val="002F98"/>
            </a:solidFill>
            <a:prstDash val="solid"/>
            <a:round/>
            <a:headEnd len="sm" w="sm" type="none"/>
            <a:tailEnd len="med" w="med" type="triangle"/>
          </a:ln>
        </p:spPr>
      </p:cxnSp>
      <p:grpSp>
        <p:nvGrpSpPr>
          <p:cNvPr id="237" name="Google Shape;237;p19"/>
          <p:cNvGrpSpPr/>
          <p:nvPr/>
        </p:nvGrpSpPr>
        <p:grpSpPr>
          <a:xfrm>
            <a:off x="2595325" y="3279810"/>
            <a:ext cx="1266300" cy="1535400"/>
            <a:chOff x="3141275" y="3268625"/>
            <a:chExt cx="1266300" cy="1535400"/>
          </a:xfrm>
        </p:grpSpPr>
        <p:sp>
          <p:nvSpPr>
            <p:cNvPr id="234" name="Google Shape;234;p19"/>
            <p:cNvSpPr/>
            <p:nvPr/>
          </p:nvSpPr>
          <p:spPr>
            <a:xfrm>
              <a:off x="3141275" y="3268625"/>
              <a:ext cx="1266300" cy="1535400"/>
            </a:xfrm>
            <a:prstGeom prst="rect">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19"/>
            <p:cNvSpPr txBox="1"/>
            <p:nvPr/>
          </p:nvSpPr>
          <p:spPr>
            <a:xfrm>
              <a:off x="3481700" y="3276452"/>
              <a:ext cx="734100" cy="3231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Verdana"/>
                  <a:ea typeface="Verdana"/>
                  <a:cs typeface="Verdana"/>
                  <a:sym typeface="Verdana"/>
                </a:rPr>
                <a:t>Route 1</a:t>
              </a:r>
              <a:endParaRPr b="0" i="0" sz="900" u="none" cap="none" strike="noStrike">
                <a:solidFill>
                  <a:srgbClr val="000000"/>
                </a:solidFill>
                <a:latin typeface="Verdana"/>
                <a:ea typeface="Verdana"/>
                <a:cs typeface="Verdana"/>
                <a:sym typeface="Verdana"/>
              </a:endParaRPr>
            </a:p>
          </p:txBody>
        </p:sp>
        <p:sp>
          <p:nvSpPr>
            <p:cNvPr id="239" name="Google Shape;239;p19"/>
            <p:cNvSpPr txBox="1"/>
            <p:nvPr/>
          </p:nvSpPr>
          <p:spPr>
            <a:xfrm>
              <a:off x="3456025" y="3986525"/>
              <a:ext cx="684600" cy="3231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Verdana"/>
                  <a:ea typeface="Verdana"/>
                  <a:cs typeface="Verdana"/>
                  <a:sym typeface="Verdana"/>
                </a:rPr>
                <a:t>Route N</a:t>
              </a:r>
              <a:endParaRPr b="0" i="0" sz="900" u="none" cap="none" strike="noStrike">
                <a:solidFill>
                  <a:srgbClr val="000000"/>
                </a:solidFill>
                <a:latin typeface="Verdana"/>
                <a:ea typeface="Verdana"/>
                <a:cs typeface="Verdana"/>
                <a:sym typeface="Verdana"/>
              </a:endParaRPr>
            </a:p>
          </p:txBody>
        </p:sp>
      </p:grpSp>
      <p:sp>
        <p:nvSpPr>
          <p:cNvPr id="240" name="Google Shape;240;p19"/>
          <p:cNvSpPr txBox="1"/>
          <p:nvPr/>
        </p:nvSpPr>
        <p:spPr>
          <a:xfrm>
            <a:off x="1498750" y="1078115"/>
            <a:ext cx="3537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2F98"/>
                </a:solidFill>
                <a:latin typeface="Verdana"/>
                <a:ea typeface="Verdana"/>
                <a:cs typeface="Verdana"/>
                <a:sym typeface="Verdana"/>
              </a:rPr>
              <a:t>Routes with CNN model for each </a:t>
            </a:r>
            <a:r>
              <a:rPr b="1" i="0" lang="en-US" sz="1200" u="none" cap="none" strike="noStrike">
                <a:solidFill>
                  <a:srgbClr val="C00000"/>
                </a:solidFill>
                <a:latin typeface="Verdana"/>
                <a:ea typeface="Verdana"/>
                <a:cs typeface="Verdana"/>
                <a:sym typeface="Verdana"/>
              </a:rPr>
              <a:t>node</a:t>
            </a:r>
            <a:endParaRPr b="1" i="0" sz="1200" u="none" cap="none" strike="noStrike">
              <a:solidFill>
                <a:srgbClr val="C00000"/>
              </a:solidFill>
              <a:latin typeface="Verdana"/>
              <a:ea typeface="Verdana"/>
              <a:cs typeface="Verdana"/>
              <a:sym typeface="Verdana"/>
            </a:endParaRPr>
          </a:p>
        </p:txBody>
      </p:sp>
      <p:grpSp>
        <p:nvGrpSpPr>
          <p:cNvPr id="241" name="Google Shape;241;p19"/>
          <p:cNvGrpSpPr/>
          <p:nvPr/>
        </p:nvGrpSpPr>
        <p:grpSpPr>
          <a:xfrm>
            <a:off x="1831224" y="1356100"/>
            <a:ext cx="3008049" cy="1530225"/>
            <a:chOff x="2435425" y="1664138"/>
            <a:chExt cx="2991000" cy="1530225"/>
          </a:xfrm>
        </p:grpSpPr>
        <p:sp>
          <p:nvSpPr>
            <p:cNvPr id="242" name="Google Shape;242;p19"/>
            <p:cNvSpPr/>
            <p:nvPr/>
          </p:nvSpPr>
          <p:spPr>
            <a:xfrm>
              <a:off x="2440875" y="1715663"/>
              <a:ext cx="2865300" cy="1478700"/>
            </a:xfrm>
            <a:prstGeom prst="rect">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19"/>
            <p:cNvSpPr txBox="1"/>
            <p:nvPr/>
          </p:nvSpPr>
          <p:spPr>
            <a:xfrm>
              <a:off x="2435425" y="1664138"/>
              <a:ext cx="2991000" cy="3231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Verdana"/>
                  <a:ea typeface="Verdana"/>
                  <a:cs typeface="Verdana"/>
                  <a:sym typeface="Verdana"/>
                </a:rPr>
                <a:t>Route 1, Node 1        …       Route 1, Node M</a:t>
              </a:r>
              <a:endParaRPr b="0" i="0" sz="900" u="none" cap="none" strike="noStrike">
                <a:solidFill>
                  <a:srgbClr val="000000"/>
                </a:solidFill>
                <a:latin typeface="Verdana"/>
                <a:ea typeface="Verdana"/>
                <a:cs typeface="Verdana"/>
                <a:sym typeface="Verdana"/>
              </a:endParaRPr>
            </a:p>
          </p:txBody>
        </p:sp>
        <p:sp>
          <p:nvSpPr>
            <p:cNvPr id="244" name="Google Shape;244;p19"/>
            <p:cNvSpPr txBox="1"/>
            <p:nvPr/>
          </p:nvSpPr>
          <p:spPr>
            <a:xfrm>
              <a:off x="3576700" y="1828513"/>
              <a:ext cx="530700" cy="6927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0" i="0" lang="en-US" sz="3300" u="none" cap="none" strike="noStrike">
                  <a:solidFill>
                    <a:srgbClr val="000000"/>
                  </a:solidFill>
                  <a:latin typeface="Verdana"/>
                  <a:ea typeface="Verdana"/>
                  <a:cs typeface="Verdana"/>
                  <a:sym typeface="Verdana"/>
                </a:rPr>
                <a:t>…</a:t>
              </a:r>
              <a:endParaRPr b="0" i="0" sz="3300" u="none" cap="none" strike="noStrike">
                <a:solidFill>
                  <a:srgbClr val="000000"/>
                </a:solidFill>
                <a:latin typeface="Verdana"/>
                <a:ea typeface="Verdana"/>
                <a:cs typeface="Verdana"/>
                <a:sym typeface="Verdana"/>
              </a:endParaRPr>
            </a:p>
          </p:txBody>
        </p:sp>
        <p:sp>
          <p:nvSpPr>
            <p:cNvPr id="245" name="Google Shape;245;p19"/>
            <p:cNvSpPr txBox="1"/>
            <p:nvPr/>
          </p:nvSpPr>
          <p:spPr>
            <a:xfrm>
              <a:off x="3576700" y="2461688"/>
              <a:ext cx="530700" cy="6927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0" i="0" lang="en-US" sz="3300" u="none" cap="none" strike="noStrike">
                  <a:solidFill>
                    <a:srgbClr val="000000"/>
                  </a:solidFill>
                  <a:latin typeface="Verdana"/>
                  <a:ea typeface="Verdana"/>
                  <a:cs typeface="Verdana"/>
                  <a:sym typeface="Verdana"/>
                </a:rPr>
                <a:t>…</a:t>
              </a:r>
              <a:endParaRPr b="0" i="0" sz="3300" u="none" cap="none" strike="noStrike">
                <a:solidFill>
                  <a:srgbClr val="000000"/>
                </a:solidFill>
                <a:latin typeface="Verdana"/>
                <a:ea typeface="Verdana"/>
                <a:cs typeface="Verdana"/>
                <a:sym typeface="Verdana"/>
              </a:endParaRPr>
            </a:p>
          </p:txBody>
        </p:sp>
        <p:sp>
          <p:nvSpPr>
            <p:cNvPr id="246" name="Google Shape;246;p19"/>
            <p:cNvSpPr txBox="1"/>
            <p:nvPr/>
          </p:nvSpPr>
          <p:spPr>
            <a:xfrm>
              <a:off x="2435425" y="2390700"/>
              <a:ext cx="2865300" cy="3231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Verdana"/>
                  <a:ea typeface="Verdana"/>
                  <a:cs typeface="Verdana"/>
                  <a:sym typeface="Verdana"/>
                </a:rPr>
                <a:t>Route N, Node 1        …       Route N, Node M</a:t>
              </a:r>
              <a:endParaRPr b="0" i="0" sz="900" u="none" cap="none" strike="noStrike">
                <a:solidFill>
                  <a:srgbClr val="000000"/>
                </a:solidFill>
                <a:latin typeface="Verdana"/>
                <a:ea typeface="Verdana"/>
                <a:cs typeface="Verdana"/>
                <a:sym typeface="Verdana"/>
              </a:endParaRPr>
            </a:p>
          </p:txBody>
        </p:sp>
      </p:grpSp>
      <p:sp>
        <p:nvSpPr>
          <p:cNvPr id="247" name="Google Shape;247;p19"/>
          <p:cNvSpPr txBox="1"/>
          <p:nvPr/>
        </p:nvSpPr>
        <p:spPr>
          <a:xfrm>
            <a:off x="1589088" y="2932580"/>
            <a:ext cx="3592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2F98"/>
                </a:solidFill>
                <a:latin typeface="Verdana"/>
                <a:ea typeface="Verdana"/>
                <a:cs typeface="Verdana"/>
                <a:sym typeface="Verdana"/>
              </a:rPr>
              <a:t>Routes with CNN model for each </a:t>
            </a:r>
            <a:r>
              <a:rPr b="1" i="0" lang="en-US" sz="1200" u="none" cap="none" strike="noStrike">
                <a:solidFill>
                  <a:srgbClr val="C00000"/>
                </a:solidFill>
                <a:latin typeface="Verdana"/>
                <a:ea typeface="Verdana"/>
                <a:cs typeface="Verdana"/>
                <a:sym typeface="Verdana"/>
              </a:rPr>
              <a:t>route</a:t>
            </a:r>
            <a:endParaRPr b="1" i="0" sz="1200" u="none" cap="none" strike="noStrike">
              <a:solidFill>
                <a:srgbClr val="C00000"/>
              </a:solidFill>
              <a:latin typeface="Verdana"/>
              <a:ea typeface="Verdana"/>
              <a:cs typeface="Verdana"/>
              <a:sym typeface="Verdana"/>
            </a:endParaRPr>
          </a:p>
        </p:txBody>
      </p:sp>
      <p:sp>
        <p:nvSpPr>
          <p:cNvPr id="248" name="Google Shape;248;p19"/>
          <p:cNvSpPr txBox="1"/>
          <p:nvPr/>
        </p:nvSpPr>
        <p:spPr>
          <a:xfrm>
            <a:off x="5326225" y="1424555"/>
            <a:ext cx="1350900" cy="861900"/>
          </a:xfrm>
          <a:prstGeom prst="rect">
            <a:avLst/>
          </a:prstGeom>
          <a:solidFill>
            <a:schemeClr val="lt1"/>
          </a:solidFill>
          <a:ln cap="flat" cmpd="sng" w="12700">
            <a:solidFill>
              <a:srgbClr val="002672"/>
            </a:solidFill>
            <a:prstDash val="solid"/>
            <a:round/>
            <a:headEnd len="sm" w="sm" type="none"/>
            <a:tailEnd len="sm" w="sm" type="none"/>
          </a:ln>
          <a:effectLst>
            <a:outerShdw blurRad="177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C00000"/>
                </a:solidFill>
                <a:latin typeface="Verdana"/>
                <a:ea typeface="Verdana"/>
                <a:cs typeface="Verdana"/>
                <a:sym typeface="Verdana"/>
              </a:rPr>
              <a:t>Option 1.</a:t>
            </a:r>
            <a:endParaRPr b="1" i="0" sz="1100" u="none" cap="none" strike="noStrike">
              <a:solidFill>
                <a:srgbClr val="C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141C3B"/>
                </a:solidFill>
                <a:latin typeface="Verdana"/>
                <a:ea typeface="Verdana"/>
                <a:cs typeface="Verdana"/>
                <a:sym typeface="Verdana"/>
              </a:rPr>
              <a:t>IT for optimization of routes with RL</a:t>
            </a:r>
            <a:endParaRPr b="0" i="0" sz="1100" u="none" cap="none" strike="noStrike">
              <a:solidFill>
                <a:srgbClr val="141C3B"/>
              </a:solidFill>
              <a:latin typeface="Verdana"/>
              <a:ea typeface="Verdana"/>
              <a:cs typeface="Verdana"/>
              <a:sym typeface="Verdana"/>
            </a:endParaRPr>
          </a:p>
        </p:txBody>
      </p:sp>
      <p:pic>
        <p:nvPicPr>
          <p:cNvPr id="249" name="Google Shape;249;p19"/>
          <p:cNvPicPr preferRelativeResize="0"/>
          <p:nvPr/>
        </p:nvPicPr>
        <p:blipFill rotWithShape="1">
          <a:blip r:embed="rId3">
            <a:alphaModFix/>
          </a:blip>
          <a:srcRect b="0" l="0" r="0" t="0"/>
          <a:stretch/>
        </p:blipFill>
        <p:spPr>
          <a:xfrm>
            <a:off x="81326" y="2836306"/>
            <a:ext cx="1464602" cy="751727"/>
          </a:xfrm>
          <a:prstGeom prst="rect">
            <a:avLst/>
          </a:prstGeom>
          <a:noFill/>
          <a:ln cap="flat" cmpd="sng" w="9525">
            <a:solidFill>
              <a:srgbClr val="141C3B"/>
            </a:solidFill>
            <a:prstDash val="solid"/>
            <a:round/>
            <a:headEnd len="sm" w="sm" type="none"/>
            <a:tailEnd len="sm" w="sm" type="none"/>
          </a:ln>
          <a:effectLst>
            <a:outerShdw blurRad="257175" rotWithShape="0" algn="bl" dir="5400000" dist="76200">
              <a:srgbClr val="000000">
                <a:alpha val="49020"/>
              </a:srgbClr>
            </a:outerShdw>
          </a:effectLst>
        </p:spPr>
      </p:pic>
      <p:sp>
        <p:nvSpPr>
          <p:cNvPr id="250" name="Google Shape;250;p19"/>
          <p:cNvSpPr txBox="1"/>
          <p:nvPr/>
        </p:nvSpPr>
        <p:spPr>
          <a:xfrm>
            <a:off x="461598" y="2509921"/>
            <a:ext cx="82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38761D"/>
                </a:solidFill>
                <a:latin typeface="Verdana"/>
                <a:ea typeface="Verdana"/>
                <a:cs typeface="Verdana"/>
                <a:sym typeface="Verdana"/>
              </a:rPr>
              <a:t>DATA</a:t>
            </a:r>
            <a:endParaRPr b="1" i="0" sz="1400" u="none" cap="none" strike="noStrike">
              <a:solidFill>
                <a:srgbClr val="38761D"/>
              </a:solidFill>
              <a:latin typeface="Verdana"/>
              <a:ea typeface="Verdana"/>
              <a:cs typeface="Verdana"/>
              <a:sym typeface="Verdana"/>
            </a:endParaRPr>
          </a:p>
        </p:txBody>
      </p:sp>
      <p:cxnSp>
        <p:nvCxnSpPr>
          <p:cNvPr id="251" name="Google Shape;251;p19"/>
          <p:cNvCxnSpPr>
            <a:endCxn id="246" idx="1"/>
          </p:cNvCxnSpPr>
          <p:nvPr/>
        </p:nvCxnSpPr>
        <p:spPr>
          <a:xfrm rot="-5400000">
            <a:off x="1248174" y="2282762"/>
            <a:ext cx="621600" cy="544500"/>
          </a:xfrm>
          <a:prstGeom prst="bentConnector2">
            <a:avLst/>
          </a:prstGeom>
          <a:noFill/>
          <a:ln cap="flat" cmpd="sng" w="19050">
            <a:solidFill>
              <a:srgbClr val="002F98"/>
            </a:solidFill>
            <a:prstDash val="solid"/>
            <a:round/>
            <a:headEnd len="sm" w="sm" type="none"/>
            <a:tailEnd len="med" w="med" type="triangle"/>
          </a:ln>
        </p:spPr>
      </p:cxnSp>
      <p:cxnSp>
        <p:nvCxnSpPr>
          <p:cNvPr id="252" name="Google Shape;252;p19"/>
          <p:cNvCxnSpPr>
            <a:endCxn id="248" idx="1"/>
          </p:cNvCxnSpPr>
          <p:nvPr/>
        </p:nvCxnSpPr>
        <p:spPr>
          <a:xfrm flipH="1" rot="10800000">
            <a:off x="4712725" y="1855505"/>
            <a:ext cx="613500" cy="229200"/>
          </a:xfrm>
          <a:prstGeom prst="bentConnector3">
            <a:avLst>
              <a:gd fmla="val 50011" name="adj1"/>
            </a:avLst>
          </a:prstGeom>
          <a:noFill/>
          <a:ln cap="flat" cmpd="sng" w="19050">
            <a:solidFill>
              <a:srgbClr val="002F98"/>
            </a:solidFill>
            <a:prstDash val="solid"/>
            <a:round/>
            <a:headEnd len="sm" w="sm" type="none"/>
            <a:tailEnd len="med" w="med" type="triangle"/>
          </a:ln>
        </p:spPr>
      </p:cxnSp>
      <p:cxnSp>
        <p:nvCxnSpPr>
          <p:cNvPr id="253" name="Google Shape;253;p19"/>
          <p:cNvCxnSpPr/>
          <p:nvPr/>
        </p:nvCxnSpPr>
        <p:spPr>
          <a:xfrm>
            <a:off x="4718337" y="2327785"/>
            <a:ext cx="607800" cy="460800"/>
          </a:xfrm>
          <a:prstGeom prst="bentConnector3">
            <a:avLst>
              <a:gd fmla="val 50007" name="adj1"/>
            </a:avLst>
          </a:prstGeom>
          <a:noFill/>
          <a:ln cap="flat" cmpd="sng" w="19050">
            <a:solidFill>
              <a:srgbClr val="002F98"/>
            </a:solidFill>
            <a:prstDash val="solid"/>
            <a:round/>
            <a:headEnd len="sm" w="sm" type="none"/>
            <a:tailEnd len="med" w="med" type="triangle"/>
          </a:ln>
        </p:spPr>
      </p:cxnSp>
      <p:sp>
        <p:nvSpPr>
          <p:cNvPr id="254" name="Google Shape;254;p19"/>
          <p:cNvSpPr txBox="1"/>
          <p:nvPr/>
        </p:nvSpPr>
        <p:spPr>
          <a:xfrm>
            <a:off x="5326225" y="2347955"/>
            <a:ext cx="1350900" cy="861900"/>
          </a:xfrm>
          <a:prstGeom prst="rect">
            <a:avLst/>
          </a:prstGeom>
          <a:solidFill>
            <a:schemeClr val="lt1"/>
          </a:solidFill>
          <a:ln cap="flat" cmpd="sng" w="12700">
            <a:solidFill>
              <a:srgbClr val="002672"/>
            </a:solidFill>
            <a:prstDash val="solid"/>
            <a:round/>
            <a:headEnd len="sm" w="sm" type="none"/>
            <a:tailEnd len="sm" w="sm" type="none"/>
          </a:ln>
          <a:effectLst>
            <a:outerShdw blurRad="177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C00000"/>
                </a:solidFill>
                <a:latin typeface="Verdana"/>
                <a:ea typeface="Verdana"/>
                <a:cs typeface="Verdana"/>
                <a:sym typeface="Verdana"/>
              </a:rPr>
              <a:t>Option 2. </a:t>
            </a:r>
            <a:r>
              <a:rPr b="0" i="0" lang="en-US" sz="1100" u="none" cap="none" strike="noStrike">
                <a:solidFill>
                  <a:srgbClr val="141C3B"/>
                </a:solidFill>
                <a:latin typeface="Verdana"/>
                <a:ea typeface="Verdana"/>
                <a:cs typeface="Verdana"/>
                <a:sym typeface="Verdana"/>
              </a:rPr>
              <a:t>Calculation output of all models</a:t>
            </a:r>
            <a:endParaRPr b="0" i="0" sz="1100" u="none" cap="none" strike="noStrike">
              <a:solidFill>
                <a:srgbClr val="141C3B"/>
              </a:solidFill>
              <a:latin typeface="Verdana"/>
              <a:ea typeface="Verdana"/>
              <a:cs typeface="Verdana"/>
              <a:sym typeface="Verdana"/>
            </a:endParaRPr>
          </a:p>
        </p:txBody>
      </p:sp>
      <p:sp>
        <p:nvSpPr>
          <p:cNvPr id="236" name="Google Shape;236;p19"/>
          <p:cNvSpPr txBox="1"/>
          <p:nvPr/>
        </p:nvSpPr>
        <p:spPr>
          <a:xfrm>
            <a:off x="5326225" y="3271355"/>
            <a:ext cx="1350900" cy="861900"/>
          </a:xfrm>
          <a:prstGeom prst="rect">
            <a:avLst/>
          </a:prstGeom>
          <a:solidFill>
            <a:schemeClr val="lt1"/>
          </a:solidFill>
          <a:ln cap="flat" cmpd="sng" w="12700">
            <a:solidFill>
              <a:srgbClr val="002672"/>
            </a:solidFill>
            <a:prstDash val="solid"/>
            <a:round/>
            <a:headEnd len="sm" w="sm" type="none"/>
            <a:tailEnd len="sm" w="sm" type="none"/>
          </a:ln>
          <a:effectLst>
            <a:outerShdw blurRad="177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C00000"/>
                </a:solidFill>
                <a:latin typeface="Verdana"/>
                <a:ea typeface="Verdana"/>
                <a:cs typeface="Verdana"/>
                <a:sym typeface="Verdana"/>
              </a:rPr>
              <a:t>Option 3. </a:t>
            </a:r>
            <a:r>
              <a:rPr b="0" i="0" lang="en-US" sz="1100" u="none" cap="none" strike="noStrike">
                <a:solidFill>
                  <a:srgbClr val="141C3B"/>
                </a:solidFill>
                <a:latin typeface="Verdana"/>
                <a:ea typeface="Verdana"/>
                <a:cs typeface="Verdana"/>
                <a:sym typeface="Verdana"/>
              </a:rPr>
              <a:t>Calculation output of all models</a:t>
            </a:r>
            <a:endParaRPr b="0" i="0" sz="1100" u="none" cap="none" strike="noStrike">
              <a:solidFill>
                <a:srgbClr val="141C3B"/>
              </a:solidFill>
              <a:latin typeface="Verdana"/>
              <a:ea typeface="Verdana"/>
              <a:cs typeface="Verdana"/>
              <a:sym typeface="Verdana"/>
            </a:endParaRPr>
          </a:p>
        </p:txBody>
      </p:sp>
      <p:pic>
        <p:nvPicPr>
          <p:cNvPr id="255" name="Google Shape;255;p19"/>
          <p:cNvPicPr preferRelativeResize="0"/>
          <p:nvPr/>
        </p:nvPicPr>
        <p:blipFill>
          <a:blip r:embed="rId4">
            <a:alphaModFix/>
          </a:blip>
          <a:stretch>
            <a:fillRect/>
          </a:stretch>
        </p:blipFill>
        <p:spPr>
          <a:xfrm>
            <a:off x="1870095" y="1616888"/>
            <a:ext cx="1174609" cy="462900"/>
          </a:xfrm>
          <a:prstGeom prst="rect">
            <a:avLst/>
          </a:prstGeom>
          <a:noFill/>
          <a:ln>
            <a:noFill/>
          </a:ln>
        </p:spPr>
      </p:pic>
      <p:pic>
        <p:nvPicPr>
          <p:cNvPr id="256" name="Google Shape;256;p19"/>
          <p:cNvPicPr preferRelativeResize="0"/>
          <p:nvPr/>
        </p:nvPicPr>
        <p:blipFill>
          <a:blip r:embed="rId4">
            <a:alphaModFix/>
          </a:blip>
          <a:stretch>
            <a:fillRect/>
          </a:stretch>
        </p:blipFill>
        <p:spPr>
          <a:xfrm>
            <a:off x="3485570" y="1616888"/>
            <a:ext cx="1174609" cy="462900"/>
          </a:xfrm>
          <a:prstGeom prst="rect">
            <a:avLst/>
          </a:prstGeom>
          <a:noFill/>
          <a:ln>
            <a:noFill/>
          </a:ln>
        </p:spPr>
      </p:pic>
      <p:pic>
        <p:nvPicPr>
          <p:cNvPr id="257" name="Google Shape;257;p19"/>
          <p:cNvPicPr preferRelativeResize="0"/>
          <p:nvPr/>
        </p:nvPicPr>
        <p:blipFill>
          <a:blip r:embed="rId4">
            <a:alphaModFix/>
          </a:blip>
          <a:stretch>
            <a:fillRect/>
          </a:stretch>
        </p:blipFill>
        <p:spPr>
          <a:xfrm>
            <a:off x="1870095" y="2343350"/>
            <a:ext cx="1174609" cy="462900"/>
          </a:xfrm>
          <a:prstGeom prst="rect">
            <a:avLst/>
          </a:prstGeom>
          <a:noFill/>
          <a:ln>
            <a:noFill/>
          </a:ln>
        </p:spPr>
      </p:pic>
      <p:pic>
        <p:nvPicPr>
          <p:cNvPr id="258" name="Google Shape;258;p19"/>
          <p:cNvPicPr preferRelativeResize="0"/>
          <p:nvPr/>
        </p:nvPicPr>
        <p:blipFill>
          <a:blip r:embed="rId4">
            <a:alphaModFix/>
          </a:blip>
          <a:stretch>
            <a:fillRect/>
          </a:stretch>
        </p:blipFill>
        <p:spPr>
          <a:xfrm>
            <a:off x="3485570" y="2343350"/>
            <a:ext cx="1174609" cy="462900"/>
          </a:xfrm>
          <a:prstGeom prst="rect">
            <a:avLst/>
          </a:prstGeom>
          <a:noFill/>
          <a:ln>
            <a:noFill/>
          </a:ln>
        </p:spPr>
      </p:pic>
      <p:pic>
        <p:nvPicPr>
          <p:cNvPr id="259" name="Google Shape;259;p19"/>
          <p:cNvPicPr preferRelativeResize="0"/>
          <p:nvPr/>
        </p:nvPicPr>
        <p:blipFill>
          <a:blip r:embed="rId4">
            <a:alphaModFix/>
          </a:blip>
          <a:stretch>
            <a:fillRect/>
          </a:stretch>
        </p:blipFill>
        <p:spPr>
          <a:xfrm>
            <a:off x="2641170" y="3553175"/>
            <a:ext cx="1174609" cy="462900"/>
          </a:xfrm>
          <a:prstGeom prst="rect">
            <a:avLst/>
          </a:prstGeom>
          <a:noFill/>
          <a:ln>
            <a:noFill/>
          </a:ln>
        </p:spPr>
      </p:pic>
      <p:pic>
        <p:nvPicPr>
          <p:cNvPr id="260" name="Google Shape;260;p19"/>
          <p:cNvPicPr preferRelativeResize="0"/>
          <p:nvPr/>
        </p:nvPicPr>
        <p:blipFill>
          <a:blip r:embed="rId4">
            <a:alphaModFix/>
          </a:blip>
          <a:stretch>
            <a:fillRect/>
          </a:stretch>
        </p:blipFill>
        <p:spPr>
          <a:xfrm>
            <a:off x="2641170" y="4270350"/>
            <a:ext cx="1174609" cy="462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 name="Shape 264"/>
        <p:cNvGrpSpPr/>
        <p:nvPr/>
      </p:nvGrpSpPr>
      <p:grpSpPr>
        <a:xfrm>
          <a:off x="0" y="0"/>
          <a:ext cx="0" cy="0"/>
          <a:chOff x="0" y="0"/>
          <a:chExt cx="0" cy="0"/>
        </a:xfrm>
      </p:grpSpPr>
      <p:pic>
        <p:nvPicPr>
          <p:cNvPr id="265" name="Google Shape;265;p20"/>
          <p:cNvPicPr preferRelativeResize="0"/>
          <p:nvPr/>
        </p:nvPicPr>
        <p:blipFill rotWithShape="1">
          <a:blip r:embed="rId3">
            <a:alphaModFix/>
          </a:blip>
          <a:srcRect b="0" l="0" r="0" t="0"/>
          <a:stretch/>
        </p:blipFill>
        <p:spPr>
          <a:xfrm>
            <a:off x="923787" y="3134125"/>
            <a:ext cx="1147025" cy="1188875"/>
          </a:xfrm>
          <a:prstGeom prst="rect">
            <a:avLst/>
          </a:prstGeom>
          <a:noFill/>
          <a:ln>
            <a:noFill/>
          </a:ln>
        </p:spPr>
      </p:pic>
      <p:sp>
        <p:nvSpPr>
          <p:cNvPr id="266" name="Google Shape;266;p20"/>
          <p:cNvSpPr txBox="1"/>
          <p:nvPr/>
        </p:nvSpPr>
        <p:spPr>
          <a:xfrm>
            <a:off x="1250900" y="301194"/>
            <a:ext cx="7893000" cy="132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600"/>
              <a:buFont typeface="Verdana"/>
              <a:buNone/>
            </a:pPr>
            <a:r>
              <a:rPr b="1" i="0" lang="en-US" sz="2000" u="none" cap="none" strike="noStrike">
                <a:solidFill>
                  <a:schemeClr val="dk1"/>
                </a:solidFill>
                <a:latin typeface="Verdana"/>
                <a:ea typeface="Verdana"/>
                <a:cs typeface="Verdana"/>
                <a:sym typeface="Verdana"/>
              </a:rPr>
              <a:t>Deliverable D3.6 Construction of intelligent simulator for simulation and visualization of the grain elevator technological cycle and optimization of its routes and equipment parameters</a:t>
            </a:r>
            <a:endParaRPr b="1" i="0" sz="2000" u="none" cap="none" strike="noStrike">
              <a:solidFill>
                <a:schemeClr val="dk1"/>
              </a:solidFill>
              <a:latin typeface="Verdana"/>
              <a:ea typeface="Verdana"/>
              <a:cs typeface="Verdana"/>
              <a:sym typeface="Verdana"/>
            </a:endParaRPr>
          </a:p>
        </p:txBody>
      </p:sp>
      <p:sp>
        <p:nvSpPr>
          <p:cNvPr id="267" name="Google Shape;267;p20"/>
          <p:cNvSpPr txBox="1"/>
          <p:nvPr/>
        </p:nvSpPr>
        <p:spPr>
          <a:xfrm>
            <a:off x="305241" y="4284900"/>
            <a:ext cx="238410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Pretrained Models Bank</a:t>
            </a:r>
            <a:endParaRPr b="1" i="0" sz="1400" u="none" cap="none" strike="noStrike">
              <a:solidFill>
                <a:schemeClr val="dk1"/>
              </a:solidFill>
              <a:latin typeface="Arial"/>
              <a:ea typeface="Arial"/>
              <a:cs typeface="Arial"/>
              <a:sym typeface="Arial"/>
            </a:endParaRPr>
          </a:p>
        </p:txBody>
      </p:sp>
      <p:pic>
        <p:nvPicPr>
          <p:cNvPr id="268" name="Google Shape;268;p20"/>
          <p:cNvPicPr preferRelativeResize="0"/>
          <p:nvPr/>
        </p:nvPicPr>
        <p:blipFill rotWithShape="1">
          <a:blip r:embed="rId4">
            <a:alphaModFix/>
          </a:blip>
          <a:srcRect b="0" l="0" r="0" t="0"/>
          <a:stretch/>
        </p:blipFill>
        <p:spPr>
          <a:xfrm>
            <a:off x="3598168" y="1974576"/>
            <a:ext cx="1929952" cy="1883847"/>
          </a:xfrm>
          <a:prstGeom prst="rect">
            <a:avLst/>
          </a:prstGeom>
          <a:noFill/>
          <a:ln>
            <a:noFill/>
          </a:ln>
        </p:spPr>
      </p:pic>
      <p:pic>
        <p:nvPicPr>
          <p:cNvPr id="269" name="Google Shape;269;p20"/>
          <p:cNvPicPr preferRelativeResize="0"/>
          <p:nvPr/>
        </p:nvPicPr>
        <p:blipFill rotWithShape="1">
          <a:blip r:embed="rId5">
            <a:alphaModFix/>
          </a:blip>
          <a:srcRect b="0" l="0" r="0" t="0"/>
          <a:stretch/>
        </p:blipFill>
        <p:spPr>
          <a:xfrm>
            <a:off x="5897880" y="2092940"/>
            <a:ext cx="3040380" cy="1671488"/>
          </a:xfrm>
          <a:prstGeom prst="rect">
            <a:avLst/>
          </a:prstGeom>
          <a:noFill/>
          <a:ln>
            <a:noFill/>
          </a:ln>
          <a:effectLst>
            <a:outerShdw blurRad="257175" rotWithShape="0" algn="bl" dir="5400000" dist="76200">
              <a:srgbClr val="000000">
                <a:alpha val="49019"/>
              </a:srgbClr>
            </a:outerShdw>
          </a:effectLst>
        </p:spPr>
      </p:pic>
      <p:sp>
        <p:nvSpPr>
          <p:cNvPr id="270" name="Google Shape;270;p20"/>
          <p:cNvSpPr txBox="1"/>
          <p:nvPr/>
        </p:nvSpPr>
        <p:spPr>
          <a:xfrm>
            <a:off x="2918543" y="3752521"/>
            <a:ext cx="3032677"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Module of the SAKURA with Information Toolbox </a:t>
            </a:r>
            <a:br>
              <a:rPr b="1" i="0" lang="en-US" sz="1400" u="none" cap="none" strike="noStrike">
                <a:solidFill>
                  <a:schemeClr val="dk1"/>
                </a:solidFill>
                <a:latin typeface="Arial"/>
                <a:ea typeface="Arial"/>
                <a:cs typeface="Arial"/>
                <a:sym typeface="Arial"/>
              </a:rPr>
            </a:br>
            <a:r>
              <a:rPr b="1" i="0" lang="en-US" sz="1400" u="none" cap="none" strike="noStrike">
                <a:solidFill>
                  <a:schemeClr val="dk1"/>
                </a:solidFill>
                <a:latin typeface="Arial"/>
                <a:ea typeface="Arial"/>
                <a:cs typeface="Arial"/>
                <a:sym typeface="Arial"/>
              </a:rPr>
              <a:t>of the Intellectual IT </a:t>
            </a:r>
            <a:br>
              <a:rPr b="1" i="0" lang="en-US" sz="1400" u="none" cap="none" strike="noStrike">
                <a:solidFill>
                  <a:schemeClr val="dk1"/>
                </a:solidFill>
                <a:latin typeface="Arial"/>
                <a:ea typeface="Arial"/>
                <a:cs typeface="Arial"/>
                <a:sym typeface="Arial"/>
              </a:rPr>
            </a:br>
            <a:r>
              <a:rPr b="1" i="0" lang="en-US" sz="1400" u="none" cap="none" strike="noStrike">
                <a:solidFill>
                  <a:schemeClr val="dk1"/>
                </a:solidFill>
                <a:latin typeface="Arial"/>
                <a:ea typeface="Arial"/>
                <a:cs typeface="Arial"/>
                <a:sym typeface="Arial"/>
              </a:rPr>
              <a:t>for Grain Elevator Optimization</a:t>
            </a:r>
            <a:endParaRPr b="1" i="0" sz="1400" u="none" cap="none" strike="noStrike">
              <a:solidFill>
                <a:schemeClr val="dk1"/>
              </a:solidFill>
              <a:latin typeface="Arial"/>
              <a:ea typeface="Arial"/>
              <a:cs typeface="Arial"/>
              <a:sym typeface="Arial"/>
            </a:endParaRPr>
          </a:p>
        </p:txBody>
      </p:sp>
      <p:pic>
        <p:nvPicPr>
          <p:cNvPr id="271" name="Google Shape;271;p20"/>
          <p:cNvPicPr preferRelativeResize="0"/>
          <p:nvPr/>
        </p:nvPicPr>
        <p:blipFill rotWithShape="1">
          <a:blip r:embed="rId6">
            <a:alphaModFix/>
          </a:blip>
          <a:srcRect b="0" l="0" r="0" t="0"/>
          <a:stretch/>
        </p:blipFill>
        <p:spPr>
          <a:xfrm>
            <a:off x="486693" y="1776925"/>
            <a:ext cx="2021196" cy="1037399"/>
          </a:xfrm>
          <a:prstGeom prst="rect">
            <a:avLst/>
          </a:prstGeom>
          <a:noFill/>
          <a:ln>
            <a:noFill/>
          </a:ln>
          <a:effectLst>
            <a:outerShdw blurRad="257175" rotWithShape="0" algn="bl" dir="5400000" dist="76200">
              <a:srgbClr val="000000">
                <a:alpha val="49019"/>
              </a:srgbClr>
            </a:outerShdw>
          </a:effectLst>
        </p:spPr>
      </p:pic>
      <p:cxnSp>
        <p:nvCxnSpPr>
          <p:cNvPr id="272" name="Google Shape;272;p20"/>
          <p:cNvCxnSpPr>
            <a:stCxn id="271" idx="3"/>
          </p:cNvCxnSpPr>
          <p:nvPr/>
        </p:nvCxnSpPr>
        <p:spPr>
          <a:xfrm>
            <a:off x="2507889" y="2295625"/>
            <a:ext cx="1090200" cy="518700"/>
          </a:xfrm>
          <a:prstGeom prst="bentConnector3">
            <a:avLst>
              <a:gd fmla="val 50004" name="adj1"/>
            </a:avLst>
          </a:prstGeom>
          <a:noFill/>
          <a:ln cap="flat" cmpd="sng" w="28575">
            <a:solidFill>
              <a:srgbClr val="002F98"/>
            </a:solidFill>
            <a:prstDash val="solid"/>
            <a:round/>
            <a:headEnd len="sm" w="sm" type="none"/>
            <a:tailEnd len="med" w="med" type="triangle"/>
          </a:ln>
        </p:spPr>
      </p:cxnSp>
      <p:cxnSp>
        <p:nvCxnSpPr>
          <p:cNvPr id="273" name="Google Shape;273;p20"/>
          <p:cNvCxnSpPr/>
          <p:nvPr/>
        </p:nvCxnSpPr>
        <p:spPr>
          <a:xfrm flipH="1" rot="10800000">
            <a:off x="1955006" y="3130362"/>
            <a:ext cx="1643100" cy="598200"/>
          </a:xfrm>
          <a:prstGeom prst="bentConnector3">
            <a:avLst>
              <a:gd fmla="val 67249" name="adj1"/>
            </a:avLst>
          </a:prstGeom>
          <a:noFill/>
          <a:ln cap="flat" cmpd="sng" w="28575">
            <a:solidFill>
              <a:srgbClr val="002F98"/>
            </a:solidFill>
            <a:prstDash val="solid"/>
            <a:round/>
            <a:headEnd len="sm" w="sm" type="none"/>
            <a:tailEnd len="med" w="med" type="triangle"/>
          </a:ln>
        </p:spPr>
      </p:cxnSp>
      <p:cxnSp>
        <p:nvCxnSpPr>
          <p:cNvPr id="274" name="Google Shape;274;p20"/>
          <p:cNvCxnSpPr>
            <a:stCxn id="271" idx="2"/>
          </p:cNvCxnSpPr>
          <p:nvPr/>
        </p:nvCxnSpPr>
        <p:spPr>
          <a:xfrm>
            <a:off x="1497291" y="2814324"/>
            <a:ext cx="0" cy="462300"/>
          </a:xfrm>
          <a:prstGeom prst="straightConnector1">
            <a:avLst/>
          </a:prstGeom>
          <a:noFill/>
          <a:ln cap="flat" cmpd="sng" w="28575">
            <a:solidFill>
              <a:srgbClr val="002F98"/>
            </a:solidFill>
            <a:prstDash val="solid"/>
            <a:round/>
            <a:headEnd len="sm" w="sm" type="none"/>
            <a:tailEnd len="med" w="med" type="triangle"/>
          </a:ln>
        </p:spPr>
      </p:cxnSp>
      <p:cxnSp>
        <p:nvCxnSpPr>
          <p:cNvPr id="275" name="Google Shape;275;p20"/>
          <p:cNvCxnSpPr/>
          <p:nvPr/>
        </p:nvCxnSpPr>
        <p:spPr>
          <a:xfrm>
            <a:off x="5105718" y="2973316"/>
            <a:ext cx="792162" cy="0"/>
          </a:xfrm>
          <a:prstGeom prst="straightConnector1">
            <a:avLst/>
          </a:prstGeom>
          <a:noFill/>
          <a:ln cap="flat" cmpd="sng" w="28575">
            <a:solidFill>
              <a:srgbClr val="002F98"/>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1"/>
          <p:cNvSpPr txBox="1"/>
          <p:nvPr/>
        </p:nvSpPr>
        <p:spPr>
          <a:xfrm>
            <a:off x="1250900" y="301194"/>
            <a:ext cx="7893000" cy="74304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600"/>
              <a:buFont typeface="Verdana"/>
              <a:buNone/>
            </a:pPr>
            <a:r>
              <a:rPr b="1" i="0" lang="en-US" sz="2000" u="none" cap="none" strike="noStrike">
                <a:solidFill>
                  <a:schemeClr val="dk1"/>
                </a:solidFill>
                <a:latin typeface="Verdana"/>
                <a:ea typeface="Verdana"/>
                <a:cs typeface="Verdana"/>
                <a:sym typeface="Verdana"/>
              </a:rPr>
              <a:t>Deliverable D3.5 Creating trained neural network model for grain elevator route based on real data</a:t>
            </a:r>
            <a:endParaRPr b="1" i="0" sz="2000" u="none" cap="none" strike="noStrike">
              <a:solidFill>
                <a:srgbClr val="C00000"/>
              </a:solidFill>
              <a:latin typeface="Verdana"/>
              <a:ea typeface="Verdana"/>
              <a:cs typeface="Verdana"/>
              <a:sym typeface="Verdana"/>
            </a:endParaRPr>
          </a:p>
        </p:txBody>
      </p:sp>
      <p:sp>
        <p:nvSpPr>
          <p:cNvPr id="281" name="Google Shape;281;p21"/>
          <p:cNvSpPr txBox="1"/>
          <p:nvPr/>
        </p:nvSpPr>
        <p:spPr>
          <a:xfrm>
            <a:off x="3045300" y="2817122"/>
            <a:ext cx="2745600" cy="170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100" u="none" cap="none" strike="noStrike">
                <a:solidFill>
                  <a:srgbClr val="003399"/>
                </a:solidFill>
                <a:latin typeface="Verdana"/>
                <a:ea typeface="Verdana"/>
                <a:cs typeface="Verdana"/>
                <a:sym typeface="Verdana"/>
              </a:rPr>
              <a:t>                  </a:t>
            </a:r>
            <a:r>
              <a:rPr b="1" lang="en-US" sz="1200">
                <a:solidFill>
                  <a:srgbClr val="003399"/>
                </a:solidFill>
                <a:latin typeface="Verdana"/>
                <a:ea typeface="Verdana"/>
                <a:cs typeface="Verdana"/>
                <a:sym typeface="Verdana"/>
              </a:rPr>
              <a:t>Accuracy</a:t>
            </a:r>
            <a:r>
              <a:rPr b="1" i="0" lang="en-US" sz="1200" u="none" cap="none" strike="noStrike">
                <a:solidFill>
                  <a:srgbClr val="003399"/>
                </a:solidFill>
                <a:latin typeface="Verdana"/>
                <a:ea typeface="Verdana"/>
                <a:cs typeface="Verdana"/>
                <a:sym typeface="Verdana"/>
              </a:rPr>
              <a:t>:</a:t>
            </a:r>
            <a:endParaRPr/>
          </a:p>
          <a:p>
            <a:pPr indent="0" lvl="0" marL="0" marR="0" rtl="0" algn="l">
              <a:lnSpc>
                <a:spcPct val="100000"/>
              </a:lnSpc>
              <a:spcBef>
                <a:spcPts val="600"/>
              </a:spcBef>
              <a:spcAft>
                <a:spcPts val="0"/>
              </a:spcAft>
              <a:buNone/>
            </a:pPr>
            <a:r>
              <a:rPr b="0" i="0" lang="en-US" sz="800" u="none" cap="none" strike="noStrike">
                <a:solidFill>
                  <a:srgbClr val="3C4043"/>
                </a:solidFill>
                <a:latin typeface="Roboto Mono"/>
                <a:ea typeface="Roboto Mono"/>
                <a:cs typeface="Roboto Mono"/>
                <a:sym typeface="Roboto Mono"/>
              </a:rPr>
              <a:t>Route 0 prediction</a:t>
            </a:r>
            <a:endParaRPr/>
          </a:p>
          <a:p>
            <a:pPr indent="0" lvl="0" marL="0" marR="0" rtl="0" algn="l">
              <a:lnSpc>
                <a:spcPct val="100000"/>
              </a:lnSpc>
              <a:spcBef>
                <a:spcPts val="0"/>
              </a:spcBef>
              <a:spcAft>
                <a:spcPts val="0"/>
              </a:spcAft>
              <a:buNone/>
            </a:pPr>
            <a:r>
              <a:rPr b="0" i="0" lang="en-US" sz="800" u="none" cap="none" strike="noStrike">
                <a:solidFill>
                  <a:srgbClr val="3C4043"/>
                </a:solidFill>
                <a:latin typeface="Roboto Mono"/>
                <a:ea typeface="Roboto Mono"/>
                <a:cs typeface="Roboto Mono"/>
                <a:sym typeface="Roboto Mono"/>
              </a:rPr>
              <a:t>Wp_n Relative error: </a:t>
            </a:r>
            <a:r>
              <a:rPr b="1" i="0" lang="en-US" sz="800" u="none" cap="none" strike="noStrike">
                <a:solidFill>
                  <a:srgbClr val="FF0000"/>
                </a:solidFill>
                <a:latin typeface="Roboto Mono"/>
                <a:ea typeface="Roboto Mono"/>
                <a:cs typeface="Roboto Mono"/>
                <a:sym typeface="Roboto Mono"/>
              </a:rPr>
              <a:t>9.646%</a:t>
            </a:r>
            <a:endParaRPr/>
          </a:p>
          <a:p>
            <a:pPr indent="0" lvl="0" marL="0" marR="0" rtl="0" algn="l">
              <a:lnSpc>
                <a:spcPct val="100000"/>
              </a:lnSpc>
              <a:spcBef>
                <a:spcPts val="0"/>
              </a:spcBef>
              <a:spcAft>
                <a:spcPts val="0"/>
              </a:spcAft>
              <a:buNone/>
            </a:pPr>
            <a:r>
              <a:rPr b="0" i="0" lang="en-US" sz="800" u="none" cap="none" strike="noStrike">
                <a:solidFill>
                  <a:srgbClr val="3C4043"/>
                </a:solidFill>
                <a:latin typeface="Roboto Mono"/>
                <a:ea typeface="Roboto Mono"/>
                <a:cs typeface="Roboto Mono"/>
                <a:sym typeface="Roboto Mono"/>
              </a:rPr>
              <a:t>Wp_n r2score : 0.8129453521752672</a:t>
            </a:r>
            <a:endParaRPr/>
          </a:p>
          <a:p>
            <a:pPr indent="0" lvl="0" marL="0" marR="0" rtl="0" algn="l">
              <a:lnSpc>
                <a:spcPct val="100000"/>
              </a:lnSpc>
              <a:spcBef>
                <a:spcPts val="0"/>
              </a:spcBef>
              <a:spcAft>
                <a:spcPts val="0"/>
              </a:spcAft>
              <a:buNone/>
            </a:pPr>
            <a:r>
              <a:rPr b="0" i="0" lang="en-US" sz="800" u="none" cap="none" strike="noStrike">
                <a:solidFill>
                  <a:srgbClr val="3C4043"/>
                </a:solidFill>
                <a:latin typeface="Roboto Mono"/>
                <a:ea typeface="Roboto Mono"/>
                <a:cs typeface="Roboto Mono"/>
                <a:sym typeface="Roboto Mono"/>
              </a:rPr>
              <a:t>_________________________________________</a:t>
            </a:r>
            <a:endParaRPr/>
          </a:p>
          <a:p>
            <a:pPr indent="0" lvl="0" marL="0" marR="0" rtl="0" algn="l">
              <a:lnSpc>
                <a:spcPct val="100000"/>
              </a:lnSpc>
              <a:spcBef>
                <a:spcPts val="0"/>
              </a:spcBef>
              <a:spcAft>
                <a:spcPts val="0"/>
              </a:spcAft>
              <a:buNone/>
            </a:pPr>
            <a:r>
              <a:rPr b="0" i="0" lang="en-US" sz="800" u="none" cap="none" strike="noStrike">
                <a:solidFill>
                  <a:srgbClr val="3C4043"/>
                </a:solidFill>
                <a:latin typeface="Roboto Mono"/>
                <a:ea typeface="Roboto Mono"/>
                <a:cs typeface="Roboto Mono"/>
                <a:sym typeface="Roboto Mono"/>
              </a:rPr>
              <a:t>Route 1 prediction</a:t>
            </a:r>
            <a:endParaRPr/>
          </a:p>
          <a:p>
            <a:pPr indent="0" lvl="0" marL="0" marR="0" rtl="0" algn="l">
              <a:lnSpc>
                <a:spcPct val="100000"/>
              </a:lnSpc>
              <a:spcBef>
                <a:spcPts val="0"/>
              </a:spcBef>
              <a:spcAft>
                <a:spcPts val="0"/>
              </a:spcAft>
              <a:buNone/>
            </a:pPr>
            <a:r>
              <a:rPr b="0" i="0" lang="en-US" sz="800" u="none" cap="none" strike="noStrike">
                <a:solidFill>
                  <a:srgbClr val="3C4043"/>
                </a:solidFill>
                <a:latin typeface="Roboto Mono"/>
                <a:ea typeface="Roboto Mono"/>
                <a:cs typeface="Roboto Mono"/>
                <a:sym typeface="Roboto Mono"/>
              </a:rPr>
              <a:t>Wq_n Relative error: </a:t>
            </a:r>
            <a:r>
              <a:rPr b="1" i="0" lang="en-US" sz="800" u="none" cap="none" strike="noStrike">
                <a:solidFill>
                  <a:srgbClr val="FF0000"/>
                </a:solidFill>
                <a:latin typeface="Roboto Mono"/>
                <a:ea typeface="Roboto Mono"/>
                <a:cs typeface="Roboto Mono"/>
                <a:sym typeface="Roboto Mono"/>
              </a:rPr>
              <a:t>9.425%</a:t>
            </a:r>
            <a:endParaRPr/>
          </a:p>
          <a:p>
            <a:pPr indent="0" lvl="0" marL="0" marR="0" rtl="0" algn="l">
              <a:lnSpc>
                <a:spcPct val="100000"/>
              </a:lnSpc>
              <a:spcBef>
                <a:spcPts val="0"/>
              </a:spcBef>
              <a:spcAft>
                <a:spcPts val="0"/>
              </a:spcAft>
              <a:buNone/>
            </a:pPr>
            <a:r>
              <a:rPr b="0" i="0" lang="en-US" sz="800" u="none" cap="none" strike="noStrike">
                <a:solidFill>
                  <a:srgbClr val="3C4043"/>
                </a:solidFill>
                <a:latin typeface="Roboto Mono"/>
                <a:ea typeface="Roboto Mono"/>
                <a:cs typeface="Roboto Mono"/>
                <a:sym typeface="Roboto Mono"/>
              </a:rPr>
              <a:t>Wq_n r2score : 0.8476444593901902</a:t>
            </a:r>
            <a:br>
              <a:rPr b="0" i="0" lang="en-US" sz="800" u="none" cap="none" strike="noStrike">
                <a:solidFill>
                  <a:srgbClr val="3C4043"/>
                </a:solidFill>
                <a:latin typeface="Roboto Mono"/>
                <a:ea typeface="Roboto Mono"/>
                <a:cs typeface="Roboto Mono"/>
                <a:sym typeface="Roboto Mono"/>
              </a:rPr>
            </a:br>
            <a:r>
              <a:rPr b="0" i="0" lang="en-US" sz="800" u="none" cap="none" strike="noStrike">
                <a:solidFill>
                  <a:srgbClr val="3C4043"/>
                </a:solidFill>
                <a:latin typeface="Roboto Mono"/>
                <a:ea typeface="Roboto Mono"/>
                <a:cs typeface="Roboto Mono"/>
                <a:sym typeface="Roboto Mono"/>
              </a:rPr>
              <a:t>_________________________________________</a:t>
            </a:r>
            <a:endParaRPr/>
          </a:p>
          <a:p>
            <a:pPr indent="0" lvl="0" marL="0" marR="0" rtl="0" algn="l">
              <a:lnSpc>
                <a:spcPct val="100000"/>
              </a:lnSpc>
              <a:spcBef>
                <a:spcPts val="0"/>
              </a:spcBef>
              <a:spcAft>
                <a:spcPts val="0"/>
              </a:spcAft>
              <a:buNone/>
            </a:pPr>
            <a:r>
              <a:rPr b="0" i="0" lang="en-US" sz="800" u="none" cap="none" strike="noStrike">
                <a:solidFill>
                  <a:srgbClr val="3C4043"/>
                </a:solidFill>
                <a:latin typeface="Roboto Mono"/>
                <a:ea typeface="Roboto Mono"/>
                <a:cs typeface="Roboto Mono"/>
                <a:sym typeface="Roboto Mono"/>
              </a:rPr>
              <a:t>Route 2 prediction</a:t>
            </a:r>
            <a:endParaRPr/>
          </a:p>
          <a:p>
            <a:pPr indent="0" lvl="0" marL="0" marR="0" rtl="0" algn="l">
              <a:lnSpc>
                <a:spcPct val="100000"/>
              </a:lnSpc>
              <a:spcBef>
                <a:spcPts val="0"/>
              </a:spcBef>
              <a:spcAft>
                <a:spcPts val="0"/>
              </a:spcAft>
              <a:buNone/>
            </a:pPr>
            <a:r>
              <a:rPr b="0" i="0" lang="en-US" sz="800" u="none" cap="none" strike="noStrike">
                <a:solidFill>
                  <a:srgbClr val="3C4043"/>
                </a:solidFill>
                <a:latin typeface="Roboto Mono"/>
                <a:ea typeface="Roboto Mono"/>
                <a:cs typeface="Roboto Mono"/>
                <a:sym typeface="Roboto Mono"/>
              </a:rPr>
              <a:t>Ws_n Relative error: </a:t>
            </a:r>
            <a:r>
              <a:rPr b="1" i="0" lang="en-US" sz="800" u="none" cap="none" strike="noStrike">
                <a:solidFill>
                  <a:srgbClr val="FF0000"/>
                </a:solidFill>
                <a:latin typeface="Roboto Mono"/>
                <a:ea typeface="Roboto Mono"/>
                <a:cs typeface="Roboto Mono"/>
                <a:sym typeface="Roboto Mono"/>
              </a:rPr>
              <a:t>9.447%</a:t>
            </a:r>
            <a:endParaRPr/>
          </a:p>
          <a:p>
            <a:pPr indent="0" lvl="0" marL="0" marR="0" rtl="0" algn="l">
              <a:lnSpc>
                <a:spcPct val="100000"/>
              </a:lnSpc>
              <a:spcBef>
                <a:spcPts val="0"/>
              </a:spcBef>
              <a:spcAft>
                <a:spcPts val="0"/>
              </a:spcAft>
              <a:buNone/>
            </a:pPr>
            <a:r>
              <a:rPr b="0" i="0" lang="en-US" sz="800" u="none" cap="none" strike="noStrike">
                <a:solidFill>
                  <a:srgbClr val="3C4043"/>
                </a:solidFill>
                <a:latin typeface="Roboto Mono"/>
                <a:ea typeface="Roboto Mono"/>
                <a:cs typeface="Roboto Mono"/>
                <a:sym typeface="Roboto Mono"/>
              </a:rPr>
              <a:t>Ws_n r2score : 0.8420825194985004</a:t>
            </a:r>
            <a:endParaRPr/>
          </a:p>
        </p:txBody>
      </p:sp>
      <p:graphicFrame>
        <p:nvGraphicFramePr>
          <p:cNvPr id="282" name="Google Shape;282;p21"/>
          <p:cNvGraphicFramePr/>
          <p:nvPr/>
        </p:nvGraphicFramePr>
        <p:xfrm>
          <a:off x="3111028" y="4755557"/>
          <a:ext cx="3000000" cy="3000000"/>
        </p:xfrm>
        <a:graphic>
          <a:graphicData uri="http://schemas.openxmlformats.org/drawingml/2006/table">
            <a:tbl>
              <a:tblPr bandRow="1" firstRow="1">
                <a:noFill/>
                <a:tableStyleId>{4D6571B3-8619-4A74-B885-28C4B0CD5BDC}</a:tableStyleId>
              </a:tblPr>
              <a:tblGrid>
                <a:gridCol w="3623025"/>
                <a:gridCol w="1132200"/>
                <a:gridCol w="1089000"/>
              </a:tblGrid>
              <a:tr h="127000">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60 % Training</a:t>
                      </a:r>
                      <a:endParaRPr/>
                    </a:p>
                  </a:txBody>
                  <a:tcPr marT="45725" marB="45725" marR="91450" marL="91450" anchor="ctr">
                    <a:lnL cap="flat" cmpd="sng" w="9525">
                      <a:solidFill>
                        <a:srgbClr val="000000">
                          <a:alpha val="0"/>
                        </a:srgbClr>
                      </a:solidFill>
                      <a:prstDash val="solid"/>
                      <a:round/>
                      <a:headEnd len="sm" w="sm" type="none"/>
                      <a:tailEnd len="sm" w="sm" type="none"/>
                    </a:lnL>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3FB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20 % Validation</a:t>
                      </a:r>
                      <a:endParaRPr/>
                    </a:p>
                  </a:txBody>
                  <a:tcPr marT="45725" marB="45725" marR="91450" marL="91450" anchor="ct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1BD00"/>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20 % Testing</a:t>
                      </a:r>
                      <a:endParaRPr/>
                    </a:p>
                  </a:txBody>
                  <a:tcPr marT="45725" marB="45725" marR="91450" marL="91450" anchor="ctr">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B050"/>
                    </a:solidFill>
                  </a:tcPr>
                </a:tc>
              </a:tr>
            </a:tbl>
          </a:graphicData>
        </a:graphic>
      </p:graphicFrame>
      <p:pic>
        <p:nvPicPr>
          <p:cNvPr id="283" name="Google Shape;283;p21"/>
          <p:cNvPicPr preferRelativeResize="0"/>
          <p:nvPr/>
        </p:nvPicPr>
        <p:blipFill rotWithShape="1">
          <a:blip r:embed="rId3">
            <a:alphaModFix/>
          </a:blip>
          <a:srcRect b="7785" l="7219" r="4726" t="5803"/>
          <a:stretch/>
        </p:blipFill>
        <p:spPr>
          <a:xfrm>
            <a:off x="5790946" y="3102676"/>
            <a:ext cx="3117004" cy="1396562"/>
          </a:xfrm>
          <a:prstGeom prst="rect">
            <a:avLst/>
          </a:prstGeom>
          <a:noFill/>
          <a:ln cap="flat" cmpd="sng" w="9525">
            <a:solidFill>
              <a:srgbClr val="FF0000"/>
            </a:solidFill>
            <a:prstDash val="solid"/>
            <a:round/>
            <a:headEnd len="sm" w="sm" type="none"/>
            <a:tailEnd len="sm" w="sm" type="none"/>
          </a:ln>
        </p:spPr>
      </p:pic>
      <p:grpSp>
        <p:nvGrpSpPr>
          <p:cNvPr id="284" name="Google Shape;284;p21"/>
          <p:cNvGrpSpPr/>
          <p:nvPr/>
        </p:nvGrpSpPr>
        <p:grpSpPr>
          <a:xfrm>
            <a:off x="145244" y="2806118"/>
            <a:ext cx="2859143" cy="1902263"/>
            <a:chOff x="145244" y="2783996"/>
            <a:chExt cx="2859143" cy="1902263"/>
          </a:xfrm>
        </p:grpSpPr>
        <p:pic>
          <p:nvPicPr>
            <p:cNvPr id="285" name="Google Shape;285;p21"/>
            <p:cNvPicPr preferRelativeResize="0"/>
            <p:nvPr/>
          </p:nvPicPr>
          <p:blipFill rotWithShape="1">
            <a:blip r:embed="rId4">
              <a:alphaModFix/>
            </a:blip>
            <a:srcRect b="0" l="4600" r="0" t="0"/>
            <a:stretch/>
          </p:blipFill>
          <p:spPr>
            <a:xfrm>
              <a:off x="145244" y="2938709"/>
              <a:ext cx="2859143" cy="1747550"/>
            </a:xfrm>
            <a:prstGeom prst="rect">
              <a:avLst/>
            </a:prstGeom>
            <a:noFill/>
            <a:ln>
              <a:noFill/>
            </a:ln>
          </p:spPr>
        </p:pic>
        <p:sp>
          <p:nvSpPr>
            <p:cNvPr id="286" name="Google Shape;286;p21"/>
            <p:cNvSpPr txBox="1"/>
            <p:nvPr/>
          </p:nvSpPr>
          <p:spPr>
            <a:xfrm>
              <a:off x="685721" y="2783996"/>
              <a:ext cx="1984152" cy="276999"/>
            </a:xfrm>
            <a:prstGeom prst="rect">
              <a:avLst/>
            </a:prstGeom>
            <a:solidFill>
              <a:srgbClr val="FBFBFB"/>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003399"/>
                  </a:solidFill>
                  <a:latin typeface="Verdana"/>
                  <a:ea typeface="Verdana"/>
                  <a:cs typeface="Verdana"/>
                  <a:sym typeface="Verdana"/>
                </a:rPr>
                <a:t>Metrics of NN model:</a:t>
              </a:r>
              <a:endParaRPr b="1" i="0" sz="1200" u="none" cap="none" strike="noStrike">
                <a:solidFill>
                  <a:srgbClr val="003399"/>
                </a:solidFill>
                <a:latin typeface="Verdana"/>
                <a:ea typeface="Verdana"/>
                <a:cs typeface="Verdana"/>
                <a:sym typeface="Verdana"/>
              </a:endParaRPr>
            </a:p>
          </p:txBody>
        </p:sp>
      </p:grpSp>
      <p:grpSp>
        <p:nvGrpSpPr>
          <p:cNvPr id="287" name="Google Shape;287;p21"/>
          <p:cNvGrpSpPr/>
          <p:nvPr/>
        </p:nvGrpSpPr>
        <p:grpSpPr>
          <a:xfrm>
            <a:off x="104094" y="1042983"/>
            <a:ext cx="3009109" cy="1736519"/>
            <a:chOff x="104094" y="1124097"/>
            <a:chExt cx="3009109" cy="1736519"/>
          </a:xfrm>
        </p:grpSpPr>
        <p:sp>
          <p:nvSpPr>
            <p:cNvPr id="288" name="Google Shape;288;p21"/>
            <p:cNvSpPr txBox="1"/>
            <p:nvPr/>
          </p:nvSpPr>
          <p:spPr>
            <a:xfrm>
              <a:off x="644651" y="1124097"/>
              <a:ext cx="1984152" cy="276999"/>
            </a:xfrm>
            <a:prstGeom prst="rect">
              <a:avLst/>
            </a:prstGeom>
            <a:solidFill>
              <a:srgbClr val="FBFBFB"/>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003399"/>
                  </a:solidFill>
                  <a:latin typeface="Verdana"/>
                  <a:ea typeface="Verdana"/>
                  <a:cs typeface="Verdana"/>
                  <a:sym typeface="Verdana"/>
                </a:rPr>
                <a:t>ML of NN model:</a:t>
              </a:r>
              <a:endParaRPr b="1" i="0" sz="1200" u="none" cap="none" strike="noStrike">
                <a:solidFill>
                  <a:srgbClr val="003399"/>
                </a:solidFill>
                <a:latin typeface="Verdana"/>
                <a:ea typeface="Verdana"/>
                <a:cs typeface="Verdana"/>
                <a:sym typeface="Verdana"/>
              </a:endParaRPr>
            </a:p>
          </p:txBody>
        </p:sp>
        <p:sp>
          <p:nvSpPr>
            <p:cNvPr id="289" name="Google Shape;289;p21"/>
            <p:cNvSpPr txBox="1"/>
            <p:nvPr/>
          </p:nvSpPr>
          <p:spPr>
            <a:xfrm>
              <a:off x="104094" y="1367900"/>
              <a:ext cx="3009109" cy="14927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3C4043"/>
                  </a:solidFill>
                  <a:latin typeface="Roboto Mono"/>
                  <a:ea typeface="Roboto Mono"/>
                  <a:cs typeface="Roboto Mono"/>
                  <a:sym typeface="Roboto Mono"/>
                </a:rPr>
                <a:t>Layer (type)          Output Shape        Param #   </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700" u="none" cap="none" strike="noStrike">
                  <a:solidFill>
                    <a:srgbClr val="3C4043"/>
                  </a:solidFill>
                  <a:latin typeface="Roboto Mono"/>
                  <a:ea typeface="Roboto Mono"/>
                  <a:cs typeface="Roboto Mono"/>
                  <a:sym typeface="Roboto Mono"/>
                </a:rPr>
                <a:t>==================================================</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700" u="none" cap="none" strike="noStrike">
                  <a:solidFill>
                    <a:srgbClr val="3C4043"/>
                  </a:solidFill>
                  <a:latin typeface="Roboto Mono"/>
                  <a:ea typeface="Roboto Mono"/>
                  <a:cs typeface="Roboto Mono"/>
                  <a:sym typeface="Roboto Mono"/>
                </a:rPr>
                <a:t>dense (Dense)         (None, 256)         1280      </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700" u="none" cap="none" strike="noStrike">
                  <a:solidFill>
                    <a:srgbClr val="3C4043"/>
                  </a:solidFill>
                  <a:latin typeface="Roboto Mono"/>
                  <a:ea typeface="Roboto Mono"/>
                  <a:cs typeface="Roboto Mono"/>
                  <a:sym typeface="Roboto Mono"/>
                </a:rPr>
                <a:t>__________________________________________________</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700" u="none" cap="none" strike="noStrike">
                  <a:solidFill>
                    <a:srgbClr val="3C4043"/>
                  </a:solidFill>
                  <a:latin typeface="Roboto Mono"/>
                  <a:ea typeface="Roboto Mono"/>
                  <a:cs typeface="Roboto Mono"/>
                  <a:sym typeface="Roboto Mono"/>
                </a:rPr>
                <a:t>dense_1 (Dense)       (None, 128)         32896     </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700" u="none" cap="none" strike="noStrike">
                  <a:solidFill>
                    <a:srgbClr val="3C4043"/>
                  </a:solidFill>
                  <a:latin typeface="Roboto Mono"/>
                  <a:ea typeface="Roboto Mono"/>
                  <a:cs typeface="Roboto Mono"/>
                  <a:sym typeface="Roboto Mono"/>
                </a:rPr>
                <a:t>__________________________________________________</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700" u="none" cap="none" strike="noStrike">
                  <a:solidFill>
                    <a:srgbClr val="3C4043"/>
                  </a:solidFill>
                  <a:latin typeface="Roboto Mono"/>
                  <a:ea typeface="Roboto Mono"/>
                  <a:cs typeface="Roboto Mono"/>
                  <a:sym typeface="Roboto Mono"/>
                </a:rPr>
                <a:t>dense_2 (Dense)       (None, 64)          8256      </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700" u="none" cap="none" strike="noStrike">
                  <a:solidFill>
                    <a:srgbClr val="3C4043"/>
                  </a:solidFill>
                  <a:latin typeface="Roboto Mono"/>
                  <a:ea typeface="Roboto Mono"/>
                  <a:cs typeface="Roboto Mono"/>
                  <a:sym typeface="Roboto Mono"/>
                </a:rPr>
                <a:t>__________________________________________________</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700" u="none" cap="none" strike="noStrike">
                  <a:solidFill>
                    <a:srgbClr val="3C4043"/>
                  </a:solidFill>
                  <a:latin typeface="Roboto Mono"/>
                  <a:ea typeface="Roboto Mono"/>
                  <a:cs typeface="Roboto Mono"/>
                  <a:sym typeface="Roboto Mono"/>
                </a:rPr>
                <a:t>dense_3 (Dense)       (None, 32)          2080      </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700" u="none" cap="none" strike="noStrike">
                  <a:solidFill>
                    <a:srgbClr val="3C4043"/>
                  </a:solidFill>
                  <a:latin typeface="Roboto Mono"/>
                  <a:ea typeface="Roboto Mono"/>
                  <a:cs typeface="Roboto Mono"/>
                  <a:sym typeface="Roboto Mono"/>
                </a:rPr>
                <a:t>__________________________________________________</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700" u="none" cap="none" strike="noStrike">
                  <a:solidFill>
                    <a:srgbClr val="3C4043"/>
                  </a:solidFill>
                  <a:latin typeface="Roboto Mono"/>
                  <a:ea typeface="Roboto Mono"/>
                  <a:cs typeface="Roboto Mono"/>
                  <a:sym typeface="Roboto Mono"/>
                </a:rPr>
                <a:t>dense_4 (Dense)       (None, 3)           99        </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700" u="none" cap="none" strike="noStrike">
                  <a:solidFill>
                    <a:srgbClr val="3C4043"/>
                  </a:solidFill>
                  <a:latin typeface="Roboto Mono"/>
                  <a:ea typeface="Roboto Mono"/>
                  <a:cs typeface="Roboto Mono"/>
                  <a:sym typeface="Roboto Mono"/>
                </a:rPr>
                <a:t>==================================================</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700" u="none" cap="none" strike="noStrike">
                  <a:solidFill>
                    <a:srgbClr val="3C4043"/>
                  </a:solidFill>
                  <a:latin typeface="Roboto Mono"/>
                  <a:ea typeface="Roboto Mono"/>
                  <a:cs typeface="Roboto Mono"/>
                  <a:sym typeface="Roboto Mono"/>
                </a:rPr>
                <a:t>Total params: 44,611</a:t>
              </a:r>
              <a:endParaRPr b="0" i="0" sz="700" u="none" cap="none" strike="noStrike">
                <a:solidFill>
                  <a:srgbClr val="000000"/>
                </a:solidFill>
                <a:latin typeface="Arial"/>
                <a:ea typeface="Arial"/>
                <a:cs typeface="Arial"/>
                <a:sym typeface="Arial"/>
              </a:endParaRPr>
            </a:p>
          </p:txBody>
        </p:sp>
      </p:grpSp>
      <p:grpSp>
        <p:nvGrpSpPr>
          <p:cNvPr id="290" name="Google Shape;290;p21"/>
          <p:cNvGrpSpPr/>
          <p:nvPr/>
        </p:nvGrpSpPr>
        <p:grpSpPr>
          <a:xfrm>
            <a:off x="3125776" y="1048299"/>
            <a:ext cx="5844204" cy="1692355"/>
            <a:chOff x="3125776" y="1085250"/>
            <a:chExt cx="5844204" cy="1692355"/>
          </a:xfrm>
        </p:grpSpPr>
        <p:pic>
          <p:nvPicPr>
            <p:cNvPr id="291" name="Google Shape;291;p21"/>
            <p:cNvPicPr preferRelativeResize="0"/>
            <p:nvPr/>
          </p:nvPicPr>
          <p:blipFill rotWithShape="1">
            <a:blip r:embed="rId5">
              <a:alphaModFix/>
            </a:blip>
            <a:srcRect b="0" l="0" r="0" t="0"/>
            <a:stretch/>
          </p:blipFill>
          <p:spPr>
            <a:xfrm>
              <a:off x="3125776" y="1300549"/>
              <a:ext cx="5844204" cy="1477056"/>
            </a:xfrm>
            <a:prstGeom prst="rect">
              <a:avLst/>
            </a:prstGeom>
            <a:noFill/>
            <a:ln>
              <a:noFill/>
            </a:ln>
          </p:spPr>
        </p:pic>
        <p:sp>
          <p:nvSpPr>
            <p:cNvPr id="292" name="Google Shape;292;p21"/>
            <p:cNvSpPr txBox="1"/>
            <p:nvPr/>
          </p:nvSpPr>
          <p:spPr>
            <a:xfrm>
              <a:off x="4652945" y="1107372"/>
              <a:ext cx="1984152" cy="246221"/>
            </a:xfrm>
            <a:prstGeom prst="rect">
              <a:avLst/>
            </a:prstGeom>
            <a:solidFill>
              <a:srgbClr val="FBFBFB"/>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b="1" i="0" sz="1000" u="none" cap="none" strike="noStrike">
                <a:solidFill>
                  <a:srgbClr val="003399"/>
                </a:solidFill>
                <a:latin typeface="Verdana"/>
                <a:ea typeface="Verdana"/>
                <a:cs typeface="Verdana"/>
                <a:sym typeface="Verdana"/>
              </a:endParaRPr>
            </a:p>
          </p:txBody>
        </p:sp>
        <p:sp>
          <p:nvSpPr>
            <p:cNvPr id="293" name="Google Shape;293;p21"/>
            <p:cNvSpPr txBox="1"/>
            <p:nvPr/>
          </p:nvSpPr>
          <p:spPr>
            <a:xfrm>
              <a:off x="4652945" y="1085250"/>
              <a:ext cx="2616701"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003399"/>
                  </a:solidFill>
                  <a:latin typeface="Verdana"/>
                  <a:ea typeface="Verdana"/>
                  <a:cs typeface="Verdana"/>
                  <a:sym typeface="Verdana"/>
                </a:rPr>
                <a:t>NN Regressor predicting:</a:t>
              </a:r>
              <a:endParaRPr b="1" i="0" sz="1200" u="none" cap="none" strike="noStrike">
                <a:solidFill>
                  <a:srgbClr val="003399"/>
                </a:solidFill>
                <a:latin typeface="Verdana"/>
                <a:ea typeface="Verdana"/>
                <a:cs typeface="Verdana"/>
                <a:sym typeface="Verdana"/>
              </a:endParaRPr>
            </a:p>
          </p:txBody>
        </p:sp>
      </p:grpSp>
      <p:grpSp>
        <p:nvGrpSpPr>
          <p:cNvPr id="294" name="Google Shape;294;p21"/>
          <p:cNvGrpSpPr/>
          <p:nvPr/>
        </p:nvGrpSpPr>
        <p:grpSpPr>
          <a:xfrm>
            <a:off x="6504044" y="1310550"/>
            <a:ext cx="1342104" cy="1792126"/>
            <a:chOff x="6776884" y="1117181"/>
            <a:chExt cx="1342104" cy="1792126"/>
          </a:xfrm>
        </p:grpSpPr>
        <p:sp>
          <p:nvSpPr>
            <p:cNvPr id="295" name="Google Shape;295;p21"/>
            <p:cNvSpPr/>
            <p:nvPr/>
          </p:nvSpPr>
          <p:spPr>
            <a:xfrm>
              <a:off x="6776884" y="1117181"/>
              <a:ext cx="1342104" cy="1367571"/>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296" name="Google Shape;296;p21"/>
            <p:cNvCxnSpPr>
              <a:endCxn id="283" idx="0"/>
            </p:cNvCxnSpPr>
            <p:nvPr/>
          </p:nvCxnSpPr>
          <p:spPr>
            <a:xfrm>
              <a:off x="7549988" y="2484807"/>
              <a:ext cx="72300" cy="424500"/>
            </a:xfrm>
            <a:prstGeom prst="straightConnector1">
              <a:avLst/>
            </a:prstGeom>
            <a:noFill/>
            <a:ln cap="flat" cmpd="sng" w="9525">
              <a:solidFill>
                <a:srgbClr val="FF0000"/>
              </a:solidFill>
              <a:prstDash val="solid"/>
              <a:round/>
              <a:headEnd len="sm" w="sm" type="none"/>
              <a:tailEnd len="med" w="med" type="triangle"/>
            </a:ln>
          </p:spPr>
        </p:cxn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2"/>
          <p:cNvSpPr txBox="1"/>
          <p:nvPr/>
        </p:nvSpPr>
        <p:spPr>
          <a:xfrm>
            <a:off x="1250300" y="302200"/>
            <a:ext cx="7893600" cy="1035900"/>
          </a:xfrm>
          <a:prstGeom prst="rect">
            <a:avLst/>
          </a:prstGeom>
          <a:noFill/>
          <a:ln>
            <a:noFill/>
          </a:ln>
        </p:spPr>
        <p:txBody>
          <a:bodyPr anchorCtr="0" anchor="t" bIns="91425" lIns="91425" spcFirstLastPara="1" rIns="0" wrap="square" tIns="91425">
            <a:noAutofit/>
          </a:bodyPr>
          <a:lstStyle/>
          <a:p>
            <a:pPr indent="0" lvl="0" marL="0" marR="0" rtl="0" algn="l">
              <a:lnSpc>
                <a:spcPct val="100000"/>
              </a:lnSpc>
              <a:spcBef>
                <a:spcPts val="0"/>
              </a:spcBef>
              <a:spcAft>
                <a:spcPts val="0"/>
              </a:spcAft>
              <a:buClr>
                <a:schemeClr val="dk1"/>
              </a:buClr>
              <a:buSzPts val="2600"/>
              <a:buFont typeface="Verdana"/>
              <a:buNone/>
            </a:pPr>
            <a:r>
              <a:rPr b="1" i="0" lang="en-US" sz="2000" u="none" cap="none" strike="noStrike">
                <a:solidFill>
                  <a:schemeClr val="dk1"/>
                </a:solidFill>
                <a:latin typeface="Verdana"/>
                <a:ea typeface="Verdana"/>
                <a:cs typeface="Verdana"/>
                <a:sym typeface="Verdana"/>
              </a:rPr>
              <a:t>Deliverable D3.7 </a:t>
            </a:r>
            <a:r>
              <a:rPr b="1" i="0" lang="en-US" sz="1900" u="none" cap="none" strike="noStrike">
                <a:solidFill>
                  <a:schemeClr val="dk1"/>
                </a:solidFill>
                <a:latin typeface="Verdana"/>
                <a:ea typeface="Verdana"/>
                <a:cs typeface="Verdana"/>
                <a:sym typeface="Verdana"/>
              </a:rPr>
              <a:t>Construction of algorithms for optimizing grain elevator routes based on new data using machine learning technologies with reinforcement</a:t>
            </a:r>
            <a:endParaRPr b="1" i="0" sz="1900" u="none" cap="none" strike="noStrike">
              <a:solidFill>
                <a:schemeClr val="dk1"/>
              </a:solidFill>
              <a:latin typeface="Verdana"/>
              <a:ea typeface="Verdana"/>
              <a:cs typeface="Verdana"/>
              <a:sym typeface="Verdana"/>
            </a:endParaRPr>
          </a:p>
        </p:txBody>
      </p:sp>
      <p:sp>
        <p:nvSpPr>
          <p:cNvPr id="302" name="Google Shape;302;p22"/>
          <p:cNvSpPr txBox="1"/>
          <p:nvPr/>
        </p:nvSpPr>
        <p:spPr>
          <a:xfrm>
            <a:off x="259750" y="1348886"/>
            <a:ext cx="17547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980000"/>
                </a:solidFill>
                <a:latin typeface="Verdana"/>
                <a:ea typeface="Verdana"/>
                <a:cs typeface="Verdana"/>
                <a:sym typeface="Verdana"/>
              </a:rPr>
              <a:t>Stage 1</a:t>
            </a:r>
            <a:endParaRPr b="1" i="0" sz="1400" u="none" cap="none" strike="noStrike">
              <a:solidFill>
                <a:srgbClr val="98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2F98"/>
                </a:solidFill>
                <a:latin typeface="Verdana"/>
                <a:ea typeface="Verdana"/>
                <a:cs typeface="Verdana"/>
                <a:sym typeface="Verdana"/>
              </a:rPr>
              <a:t>Creation of the Pretrained Models Bank</a:t>
            </a:r>
            <a:endParaRPr b="1" i="0" sz="1400" u="none" cap="none" strike="noStrike">
              <a:solidFill>
                <a:srgbClr val="002F98"/>
              </a:solidFill>
              <a:latin typeface="Verdana"/>
              <a:ea typeface="Verdana"/>
              <a:cs typeface="Verdana"/>
              <a:sym typeface="Verdana"/>
            </a:endParaRPr>
          </a:p>
        </p:txBody>
      </p:sp>
      <p:sp>
        <p:nvSpPr>
          <p:cNvPr id="303" name="Google Shape;303;p22"/>
          <p:cNvSpPr txBox="1"/>
          <p:nvPr/>
        </p:nvSpPr>
        <p:spPr>
          <a:xfrm>
            <a:off x="4565319" y="1356896"/>
            <a:ext cx="2142600" cy="831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980000"/>
                </a:solidFill>
                <a:latin typeface="Verdana"/>
                <a:ea typeface="Verdana"/>
                <a:cs typeface="Verdana"/>
                <a:sym typeface="Verdana"/>
              </a:rPr>
              <a:t>Stage 2</a:t>
            </a:r>
            <a:endParaRPr b="1" i="0" sz="1400" u="none" cap="none" strike="noStrike">
              <a:solidFill>
                <a:srgbClr val="98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2F98"/>
                </a:solidFill>
                <a:latin typeface="Verdana"/>
                <a:ea typeface="Verdana"/>
                <a:cs typeface="Verdana"/>
                <a:sym typeface="Verdana"/>
              </a:rPr>
              <a:t>The main stage of system operation</a:t>
            </a:r>
            <a:endParaRPr b="1" i="0" sz="1400" u="none" cap="none" strike="noStrike">
              <a:solidFill>
                <a:srgbClr val="002F98"/>
              </a:solidFill>
              <a:latin typeface="Verdana"/>
              <a:ea typeface="Verdana"/>
              <a:cs typeface="Verdana"/>
              <a:sym typeface="Verdana"/>
            </a:endParaRPr>
          </a:p>
        </p:txBody>
      </p:sp>
      <p:grpSp>
        <p:nvGrpSpPr>
          <p:cNvPr id="304" name="Google Shape;304;p22"/>
          <p:cNvGrpSpPr/>
          <p:nvPr/>
        </p:nvGrpSpPr>
        <p:grpSpPr>
          <a:xfrm>
            <a:off x="5204550" y="1463408"/>
            <a:ext cx="3178884" cy="2992537"/>
            <a:chOff x="5204550" y="1463408"/>
            <a:chExt cx="3178884" cy="2992537"/>
          </a:xfrm>
        </p:grpSpPr>
        <p:cxnSp>
          <p:nvCxnSpPr>
            <p:cNvPr id="305" name="Google Shape;305;p22"/>
            <p:cNvCxnSpPr/>
            <p:nvPr/>
          </p:nvCxnSpPr>
          <p:spPr>
            <a:xfrm rot="10800000">
              <a:off x="6262256" y="3457161"/>
              <a:ext cx="898500" cy="690900"/>
            </a:xfrm>
            <a:prstGeom prst="bentConnector3">
              <a:avLst>
                <a:gd fmla="val 71566" name="adj1"/>
              </a:avLst>
            </a:prstGeom>
            <a:noFill/>
            <a:ln cap="flat" cmpd="sng" w="19050">
              <a:solidFill>
                <a:srgbClr val="002F98"/>
              </a:solidFill>
              <a:prstDash val="solid"/>
              <a:round/>
              <a:headEnd len="sm" w="sm" type="none"/>
              <a:tailEnd len="med" w="med" type="triangle"/>
            </a:ln>
          </p:spPr>
        </p:cxnSp>
        <p:pic>
          <p:nvPicPr>
            <p:cNvPr id="306" name="Google Shape;306;p22"/>
            <p:cNvPicPr preferRelativeResize="0"/>
            <p:nvPr/>
          </p:nvPicPr>
          <p:blipFill rotWithShape="1">
            <a:blip r:embed="rId3">
              <a:alphaModFix/>
            </a:blip>
            <a:srcRect b="0" l="0" r="0" t="0"/>
            <a:stretch/>
          </p:blipFill>
          <p:spPr>
            <a:xfrm>
              <a:off x="6639445" y="3858769"/>
              <a:ext cx="597176" cy="597176"/>
            </a:xfrm>
            <a:prstGeom prst="rect">
              <a:avLst/>
            </a:prstGeom>
            <a:noFill/>
            <a:ln>
              <a:noFill/>
            </a:ln>
            <a:effectLst>
              <a:outerShdw blurRad="88900" rotWithShape="0" dir="4200000" dist="76200">
                <a:srgbClr val="000000">
                  <a:alpha val="25882"/>
                </a:srgbClr>
              </a:outerShdw>
            </a:effectLst>
          </p:spPr>
        </p:pic>
        <p:cxnSp>
          <p:nvCxnSpPr>
            <p:cNvPr id="307" name="Google Shape;307;p22"/>
            <p:cNvCxnSpPr>
              <a:stCxn id="308" idx="4"/>
              <a:endCxn id="309" idx="0"/>
            </p:cNvCxnSpPr>
            <p:nvPr/>
          </p:nvCxnSpPr>
          <p:spPr>
            <a:xfrm flipH="1" rot="-5400000">
              <a:off x="7315436" y="1943396"/>
              <a:ext cx="239700" cy="600"/>
            </a:xfrm>
            <a:prstGeom prst="bentConnector3">
              <a:avLst>
                <a:gd fmla="val 50000" name="adj1"/>
              </a:avLst>
            </a:prstGeom>
            <a:noFill/>
            <a:ln cap="flat" cmpd="sng" w="19050">
              <a:solidFill>
                <a:srgbClr val="002F98"/>
              </a:solidFill>
              <a:prstDash val="solid"/>
              <a:round/>
              <a:headEnd len="sm" w="sm" type="none"/>
              <a:tailEnd len="med" w="med" type="triangle"/>
            </a:ln>
          </p:spPr>
        </p:cxnSp>
        <p:cxnSp>
          <p:nvCxnSpPr>
            <p:cNvPr id="310" name="Google Shape;310;p22"/>
            <p:cNvCxnSpPr>
              <a:stCxn id="309" idx="2"/>
              <a:endCxn id="311" idx="0"/>
            </p:cNvCxnSpPr>
            <p:nvPr/>
          </p:nvCxnSpPr>
          <p:spPr>
            <a:xfrm flipH="1" rot="-5400000">
              <a:off x="7286485" y="2713849"/>
              <a:ext cx="297600" cy="600"/>
            </a:xfrm>
            <a:prstGeom prst="bentConnector3">
              <a:avLst>
                <a:gd fmla="val 50000" name="adj1"/>
              </a:avLst>
            </a:prstGeom>
            <a:noFill/>
            <a:ln cap="flat" cmpd="sng" w="19050">
              <a:solidFill>
                <a:srgbClr val="002F98"/>
              </a:solidFill>
              <a:prstDash val="solid"/>
              <a:round/>
              <a:headEnd len="sm" w="sm" type="none"/>
              <a:tailEnd len="med" w="med" type="triangle"/>
            </a:ln>
          </p:spPr>
        </p:cxnSp>
        <p:cxnSp>
          <p:nvCxnSpPr>
            <p:cNvPr id="312" name="Google Shape;312;p22"/>
            <p:cNvCxnSpPr>
              <a:stCxn id="309" idx="1"/>
            </p:cNvCxnSpPr>
            <p:nvPr/>
          </p:nvCxnSpPr>
          <p:spPr>
            <a:xfrm flipH="1">
              <a:off x="5804035" y="2314443"/>
              <a:ext cx="753600" cy="221100"/>
            </a:xfrm>
            <a:prstGeom prst="bentConnector3">
              <a:avLst>
                <a:gd fmla="val 100127" name="adj1"/>
              </a:avLst>
            </a:prstGeom>
            <a:noFill/>
            <a:ln cap="flat" cmpd="sng" w="19050">
              <a:solidFill>
                <a:srgbClr val="002F98"/>
              </a:solidFill>
              <a:prstDash val="solid"/>
              <a:round/>
              <a:headEnd len="sm" w="sm" type="none"/>
              <a:tailEnd len="med" w="med" type="triangle"/>
            </a:ln>
          </p:spPr>
        </p:cxnSp>
        <p:cxnSp>
          <p:nvCxnSpPr>
            <p:cNvPr id="313" name="Google Shape;313;p22"/>
            <p:cNvCxnSpPr>
              <a:stCxn id="314" idx="3"/>
              <a:endCxn id="315" idx="5"/>
            </p:cNvCxnSpPr>
            <p:nvPr/>
          </p:nvCxnSpPr>
          <p:spPr>
            <a:xfrm>
              <a:off x="5204550" y="2684358"/>
              <a:ext cx="206400" cy="624000"/>
            </a:xfrm>
            <a:prstGeom prst="bentConnector3">
              <a:avLst>
                <a:gd fmla="val -46028" name="adj1"/>
              </a:avLst>
            </a:prstGeom>
            <a:noFill/>
            <a:ln cap="flat" cmpd="sng" w="19050">
              <a:solidFill>
                <a:srgbClr val="002F98"/>
              </a:solidFill>
              <a:prstDash val="solid"/>
              <a:round/>
              <a:headEnd len="sm" w="sm" type="none"/>
              <a:tailEnd len="med" w="med" type="triangle"/>
            </a:ln>
          </p:spPr>
        </p:cxnSp>
        <p:sp>
          <p:nvSpPr>
            <p:cNvPr id="308" name="Google Shape;308;p22"/>
            <p:cNvSpPr/>
            <p:nvPr/>
          </p:nvSpPr>
          <p:spPr>
            <a:xfrm>
              <a:off x="6530111" y="1463408"/>
              <a:ext cx="1809750" cy="360438"/>
            </a:xfrm>
            <a:prstGeom prst="parallelogram">
              <a:avLst>
                <a:gd fmla="val 99158" name="adj"/>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Retrospective data</a:t>
              </a:r>
              <a:endParaRPr/>
            </a:p>
          </p:txBody>
        </p:sp>
        <p:sp>
          <p:nvSpPr>
            <p:cNvPr id="309" name="Google Shape;309;p22"/>
            <p:cNvSpPr/>
            <p:nvPr/>
          </p:nvSpPr>
          <p:spPr>
            <a:xfrm>
              <a:off x="6557635" y="2063537"/>
              <a:ext cx="1754700" cy="501812"/>
            </a:xfrm>
            <a:prstGeom prst="diamond">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Is N large?</a:t>
              </a:r>
              <a:endParaRPr b="1" i="0" sz="900" u="none" cap="none" strike="noStrike">
                <a:solidFill>
                  <a:schemeClr val="lt1"/>
                </a:solidFill>
                <a:latin typeface="Arial"/>
                <a:ea typeface="Arial"/>
                <a:cs typeface="Arial"/>
                <a:sym typeface="Arial"/>
              </a:endParaRPr>
            </a:p>
          </p:txBody>
        </p:sp>
        <p:sp>
          <p:nvSpPr>
            <p:cNvPr id="316" name="Google Shape;316;p22"/>
            <p:cNvSpPr/>
            <p:nvPr/>
          </p:nvSpPr>
          <p:spPr>
            <a:xfrm>
              <a:off x="7424539" y="2497556"/>
              <a:ext cx="236865" cy="239691"/>
            </a:xfrm>
            <a:prstGeom prst="parallelogram">
              <a:avLst>
                <a:gd fmla="val 0" name="adj"/>
              </a:avLst>
            </a:prstGeom>
            <a:noFill/>
            <a:ln>
              <a:noFill/>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1600" u="none" cap="none" strike="noStrike">
                  <a:solidFill>
                    <a:srgbClr val="003399"/>
                  </a:solidFill>
                  <a:latin typeface="Arial"/>
                  <a:ea typeface="Arial"/>
                  <a:cs typeface="Arial"/>
                  <a:sym typeface="Arial"/>
                </a:rPr>
                <a:t>+</a:t>
              </a:r>
              <a:endParaRPr/>
            </a:p>
          </p:txBody>
        </p:sp>
        <p:sp>
          <p:nvSpPr>
            <p:cNvPr id="317" name="Google Shape;317;p22"/>
            <p:cNvSpPr/>
            <p:nvPr/>
          </p:nvSpPr>
          <p:spPr>
            <a:xfrm>
              <a:off x="6413885" y="2104608"/>
              <a:ext cx="236865" cy="232715"/>
            </a:xfrm>
            <a:prstGeom prst="parallelogram">
              <a:avLst>
                <a:gd fmla="val 0" name="adj"/>
              </a:avLst>
            </a:prstGeom>
            <a:noFill/>
            <a:ln>
              <a:noFill/>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1600" u="none" cap="none" strike="noStrike">
                  <a:solidFill>
                    <a:srgbClr val="003399"/>
                  </a:solidFill>
                  <a:latin typeface="Arial"/>
                  <a:ea typeface="Arial"/>
                  <a:cs typeface="Arial"/>
                  <a:sym typeface="Arial"/>
                </a:rPr>
                <a:t>-</a:t>
              </a:r>
              <a:endParaRPr/>
            </a:p>
          </p:txBody>
        </p:sp>
        <p:sp>
          <p:nvSpPr>
            <p:cNvPr id="314" name="Google Shape;314;p22"/>
            <p:cNvSpPr/>
            <p:nvPr/>
          </p:nvSpPr>
          <p:spPr>
            <a:xfrm>
              <a:off x="5204550" y="2535567"/>
              <a:ext cx="1216595" cy="297582"/>
            </a:xfrm>
            <a:prstGeom prst="hexagon">
              <a:avLst>
                <a:gd fmla="val 86455" name="adj"/>
                <a:gd fmla="val 115470" name="vf"/>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1 … N</a:t>
              </a:r>
              <a:endParaRPr/>
            </a:p>
          </p:txBody>
        </p:sp>
        <p:cxnSp>
          <p:nvCxnSpPr>
            <p:cNvPr id="318" name="Google Shape;318;p22"/>
            <p:cNvCxnSpPr>
              <a:stCxn id="314" idx="0"/>
              <a:endCxn id="315" idx="2"/>
            </p:cNvCxnSpPr>
            <p:nvPr/>
          </p:nvCxnSpPr>
          <p:spPr>
            <a:xfrm flipH="1">
              <a:off x="6247745" y="2684358"/>
              <a:ext cx="173400" cy="624000"/>
            </a:xfrm>
            <a:prstGeom prst="bentConnector3">
              <a:avLst>
                <a:gd fmla="val -54921" name="adj1"/>
              </a:avLst>
            </a:prstGeom>
            <a:noFill/>
            <a:ln cap="flat" cmpd="sng" w="19050">
              <a:solidFill>
                <a:srgbClr val="002F98"/>
              </a:solidFill>
              <a:prstDash val="solid"/>
              <a:round/>
              <a:headEnd len="sm" w="sm" type="none"/>
              <a:tailEnd len="med" w="med" type="triangle"/>
            </a:ln>
          </p:spPr>
        </p:cxnSp>
        <p:cxnSp>
          <p:nvCxnSpPr>
            <p:cNvPr id="319" name="Google Shape;319;p22"/>
            <p:cNvCxnSpPr>
              <a:stCxn id="315" idx="3"/>
              <a:endCxn id="320" idx="0"/>
            </p:cNvCxnSpPr>
            <p:nvPr/>
          </p:nvCxnSpPr>
          <p:spPr>
            <a:xfrm>
              <a:off x="5829352" y="3575673"/>
              <a:ext cx="0" cy="255000"/>
            </a:xfrm>
            <a:prstGeom prst="straightConnector1">
              <a:avLst/>
            </a:prstGeom>
            <a:noFill/>
            <a:ln cap="flat" cmpd="sng" w="19050">
              <a:solidFill>
                <a:srgbClr val="002F98"/>
              </a:solidFill>
              <a:prstDash val="solid"/>
              <a:round/>
              <a:headEnd len="sm" w="sm" type="none"/>
              <a:tailEnd len="med" w="med" type="triangle"/>
            </a:ln>
          </p:spPr>
        </p:cxnSp>
        <p:cxnSp>
          <p:nvCxnSpPr>
            <p:cNvPr id="321" name="Google Shape;321;p22"/>
            <p:cNvCxnSpPr>
              <a:stCxn id="320" idx="3"/>
              <a:endCxn id="322" idx="3"/>
            </p:cNvCxnSpPr>
            <p:nvPr/>
          </p:nvCxnSpPr>
          <p:spPr>
            <a:xfrm flipH="1" rot="-5400000">
              <a:off x="6893752" y="3300879"/>
              <a:ext cx="12900" cy="2141700"/>
            </a:xfrm>
            <a:prstGeom prst="bentConnector3">
              <a:avLst>
                <a:gd fmla="val 1271221" name="adj1"/>
              </a:avLst>
            </a:prstGeom>
            <a:noFill/>
            <a:ln cap="flat" cmpd="sng" w="19050">
              <a:solidFill>
                <a:srgbClr val="002F98"/>
              </a:solidFill>
              <a:prstDash val="solid"/>
              <a:round/>
              <a:headEnd len="sm" w="sm" type="none"/>
              <a:tailEnd len="med" w="med" type="triangle"/>
            </a:ln>
          </p:spPr>
        </p:cxnSp>
        <p:sp>
          <p:nvSpPr>
            <p:cNvPr id="322" name="Google Shape;322;p22"/>
            <p:cNvSpPr/>
            <p:nvPr/>
          </p:nvSpPr>
          <p:spPr>
            <a:xfrm>
              <a:off x="7558699" y="3843578"/>
              <a:ext cx="824735" cy="534613"/>
            </a:xfrm>
            <a:prstGeom prst="parallelogram">
              <a:avLst>
                <a:gd fmla="val 0" name="adj"/>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Visualization of optimal route</a:t>
              </a:r>
              <a:endParaRPr/>
            </a:p>
          </p:txBody>
        </p:sp>
        <p:cxnSp>
          <p:nvCxnSpPr>
            <p:cNvPr id="323" name="Google Shape;323;p22"/>
            <p:cNvCxnSpPr>
              <a:endCxn id="322" idx="0"/>
            </p:cNvCxnSpPr>
            <p:nvPr/>
          </p:nvCxnSpPr>
          <p:spPr>
            <a:xfrm flipH="1" rot="-5400000">
              <a:off x="7559317" y="3431828"/>
              <a:ext cx="446100" cy="377400"/>
            </a:xfrm>
            <a:prstGeom prst="bentConnector3">
              <a:avLst>
                <a:gd fmla="val 50000" name="adj1"/>
              </a:avLst>
            </a:prstGeom>
            <a:noFill/>
            <a:ln cap="flat" cmpd="sng" w="19050">
              <a:solidFill>
                <a:srgbClr val="002F98"/>
              </a:solidFill>
              <a:prstDash val="solid"/>
              <a:round/>
              <a:headEnd len="sm" w="sm" type="none"/>
              <a:tailEnd len="med" w="med" type="triangle"/>
            </a:ln>
          </p:spPr>
        </p:cxnSp>
        <p:cxnSp>
          <p:nvCxnSpPr>
            <p:cNvPr id="324" name="Google Shape;324;p22"/>
            <p:cNvCxnSpPr/>
            <p:nvPr/>
          </p:nvCxnSpPr>
          <p:spPr>
            <a:xfrm rot="-5400000">
              <a:off x="6829787" y="3498678"/>
              <a:ext cx="559800" cy="350700"/>
            </a:xfrm>
            <a:prstGeom prst="bentConnector3">
              <a:avLst>
                <a:gd fmla="val 59360" name="adj1"/>
              </a:avLst>
            </a:prstGeom>
            <a:noFill/>
            <a:ln cap="flat" cmpd="sng" w="19050">
              <a:solidFill>
                <a:srgbClr val="002F98"/>
              </a:solidFill>
              <a:prstDash val="solid"/>
              <a:round/>
              <a:headEnd len="sm" w="sm" type="none"/>
              <a:tailEnd len="med" w="med" type="triangle"/>
            </a:ln>
          </p:spPr>
        </p:cxnSp>
        <p:sp>
          <p:nvSpPr>
            <p:cNvPr id="315" name="Google Shape;315;p22"/>
            <p:cNvSpPr/>
            <p:nvPr/>
          </p:nvSpPr>
          <p:spPr>
            <a:xfrm>
              <a:off x="5410851" y="3041060"/>
              <a:ext cx="837001" cy="534613"/>
            </a:xfrm>
            <a:prstGeom prst="parallelogram">
              <a:avLst>
                <a:gd fmla="val 0" name="adj"/>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Output forecasting by models</a:t>
              </a:r>
              <a:endParaRPr/>
            </a:p>
          </p:txBody>
        </p:sp>
        <p:sp>
          <p:nvSpPr>
            <p:cNvPr id="320" name="Google Shape;320;p22"/>
            <p:cNvSpPr/>
            <p:nvPr/>
          </p:nvSpPr>
          <p:spPr>
            <a:xfrm>
              <a:off x="5410851" y="3830666"/>
              <a:ext cx="837001" cy="534613"/>
            </a:xfrm>
            <a:prstGeom prst="parallelogram">
              <a:avLst>
                <a:gd fmla="val 0" name="adj"/>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Route optimization</a:t>
              </a:r>
              <a:endParaRPr/>
            </a:p>
          </p:txBody>
        </p:sp>
        <p:sp>
          <p:nvSpPr>
            <p:cNvPr id="311" name="Google Shape;311;p22"/>
            <p:cNvSpPr/>
            <p:nvPr/>
          </p:nvSpPr>
          <p:spPr>
            <a:xfrm>
              <a:off x="7016485" y="2862930"/>
              <a:ext cx="837001" cy="534613"/>
            </a:xfrm>
            <a:prstGeom prst="parallelogram">
              <a:avLst>
                <a:gd fmla="val 0" name="adj"/>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Optimization using RL</a:t>
              </a:r>
              <a:endParaRPr/>
            </a:p>
          </p:txBody>
        </p:sp>
      </p:grpSp>
      <p:grpSp>
        <p:nvGrpSpPr>
          <p:cNvPr id="325" name="Google Shape;325;p22"/>
          <p:cNvGrpSpPr/>
          <p:nvPr/>
        </p:nvGrpSpPr>
        <p:grpSpPr>
          <a:xfrm>
            <a:off x="1463344" y="1463408"/>
            <a:ext cx="3049649" cy="3523590"/>
            <a:chOff x="1463344" y="1463408"/>
            <a:chExt cx="3049649" cy="3523590"/>
          </a:xfrm>
        </p:grpSpPr>
        <p:pic>
          <p:nvPicPr>
            <p:cNvPr id="326" name="Google Shape;326;p22"/>
            <p:cNvPicPr preferRelativeResize="0"/>
            <p:nvPr/>
          </p:nvPicPr>
          <p:blipFill rotWithShape="1">
            <a:blip r:embed="rId3">
              <a:alphaModFix/>
            </a:blip>
            <a:srcRect b="0" l="0" r="0" t="0"/>
            <a:stretch/>
          </p:blipFill>
          <p:spPr>
            <a:xfrm>
              <a:off x="2578273" y="4389822"/>
              <a:ext cx="597176" cy="597176"/>
            </a:xfrm>
            <a:prstGeom prst="rect">
              <a:avLst/>
            </a:prstGeom>
            <a:noFill/>
            <a:ln>
              <a:noFill/>
            </a:ln>
            <a:effectLst>
              <a:outerShdw blurRad="88900" rotWithShape="0" dir="4200000" dist="76200">
                <a:srgbClr val="000000">
                  <a:alpha val="25880"/>
                </a:srgbClr>
              </a:outerShdw>
            </a:effectLst>
          </p:spPr>
        </p:pic>
        <p:cxnSp>
          <p:nvCxnSpPr>
            <p:cNvPr id="327" name="Google Shape;327;p22"/>
            <p:cNvCxnSpPr>
              <a:stCxn id="328" idx="3"/>
              <a:endCxn id="329" idx="0"/>
            </p:cNvCxnSpPr>
            <p:nvPr/>
          </p:nvCxnSpPr>
          <p:spPr>
            <a:xfrm flipH="1" rot="-5400000">
              <a:off x="2698961" y="3575430"/>
              <a:ext cx="356400" cy="600"/>
            </a:xfrm>
            <a:prstGeom prst="bentConnector3">
              <a:avLst>
                <a:gd fmla="val 50000" name="adj1"/>
              </a:avLst>
            </a:prstGeom>
            <a:noFill/>
            <a:ln cap="flat" cmpd="sng" w="19050">
              <a:solidFill>
                <a:srgbClr val="002F98"/>
              </a:solidFill>
              <a:prstDash val="solid"/>
              <a:round/>
              <a:headEnd len="sm" w="sm" type="none"/>
              <a:tailEnd len="med" w="med" type="triangle"/>
            </a:ln>
          </p:spPr>
        </p:cxnSp>
        <p:cxnSp>
          <p:nvCxnSpPr>
            <p:cNvPr id="330" name="Google Shape;330;p22"/>
            <p:cNvCxnSpPr>
              <a:stCxn id="331" idx="4"/>
              <a:endCxn id="332" idx="0"/>
            </p:cNvCxnSpPr>
            <p:nvPr/>
          </p:nvCxnSpPr>
          <p:spPr>
            <a:xfrm flipH="1" rot="-5400000">
              <a:off x="2757237" y="1943258"/>
              <a:ext cx="239700" cy="600"/>
            </a:xfrm>
            <a:prstGeom prst="bentConnector3">
              <a:avLst>
                <a:gd fmla="val 50000" name="adj1"/>
              </a:avLst>
            </a:prstGeom>
            <a:noFill/>
            <a:ln cap="flat" cmpd="sng" w="19050">
              <a:solidFill>
                <a:srgbClr val="002F98"/>
              </a:solidFill>
              <a:prstDash val="solid"/>
              <a:round/>
              <a:headEnd len="sm" w="sm" type="none"/>
              <a:tailEnd len="med" w="med" type="triangle"/>
            </a:ln>
          </p:spPr>
        </p:cxnSp>
        <p:cxnSp>
          <p:nvCxnSpPr>
            <p:cNvPr id="333" name="Google Shape;333;p22"/>
            <p:cNvCxnSpPr>
              <a:stCxn id="332" idx="2"/>
              <a:endCxn id="328" idx="0"/>
            </p:cNvCxnSpPr>
            <p:nvPr/>
          </p:nvCxnSpPr>
          <p:spPr>
            <a:xfrm flipH="1" rot="-5400000">
              <a:off x="2728361" y="2713937"/>
              <a:ext cx="297600" cy="600"/>
            </a:xfrm>
            <a:prstGeom prst="bentConnector3">
              <a:avLst>
                <a:gd fmla="val 50000" name="adj1"/>
              </a:avLst>
            </a:prstGeom>
            <a:noFill/>
            <a:ln cap="flat" cmpd="sng" w="19050">
              <a:solidFill>
                <a:srgbClr val="002F98"/>
              </a:solidFill>
              <a:prstDash val="solid"/>
              <a:round/>
              <a:headEnd len="sm" w="sm" type="none"/>
              <a:tailEnd len="med" w="med" type="triangle"/>
            </a:ln>
          </p:spPr>
        </p:cxnSp>
        <p:cxnSp>
          <p:nvCxnSpPr>
            <p:cNvPr id="334" name="Google Shape;334;p22"/>
            <p:cNvCxnSpPr>
              <a:stCxn id="332" idx="1"/>
              <a:endCxn id="335" idx="0"/>
            </p:cNvCxnSpPr>
            <p:nvPr/>
          </p:nvCxnSpPr>
          <p:spPr>
            <a:xfrm flipH="1">
              <a:off x="1881911" y="2314487"/>
              <a:ext cx="117600" cy="548400"/>
            </a:xfrm>
            <a:prstGeom prst="bentConnector2">
              <a:avLst/>
            </a:prstGeom>
            <a:noFill/>
            <a:ln cap="flat" cmpd="sng" w="19050">
              <a:solidFill>
                <a:srgbClr val="002F98"/>
              </a:solidFill>
              <a:prstDash val="solid"/>
              <a:round/>
              <a:headEnd len="sm" w="sm" type="none"/>
              <a:tailEnd len="med" w="med" type="triangle"/>
            </a:ln>
          </p:spPr>
        </p:cxnSp>
        <p:cxnSp>
          <p:nvCxnSpPr>
            <p:cNvPr id="336" name="Google Shape;336;p22"/>
            <p:cNvCxnSpPr>
              <a:stCxn id="335" idx="3"/>
            </p:cNvCxnSpPr>
            <p:nvPr/>
          </p:nvCxnSpPr>
          <p:spPr>
            <a:xfrm flipH="1" rot="-5400000">
              <a:off x="2316544" y="2962829"/>
              <a:ext cx="134700" cy="1004100"/>
            </a:xfrm>
            <a:prstGeom prst="bentConnector2">
              <a:avLst/>
            </a:prstGeom>
            <a:noFill/>
            <a:ln cap="flat" cmpd="sng" w="19050">
              <a:solidFill>
                <a:srgbClr val="002F98"/>
              </a:solidFill>
              <a:prstDash val="solid"/>
              <a:round/>
              <a:headEnd len="sm" w="sm" type="none"/>
              <a:tailEnd len="med" w="med" type="triangle"/>
            </a:ln>
          </p:spPr>
        </p:cxnSp>
        <p:cxnSp>
          <p:nvCxnSpPr>
            <p:cNvPr id="337" name="Google Shape;337;p22"/>
            <p:cNvCxnSpPr>
              <a:stCxn id="338" idx="0"/>
            </p:cNvCxnSpPr>
            <p:nvPr/>
          </p:nvCxnSpPr>
          <p:spPr>
            <a:xfrm flipH="1" rot="5400000">
              <a:off x="2828057" y="1779930"/>
              <a:ext cx="134700" cy="2031300"/>
            </a:xfrm>
            <a:prstGeom prst="bentConnector2">
              <a:avLst/>
            </a:prstGeom>
            <a:noFill/>
            <a:ln cap="flat" cmpd="sng" w="19050">
              <a:solidFill>
                <a:srgbClr val="002F98"/>
              </a:solidFill>
              <a:prstDash val="solid"/>
              <a:round/>
              <a:headEnd len="sm" w="sm" type="none"/>
              <a:tailEnd len="med" w="med" type="triangle"/>
            </a:ln>
          </p:spPr>
        </p:cxnSp>
        <p:cxnSp>
          <p:nvCxnSpPr>
            <p:cNvPr id="339" name="Google Shape;339;p22"/>
            <p:cNvCxnSpPr>
              <a:stCxn id="338" idx="3"/>
              <a:endCxn id="329" idx="3"/>
            </p:cNvCxnSpPr>
            <p:nvPr/>
          </p:nvCxnSpPr>
          <p:spPr>
            <a:xfrm rot="5400000">
              <a:off x="3529007" y="3622680"/>
              <a:ext cx="607200" cy="156900"/>
            </a:xfrm>
            <a:prstGeom prst="bentConnector2">
              <a:avLst/>
            </a:prstGeom>
            <a:noFill/>
            <a:ln cap="flat" cmpd="sng" w="19050">
              <a:solidFill>
                <a:srgbClr val="002F98"/>
              </a:solidFill>
              <a:prstDash val="solid"/>
              <a:round/>
              <a:headEnd len="med" w="med" type="triangle"/>
              <a:tailEnd len="sm" w="sm" type="none"/>
            </a:ln>
          </p:spPr>
        </p:cxnSp>
        <p:sp>
          <p:nvSpPr>
            <p:cNvPr id="335" name="Google Shape;335;p22"/>
            <p:cNvSpPr/>
            <p:nvPr/>
          </p:nvSpPr>
          <p:spPr>
            <a:xfrm>
              <a:off x="1463344" y="2862929"/>
              <a:ext cx="837000" cy="534600"/>
            </a:xfrm>
            <a:prstGeom prst="parallelogram">
              <a:avLst>
                <a:gd fmla="val 0" name="adj"/>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Building route models</a:t>
              </a:r>
              <a:endParaRPr/>
            </a:p>
          </p:txBody>
        </p:sp>
        <p:sp>
          <p:nvSpPr>
            <p:cNvPr id="328" name="Google Shape;328;p22"/>
            <p:cNvSpPr/>
            <p:nvPr/>
          </p:nvSpPr>
          <p:spPr>
            <a:xfrm>
              <a:off x="2458361" y="2862930"/>
              <a:ext cx="837000" cy="534600"/>
            </a:xfrm>
            <a:prstGeom prst="parallelogram">
              <a:avLst>
                <a:gd fmla="val 0" name="adj"/>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Building node models</a:t>
              </a:r>
              <a:endParaRPr/>
            </a:p>
          </p:txBody>
        </p:sp>
        <p:sp>
          <p:nvSpPr>
            <p:cNvPr id="338" name="Google Shape;338;p22"/>
            <p:cNvSpPr/>
            <p:nvPr/>
          </p:nvSpPr>
          <p:spPr>
            <a:xfrm>
              <a:off x="3492557" y="2862930"/>
              <a:ext cx="837000" cy="534600"/>
            </a:xfrm>
            <a:prstGeom prst="parallelogram">
              <a:avLst>
                <a:gd fmla="val 0" name="adj"/>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Improving models</a:t>
              </a:r>
              <a:endParaRPr/>
            </a:p>
          </p:txBody>
        </p:sp>
        <p:sp>
          <p:nvSpPr>
            <p:cNvPr id="331" name="Google Shape;331;p22"/>
            <p:cNvSpPr/>
            <p:nvPr/>
          </p:nvSpPr>
          <p:spPr>
            <a:xfrm>
              <a:off x="1971987" y="1463408"/>
              <a:ext cx="1809600" cy="360300"/>
            </a:xfrm>
            <a:prstGeom prst="parallelogram">
              <a:avLst>
                <a:gd fmla="val 99158" name="adj"/>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Retrospective data</a:t>
              </a:r>
              <a:endParaRPr/>
            </a:p>
          </p:txBody>
        </p:sp>
        <p:sp>
          <p:nvSpPr>
            <p:cNvPr id="332" name="Google Shape;332;p22"/>
            <p:cNvSpPr/>
            <p:nvPr/>
          </p:nvSpPr>
          <p:spPr>
            <a:xfrm>
              <a:off x="1999511" y="2063537"/>
              <a:ext cx="1754700" cy="501900"/>
            </a:xfrm>
            <a:prstGeom prst="diamond">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Is N large?</a:t>
              </a:r>
              <a:endParaRPr b="1" i="0" sz="900" u="none" cap="none" strike="noStrike">
                <a:solidFill>
                  <a:schemeClr val="lt1"/>
                </a:solidFill>
                <a:latin typeface="Arial"/>
                <a:ea typeface="Arial"/>
                <a:cs typeface="Arial"/>
                <a:sym typeface="Arial"/>
              </a:endParaRPr>
            </a:p>
          </p:txBody>
        </p:sp>
        <p:cxnSp>
          <p:nvCxnSpPr>
            <p:cNvPr id="340" name="Google Shape;340;p22"/>
            <p:cNvCxnSpPr/>
            <p:nvPr/>
          </p:nvCxnSpPr>
          <p:spPr>
            <a:xfrm flipH="1" rot="-5400000">
              <a:off x="2698963" y="4284437"/>
              <a:ext cx="356400" cy="600"/>
            </a:xfrm>
            <a:prstGeom prst="bentConnector3">
              <a:avLst>
                <a:gd fmla="val 50000" name="adj1"/>
              </a:avLst>
            </a:prstGeom>
            <a:noFill/>
            <a:ln cap="flat" cmpd="sng" w="19050">
              <a:solidFill>
                <a:srgbClr val="002F98"/>
              </a:solidFill>
              <a:prstDash val="solid"/>
              <a:round/>
              <a:headEnd len="sm" w="sm" type="none"/>
              <a:tailEnd len="med" w="med" type="triangle"/>
            </a:ln>
          </p:spPr>
        </p:cxnSp>
        <p:sp>
          <p:nvSpPr>
            <p:cNvPr id="329" name="Google Shape;329;p22"/>
            <p:cNvSpPr/>
            <p:nvPr/>
          </p:nvSpPr>
          <p:spPr>
            <a:xfrm>
              <a:off x="1999511" y="3753803"/>
              <a:ext cx="1754700" cy="501900"/>
            </a:xfrm>
            <a:prstGeom prst="diamond">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Is the accuracy acceptable?</a:t>
              </a:r>
              <a:endParaRPr b="1" i="0" sz="900" u="none" cap="none" strike="noStrike">
                <a:solidFill>
                  <a:schemeClr val="lt1"/>
                </a:solidFill>
                <a:latin typeface="Arial"/>
                <a:ea typeface="Arial"/>
                <a:cs typeface="Arial"/>
                <a:sym typeface="Arial"/>
              </a:endParaRPr>
            </a:p>
          </p:txBody>
        </p:sp>
        <p:sp>
          <p:nvSpPr>
            <p:cNvPr id="341" name="Google Shape;341;p22"/>
            <p:cNvSpPr/>
            <p:nvPr/>
          </p:nvSpPr>
          <p:spPr>
            <a:xfrm>
              <a:off x="2866415" y="2497556"/>
              <a:ext cx="237000" cy="239700"/>
            </a:xfrm>
            <a:prstGeom prst="parallelogram">
              <a:avLst>
                <a:gd fmla="val 0" name="adj"/>
              </a:avLst>
            </a:prstGeom>
            <a:noFill/>
            <a:ln>
              <a:noFill/>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1600" u="none" cap="none" strike="noStrike">
                  <a:solidFill>
                    <a:srgbClr val="003399"/>
                  </a:solidFill>
                  <a:latin typeface="Arial"/>
                  <a:ea typeface="Arial"/>
                  <a:cs typeface="Arial"/>
                  <a:sym typeface="Arial"/>
                </a:rPr>
                <a:t>+</a:t>
              </a:r>
              <a:endParaRPr/>
            </a:p>
          </p:txBody>
        </p:sp>
        <p:sp>
          <p:nvSpPr>
            <p:cNvPr id="342" name="Google Shape;342;p22"/>
            <p:cNvSpPr/>
            <p:nvPr/>
          </p:nvSpPr>
          <p:spPr>
            <a:xfrm>
              <a:off x="1855761" y="2104608"/>
              <a:ext cx="237000" cy="232800"/>
            </a:xfrm>
            <a:prstGeom prst="parallelogram">
              <a:avLst>
                <a:gd fmla="val 0" name="adj"/>
              </a:avLst>
            </a:prstGeom>
            <a:noFill/>
            <a:ln>
              <a:noFill/>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1600" u="none" cap="none" strike="noStrike">
                  <a:solidFill>
                    <a:srgbClr val="003399"/>
                  </a:solidFill>
                  <a:latin typeface="Arial"/>
                  <a:ea typeface="Arial"/>
                  <a:cs typeface="Arial"/>
                  <a:sym typeface="Arial"/>
                </a:rPr>
                <a:t>-</a:t>
              </a:r>
              <a:endParaRPr/>
            </a:p>
          </p:txBody>
        </p:sp>
        <p:sp>
          <p:nvSpPr>
            <p:cNvPr id="343" name="Google Shape;343;p22"/>
            <p:cNvSpPr/>
            <p:nvPr/>
          </p:nvSpPr>
          <p:spPr>
            <a:xfrm>
              <a:off x="2866415" y="4223106"/>
              <a:ext cx="237000" cy="239700"/>
            </a:xfrm>
            <a:prstGeom prst="parallelogram">
              <a:avLst>
                <a:gd fmla="val 0" name="adj"/>
              </a:avLst>
            </a:prstGeom>
            <a:noFill/>
            <a:ln>
              <a:noFill/>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1600" u="none" cap="none" strike="noStrike">
                  <a:solidFill>
                    <a:srgbClr val="003399"/>
                  </a:solidFill>
                  <a:latin typeface="Arial"/>
                  <a:ea typeface="Arial"/>
                  <a:cs typeface="Arial"/>
                  <a:sym typeface="Arial"/>
                </a:rPr>
                <a:t>+</a:t>
              </a:r>
              <a:endParaRPr/>
            </a:p>
          </p:txBody>
        </p:sp>
        <p:sp>
          <p:nvSpPr>
            <p:cNvPr id="344" name="Google Shape;344;p22"/>
            <p:cNvSpPr/>
            <p:nvPr/>
          </p:nvSpPr>
          <p:spPr>
            <a:xfrm>
              <a:off x="3687968" y="3771995"/>
              <a:ext cx="237000" cy="232800"/>
            </a:xfrm>
            <a:prstGeom prst="parallelogram">
              <a:avLst>
                <a:gd fmla="val 0" name="adj"/>
              </a:avLst>
            </a:prstGeom>
            <a:noFill/>
            <a:ln>
              <a:noFill/>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1600" u="none" cap="none" strike="noStrike">
                  <a:solidFill>
                    <a:srgbClr val="003399"/>
                  </a:solidFill>
                  <a:latin typeface="Arial"/>
                  <a:ea typeface="Arial"/>
                  <a:cs typeface="Arial"/>
                  <a:sym typeface="Arial"/>
                </a:rPr>
                <a:t>-</a:t>
              </a:r>
              <a:endParaRPr/>
            </a:p>
          </p:txBody>
        </p:sp>
        <p:sp>
          <p:nvSpPr>
            <p:cNvPr id="345" name="Google Shape;345;p22"/>
            <p:cNvSpPr txBox="1"/>
            <p:nvPr/>
          </p:nvSpPr>
          <p:spPr>
            <a:xfrm>
              <a:off x="3050493" y="4272607"/>
              <a:ext cx="14625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rgbClr val="002F98"/>
                  </a:solidFill>
                  <a:latin typeface="Verdana"/>
                  <a:ea typeface="Verdana"/>
                  <a:cs typeface="Verdana"/>
                  <a:sym typeface="Verdana"/>
                </a:rPr>
                <a:t>Saving to the bank </a:t>
              </a:r>
              <a:endParaRPr/>
            </a:p>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rgbClr val="002F98"/>
                  </a:solidFill>
                  <a:latin typeface="Verdana"/>
                  <a:ea typeface="Verdana"/>
                  <a:cs typeface="Verdana"/>
                  <a:sym typeface="Verdana"/>
                </a:rPr>
                <a:t>of pre-trained models </a:t>
              </a:r>
              <a:endParaRPr/>
            </a:p>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rgbClr val="002F98"/>
                  </a:solidFill>
                  <a:latin typeface="Verdana"/>
                  <a:ea typeface="Verdana"/>
                  <a:cs typeface="Verdana"/>
                  <a:sym typeface="Verdana"/>
                </a:rPr>
                <a:t>(BPTM)</a:t>
              </a:r>
              <a:endParaRPr b="1" i="0" sz="800" u="none" cap="none" strike="noStrike">
                <a:solidFill>
                  <a:srgbClr val="002F98"/>
                </a:solidFill>
                <a:latin typeface="Verdana"/>
                <a:ea typeface="Verdana"/>
                <a:cs typeface="Verdana"/>
                <a:sym typeface="Verdana"/>
              </a:endParaRPr>
            </a:p>
          </p:txBody>
        </p:sp>
      </p:grpSp>
      <p:sp>
        <p:nvSpPr>
          <p:cNvPr id="346" name="Google Shape;346;p22"/>
          <p:cNvSpPr/>
          <p:nvPr/>
        </p:nvSpPr>
        <p:spPr>
          <a:xfrm>
            <a:off x="3103073" y="4272060"/>
            <a:ext cx="3607721" cy="516044"/>
          </a:xfrm>
          <a:custGeom>
            <a:rect b="b" l="l" r="r" t="t"/>
            <a:pathLst>
              <a:path extrusionOk="0" h="544637" w="3625850">
                <a:moveTo>
                  <a:pt x="0" y="541324"/>
                </a:moveTo>
                <a:cubicBezTo>
                  <a:pt x="989012" y="551566"/>
                  <a:pt x="1868884" y="541570"/>
                  <a:pt x="2438400" y="460927"/>
                </a:cubicBezTo>
                <a:cubicBezTo>
                  <a:pt x="3007916" y="380284"/>
                  <a:pt x="3235061" y="147421"/>
                  <a:pt x="3417094" y="57463"/>
                </a:cubicBezTo>
                <a:cubicBezTo>
                  <a:pt x="3584839" y="-19933"/>
                  <a:pt x="3589866" y="4220"/>
                  <a:pt x="3625850" y="1574"/>
                </a:cubicBezTo>
              </a:path>
            </a:pathLst>
          </a:custGeom>
          <a:noFill/>
          <a:ln cap="flat" cmpd="sng" w="19050">
            <a:solidFill>
              <a:srgbClr val="888D9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3"/>
          <p:cNvSpPr txBox="1"/>
          <p:nvPr/>
        </p:nvSpPr>
        <p:spPr>
          <a:xfrm>
            <a:off x="1250900" y="301194"/>
            <a:ext cx="7893000" cy="74785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600"/>
              <a:buFont typeface="Verdana"/>
              <a:buNone/>
            </a:pPr>
            <a:r>
              <a:rPr b="1" i="0" lang="en-US" sz="2000" u="none" cap="none" strike="noStrike">
                <a:solidFill>
                  <a:schemeClr val="dk1"/>
                </a:solidFill>
                <a:latin typeface="Verdana"/>
                <a:ea typeface="Verdana"/>
                <a:cs typeface="Verdana"/>
                <a:sym typeface="Verdana"/>
              </a:rPr>
              <a:t>Deliverable D3.8 Selection of the optimal routes using intelligent simulator</a:t>
            </a:r>
            <a:endParaRPr b="1" i="0" sz="2000" u="none" cap="none" strike="noStrike">
              <a:solidFill>
                <a:schemeClr val="dk1"/>
              </a:solidFill>
              <a:latin typeface="Verdana"/>
              <a:ea typeface="Verdana"/>
              <a:cs typeface="Verdana"/>
              <a:sym typeface="Verdana"/>
            </a:endParaRPr>
          </a:p>
        </p:txBody>
      </p:sp>
      <p:sp>
        <p:nvSpPr>
          <p:cNvPr id="352" name="Google Shape;352;p23"/>
          <p:cNvSpPr txBox="1"/>
          <p:nvPr/>
        </p:nvSpPr>
        <p:spPr>
          <a:xfrm>
            <a:off x="301306" y="4108599"/>
            <a:ext cx="8699402" cy="5232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For the convenience of the personnel, we have left the SCADA interface familiar to elevator operators unchanged. Only in the upper right corner was added a menu for choosing the optimal route (route option).</a:t>
            </a:r>
            <a:endParaRPr b="0" i="0" sz="1400" u="none" cap="none" strike="noStrike">
              <a:solidFill>
                <a:schemeClr val="dk1"/>
              </a:solidFill>
              <a:latin typeface="Arial"/>
              <a:ea typeface="Arial"/>
              <a:cs typeface="Arial"/>
              <a:sym typeface="Arial"/>
            </a:endParaRPr>
          </a:p>
        </p:txBody>
      </p:sp>
      <p:sp>
        <p:nvSpPr>
          <p:cNvPr id="353" name="Google Shape;353;p23"/>
          <p:cNvSpPr/>
          <p:nvPr/>
        </p:nvSpPr>
        <p:spPr>
          <a:xfrm>
            <a:off x="6201390" y="1154674"/>
            <a:ext cx="2735580" cy="287894"/>
          </a:xfrm>
          <a:prstGeom prst="rect">
            <a:avLst/>
          </a:prstGeom>
          <a:solidFill>
            <a:srgbClr val="FF0000"/>
          </a:solidFill>
          <a:ln>
            <a:noFill/>
          </a:ln>
          <a:effectLst>
            <a:outerShdw blurRad="152400" rotWithShape="0" algn="bl" dir="5400000" dist="76200">
              <a:srgbClr val="000000">
                <a:alpha val="49019"/>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US" sz="1200" u="none" cap="none" strike="noStrike">
                <a:solidFill>
                  <a:schemeClr val="lt1"/>
                </a:solidFill>
                <a:latin typeface="Arial"/>
                <a:ea typeface="Arial"/>
                <a:cs typeface="Arial"/>
                <a:sym typeface="Arial"/>
              </a:rPr>
              <a:t>НЕОПТИМАЛЬНИЙ МАРШРУТ </a:t>
            </a:r>
            <a:endParaRPr b="1" i="0" sz="1200" u="none" cap="none" strike="noStrike">
              <a:solidFill>
                <a:schemeClr val="lt1"/>
              </a:solidFill>
              <a:latin typeface="Arial"/>
              <a:ea typeface="Arial"/>
              <a:cs typeface="Arial"/>
              <a:sym typeface="Arial"/>
            </a:endParaRPr>
          </a:p>
        </p:txBody>
      </p:sp>
      <p:pic>
        <p:nvPicPr>
          <p:cNvPr id="354" name="Google Shape;354;p23"/>
          <p:cNvPicPr preferRelativeResize="0"/>
          <p:nvPr/>
        </p:nvPicPr>
        <p:blipFill rotWithShape="1">
          <a:blip r:embed="rId3">
            <a:alphaModFix/>
          </a:blip>
          <a:srcRect b="0" l="0" r="0" t="0"/>
          <a:stretch/>
        </p:blipFill>
        <p:spPr>
          <a:xfrm>
            <a:off x="371404" y="1154674"/>
            <a:ext cx="5446448" cy="2953925"/>
          </a:xfrm>
          <a:prstGeom prst="rect">
            <a:avLst/>
          </a:prstGeom>
          <a:noFill/>
          <a:ln>
            <a:noFill/>
          </a:ln>
        </p:spPr>
      </p:pic>
      <p:cxnSp>
        <p:nvCxnSpPr>
          <p:cNvPr id="355" name="Google Shape;355;p23"/>
          <p:cNvCxnSpPr>
            <a:stCxn id="353" idx="1"/>
          </p:cNvCxnSpPr>
          <p:nvPr/>
        </p:nvCxnSpPr>
        <p:spPr>
          <a:xfrm flipH="1">
            <a:off x="5817990" y="1298621"/>
            <a:ext cx="383400" cy="111000"/>
          </a:xfrm>
          <a:prstGeom prst="bentConnector3">
            <a:avLst>
              <a:gd fmla="val 39252" name="adj1"/>
            </a:avLst>
          </a:prstGeom>
          <a:noFill/>
          <a:ln cap="flat" cmpd="sng" w="19050">
            <a:solidFill>
              <a:srgbClr val="002F98"/>
            </a:solidFill>
            <a:prstDash val="solid"/>
            <a:round/>
            <a:headEnd len="sm" w="sm" type="none"/>
            <a:tailEnd len="med" w="med" type="triangle"/>
          </a:ln>
        </p:spPr>
      </p:cxnSp>
      <p:cxnSp>
        <p:nvCxnSpPr>
          <p:cNvPr id="356" name="Google Shape;356;p23"/>
          <p:cNvCxnSpPr>
            <a:stCxn id="353" idx="2"/>
            <a:endCxn id="357" idx="0"/>
          </p:cNvCxnSpPr>
          <p:nvPr/>
        </p:nvCxnSpPr>
        <p:spPr>
          <a:xfrm>
            <a:off x="7569180" y="1442568"/>
            <a:ext cx="0" cy="264600"/>
          </a:xfrm>
          <a:prstGeom prst="straightConnector1">
            <a:avLst/>
          </a:prstGeom>
          <a:noFill/>
          <a:ln cap="flat" cmpd="sng" w="19050">
            <a:solidFill>
              <a:srgbClr val="002F98"/>
            </a:solidFill>
            <a:prstDash val="solid"/>
            <a:round/>
            <a:headEnd len="sm" w="sm" type="none"/>
            <a:tailEnd len="med" w="med" type="triangle"/>
          </a:ln>
        </p:spPr>
      </p:cxnSp>
      <p:sp>
        <p:nvSpPr>
          <p:cNvPr id="358" name="Google Shape;358;p23"/>
          <p:cNvSpPr txBox="1"/>
          <p:nvPr/>
        </p:nvSpPr>
        <p:spPr>
          <a:xfrm>
            <a:off x="6111241" y="3403382"/>
            <a:ext cx="2889468" cy="64633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1200" u="none" cap="none" strike="noStrike">
                <a:solidFill>
                  <a:srgbClr val="888D9F"/>
                </a:solidFill>
                <a:latin typeface="Arial"/>
                <a:ea typeface="Arial"/>
                <a:cs typeface="Arial"/>
                <a:sym typeface="Arial"/>
              </a:rPr>
              <a:t>The menu for selecting routes and options, configuring the search for optimal routes</a:t>
            </a:r>
            <a:endParaRPr/>
          </a:p>
        </p:txBody>
      </p:sp>
      <p:sp>
        <p:nvSpPr>
          <p:cNvPr id="359" name="Google Shape;359;p23"/>
          <p:cNvSpPr/>
          <p:nvPr/>
        </p:nvSpPr>
        <p:spPr>
          <a:xfrm>
            <a:off x="3789361" y="3841246"/>
            <a:ext cx="274639" cy="1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0" name="Google Shape;360;p23"/>
          <p:cNvSpPr/>
          <p:nvPr/>
        </p:nvSpPr>
        <p:spPr>
          <a:xfrm flipH="1" rot="10800000">
            <a:off x="3741736" y="2800348"/>
            <a:ext cx="47625" cy="2063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57" name="Google Shape;357;p23"/>
          <p:cNvPicPr preferRelativeResize="0"/>
          <p:nvPr/>
        </p:nvPicPr>
        <p:blipFill rotWithShape="1">
          <a:blip r:embed="rId4">
            <a:alphaModFix/>
          </a:blip>
          <a:srcRect b="0" l="0" r="0" t="0"/>
          <a:stretch/>
        </p:blipFill>
        <p:spPr>
          <a:xfrm>
            <a:off x="6201389" y="1707157"/>
            <a:ext cx="2735580" cy="1609021"/>
          </a:xfrm>
          <a:prstGeom prst="rect">
            <a:avLst/>
          </a:prstGeom>
          <a:noFill/>
          <a:ln>
            <a:noFill/>
          </a:ln>
          <a:effectLst>
            <a:outerShdw blurRad="114300" rotWithShape="0" algn="bl" dir="4200000" dist="63500">
              <a:srgbClr val="000000">
                <a:alpha val="31764"/>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6"/>
          <p:cNvSpPr txBox="1"/>
          <p:nvPr>
            <p:ph type="title"/>
          </p:nvPr>
        </p:nvSpPr>
        <p:spPr>
          <a:xfrm>
            <a:off x="1250899" y="253707"/>
            <a:ext cx="7893101"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400"/>
              <a:t>Executive summary of TTE</a:t>
            </a:r>
            <a:endParaRPr/>
          </a:p>
        </p:txBody>
      </p:sp>
      <p:sp>
        <p:nvSpPr>
          <p:cNvPr id="45" name="Google Shape;45;p6"/>
          <p:cNvSpPr txBox="1"/>
          <p:nvPr>
            <p:ph idx="1" type="body"/>
          </p:nvPr>
        </p:nvSpPr>
        <p:spPr>
          <a:xfrm>
            <a:off x="245629" y="756995"/>
            <a:ext cx="8649654" cy="3813901"/>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300"/>
              </a:spcBef>
              <a:spcAft>
                <a:spcPts val="0"/>
              </a:spcAft>
              <a:buSzPts val="1600"/>
              <a:buNone/>
            </a:pPr>
            <a:r>
              <a:rPr lang="en-US" sz="1400"/>
              <a:t>The support of BOVI helped us achieve the following results :</a:t>
            </a:r>
            <a:endParaRPr/>
          </a:p>
          <a:p>
            <a:pPr indent="-249850" lvl="0" marL="360000" rtl="0" algn="l">
              <a:lnSpc>
                <a:spcPct val="110000"/>
              </a:lnSpc>
              <a:spcBef>
                <a:spcPts val="600"/>
              </a:spcBef>
              <a:spcAft>
                <a:spcPts val="0"/>
              </a:spcAft>
              <a:buSzPts val="1100"/>
              <a:buAutoNum type="arabicPeriod"/>
            </a:pPr>
            <a:r>
              <a:rPr lang="en-US" sz="1400"/>
              <a:t>Keep the team and continue working against the background of a significant economic downturn.</a:t>
            </a:r>
            <a:endParaRPr/>
          </a:p>
          <a:p>
            <a:pPr indent="-249850" lvl="0" marL="360000" rtl="0" algn="l">
              <a:lnSpc>
                <a:spcPct val="110000"/>
              </a:lnSpc>
              <a:spcBef>
                <a:spcPts val="300"/>
              </a:spcBef>
              <a:spcAft>
                <a:spcPts val="0"/>
              </a:spcAft>
              <a:buSzPts val="1100"/>
              <a:buAutoNum type="arabicPeriod"/>
            </a:pPr>
            <a:r>
              <a:rPr lang="en-US" sz="1400"/>
              <a:t>Significantly optimize the technology stack</a:t>
            </a:r>
            <a:endParaRPr/>
          </a:p>
          <a:p>
            <a:pPr indent="-249850" lvl="0" marL="360000" rtl="0" algn="l">
              <a:lnSpc>
                <a:spcPct val="110000"/>
              </a:lnSpc>
              <a:spcBef>
                <a:spcPts val="300"/>
              </a:spcBef>
              <a:spcAft>
                <a:spcPts val="0"/>
              </a:spcAft>
              <a:buSzPts val="1100"/>
              <a:buAutoNum type="arabicPeriod"/>
            </a:pPr>
            <a:r>
              <a:rPr lang="en-US" sz="1400"/>
              <a:t>Update the version and add new features to the system software.</a:t>
            </a:r>
            <a:endParaRPr/>
          </a:p>
          <a:p>
            <a:pPr indent="-249850" lvl="0" marL="360000" rtl="0" algn="l">
              <a:lnSpc>
                <a:spcPct val="110000"/>
              </a:lnSpc>
              <a:spcBef>
                <a:spcPts val="300"/>
              </a:spcBef>
              <a:spcAft>
                <a:spcPts val="0"/>
              </a:spcAft>
              <a:buSzPts val="1100"/>
              <a:buAutoNum type="arabicPeriod"/>
            </a:pPr>
            <a:r>
              <a:rPr lang="en-US" sz="1400"/>
              <a:t>Develop new version and upgrade SCADA and PLC software.</a:t>
            </a:r>
            <a:endParaRPr/>
          </a:p>
          <a:p>
            <a:pPr indent="-249850" lvl="0" marL="360000" rtl="0" algn="l">
              <a:lnSpc>
                <a:spcPct val="110000"/>
              </a:lnSpc>
              <a:spcBef>
                <a:spcPts val="300"/>
              </a:spcBef>
              <a:spcAft>
                <a:spcPts val="0"/>
              </a:spcAft>
              <a:buSzPts val="1100"/>
              <a:buAutoNum type="arabicPeriod"/>
            </a:pPr>
            <a:r>
              <a:rPr lang="en-US" sz="1400"/>
              <a:t>Obtain and analyze large arrays of grain elevator equipment operation data.</a:t>
            </a:r>
            <a:endParaRPr/>
          </a:p>
          <a:p>
            <a:pPr indent="-249850" lvl="0" marL="360000" rtl="0" algn="l">
              <a:lnSpc>
                <a:spcPct val="110000"/>
              </a:lnSpc>
              <a:spcBef>
                <a:spcPts val="300"/>
              </a:spcBef>
              <a:spcAft>
                <a:spcPts val="0"/>
              </a:spcAft>
              <a:buSzPts val="1100"/>
              <a:buAutoNum type="arabicPeriod"/>
            </a:pPr>
            <a:r>
              <a:rPr lang="en-US" sz="1400"/>
              <a:t>Select and test algorithms for the use of neural networks.</a:t>
            </a:r>
            <a:endParaRPr/>
          </a:p>
          <a:p>
            <a:pPr indent="-249850" lvl="0" marL="360000" rtl="0" algn="l">
              <a:lnSpc>
                <a:spcPct val="110000"/>
              </a:lnSpc>
              <a:spcBef>
                <a:spcPts val="300"/>
              </a:spcBef>
              <a:spcAft>
                <a:spcPts val="0"/>
              </a:spcAft>
              <a:buSzPts val="1100"/>
              <a:buAutoNum type="arabicPeriod"/>
            </a:pPr>
            <a:r>
              <a:rPr lang="en-US" sz="1400"/>
              <a:t>Conduct experiments on the use of artificial intelligence to optimize the efficiency of technological processes. </a:t>
            </a:r>
            <a:endParaRPr sz="1400"/>
          </a:p>
          <a:p>
            <a:pPr indent="0" lvl="0" marL="110150" rtl="0" algn="l">
              <a:lnSpc>
                <a:spcPct val="110000"/>
              </a:lnSpc>
              <a:spcBef>
                <a:spcPts val="600"/>
              </a:spcBef>
              <a:spcAft>
                <a:spcPts val="0"/>
              </a:spcAft>
              <a:buSzPts val="1100"/>
              <a:buNone/>
            </a:pPr>
            <a:r>
              <a:rPr lang="en-US" sz="1400"/>
              <a:t>Many mentoring meetings from Centre 4.0 KPI DIH have been held. As a result, SMEs are fully satisfied with the received support which included assistance in setting up technical processes, technical and business consulting, etc. PIAP DIH helped a lot during TTE planning with technical and business advices.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4"/>
          <p:cNvSpPr txBox="1"/>
          <p:nvPr/>
        </p:nvSpPr>
        <p:spPr>
          <a:xfrm>
            <a:off x="1250900" y="301199"/>
            <a:ext cx="7893000" cy="100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600"/>
              <a:buFont typeface="Verdana"/>
              <a:buNone/>
            </a:pPr>
            <a:r>
              <a:rPr b="1" i="0" lang="en-US" sz="2000" u="none" cap="none" strike="noStrike">
                <a:solidFill>
                  <a:schemeClr val="dk1"/>
                </a:solidFill>
                <a:latin typeface="Verdana"/>
                <a:ea typeface="Verdana"/>
                <a:cs typeface="Verdana"/>
                <a:sym typeface="Verdana"/>
              </a:rPr>
              <a:t>Deliverable D3.9 Implementation of algorithms for automatic detection of devices that may require repair, calibration, downtime, etc.</a:t>
            </a:r>
            <a:endParaRPr b="1" i="0" sz="2000" u="none" cap="none" strike="noStrike">
              <a:solidFill>
                <a:schemeClr val="dk1"/>
              </a:solidFill>
              <a:latin typeface="Verdana"/>
              <a:ea typeface="Verdana"/>
              <a:cs typeface="Verdana"/>
              <a:sym typeface="Verdana"/>
            </a:endParaRPr>
          </a:p>
        </p:txBody>
      </p:sp>
      <p:sp>
        <p:nvSpPr>
          <p:cNvPr id="366" name="Google Shape;366;p24"/>
          <p:cNvSpPr txBox="1"/>
          <p:nvPr/>
        </p:nvSpPr>
        <p:spPr>
          <a:xfrm>
            <a:off x="346922" y="1736633"/>
            <a:ext cx="4398900" cy="24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After each completion of the movement of the grain along the route, the forecast of the output data is compared with the same data at the output of the route that was selected.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60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600"/>
              </a:spcBef>
              <a:spcAft>
                <a:spcPts val="0"/>
              </a:spcAft>
              <a:buNone/>
            </a:pPr>
            <a:r>
              <a:rPr b="0" i="0" lang="en-US" sz="1400" u="none" cap="none" strike="noStrike">
                <a:solidFill>
                  <a:schemeClr val="dk1"/>
                </a:solidFill>
                <a:latin typeface="Arial"/>
                <a:ea typeface="Arial"/>
                <a:cs typeface="Arial"/>
                <a:sym typeface="Arial"/>
              </a:rPr>
              <a:t>Depending on the result of the comparison, a certain </a:t>
            </a:r>
            <a:r>
              <a:rPr b="1" i="0" lang="en-US" sz="1400" u="none" cap="none" strike="noStrike">
                <a:solidFill>
                  <a:srgbClr val="003FBF"/>
                </a:solidFill>
                <a:latin typeface="Arial"/>
                <a:ea typeface="Arial"/>
                <a:cs typeface="Arial"/>
                <a:sym typeface="Arial"/>
              </a:rPr>
              <a:t>algorithm</a:t>
            </a:r>
            <a:r>
              <a:rPr b="0" i="0" lang="en-US" sz="1400" u="none" cap="none" strike="noStrike">
                <a:solidFill>
                  <a:schemeClr val="dk1"/>
                </a:solidFill>
                <a:latin typeface="Arial"/>
                <a:ea typeface="Arial"/>
                <a:cs typeface="Arial"/>
                <a:sym typeface="Arial"/>
              </a:rPr>
              <a:t> makes a conclusion about whether it is worth updating the models of the devices or the route and whether it is worth checking which devices of this route </a:t>
            </a:r>
            <a:r>
              <a:rPr b="1" i="0" lang="en-US" sz="1400" u="none" cap="none" strike="noStrike">
                <a:solidFill>
                  <a:srgbClr val="003FBF"/>
                </a:solidFill>
                <a:latin typeface="Arial"/>
                <a:ea typeface="Arial"/>
                <a:cs typeface="Arial"/>
                <a:sym typeface="Arial"/>
              </a:rPr>
              <a:t>may require repair, calibration, downtime</a:t>
            </a:r>
            <a:endParaRPr b="1" i="0" sz="1400" u="none" cap="none" strike="noStrike">
              <a:solidFill>
                <a:srgbClr val="003FBF"/>
              </a:solidFill>
              <a:latin typeface="Arial"/>
              <a:ea typeface="Arial"/>
              <a:cs typeface="Arial"/>
              <a:sym typeface="Arial"/>
            </a:endParaRPr>
          </a:p>
        </p:txBody>
      </p:sp>
      <p:grpSp>
        <p:nvGrpSpPr>
          <p:cNvPr id="367" name="Google Shape;367;p24"/>
          <p:cNvGrpSpPr/>
          <p:nvPr/>
        </p:nvGrpSpPr>
        <p:grpSpPr>
          <a:xfrm>
            <a:off x="5067300" y="1416202"/>
            <a:ext cx="3538394" cy="3562531"/>
            <a:chOff x="5067300" y="1416202"/>
            <a:chExt cx="3538394" cy="3562531"/>
          </a:xfrm>
        </p:grpSpPr>
        <p:cxnSp>
          <p:nvCxnSpPr>
            <p:cNvPr id="368" name="Google Shape;368;p24"/>
            <p:cNvCxnSpPr>
              <a:stCxn id="369" idx="2"/>
              <a:endCxn id="370" idx="0"/>
            </p:cNvCxnSpPr>
            <p:nvPr/>
          </p:nvCxnSpPr>
          <p:spPr>
            <a:xfrm flipH="1" rot="-5400000">
              <a:off x="6024298" y="3478991"/>
              <a:ext cx="199200" cy="600"/>
            </a:xfrm>
            <a:prstGeom prst="bentConnector3">
              <a:avLst>
                <a:gd fmla="val 50000" name="adj1"/>
              </a:avLst>
            </a:prstGeom>
            <a:noFill/>
            <a:ln cap="flat" cmpd="sng" w="19050">
              <a:solidFill>
                <a:srgbClr val="002F98"/>
              </a:solidFill>
              <a:prstDash val="solid"/>
              <a:round/>
              <a:headEnd len="sm" w="sm" type="none"/>
              <a:tailEnd len="med" w="med" type="triangle"/>
            </a:ln>
          </p:spPr>
        </p:cxnSp>
        <p:cxnSp>
          <p:nvCxnSpPr>
            <p:cNvPr id="371" name="Google Shape;371;p24"/>
            <p:cNvCxnSpPr>
              <a:stCxn id="372" idx="4"/>
              <a:endCxn id="373" idx="0"/>
            </p:cNvCxnSpPr>
            <p:nvPr/>
          </p:nvCxnSpPr>
          <p:spPr>
            <a:xfrm flipH="1" rot="-5400000">
              <a:off x="6024300" y="1875940"/>
              <a:ext cx="199200" cy="600"/>
            </a:xfrm>
            <a:prstGeom prst="bentConnector3">
              <a:avLst>
                <a:gd fmla="val 50000" name="adj1"/>
              </a:avLst>
            </a:prstGeom>
            <a:noFill/>
            <a:ln cap="flat" cmpd="sng" w="19050">
              <a:solidFill>
                <a:srgbClr val="002F98"/>
              </a:solidFill>
              <a:prstDash val="solid"/>
              <a:round/>
              <a:headEnd len="sm" w="sm" type="none"/>
              <a:tailEnd len="med" w="med" type="triangle"/>
            </a:ln>
          </p:spPr>
        </p:cxnSp>
        <p:cxnSp>
          <p:nvCxnSpPr>
            <p:cNvPr id="374" name="Google Shape;374;p24"/>
            <p:cNvCxnSpPr>
              <a:stCxn id="373" idx="3"/>
              <a:endCxn id="369" idx="0"/>
            </p:cNvCxnSpPr>
            <p:nvPr/>
          </p:nvCxnSpPr>
          <p:spPr>
            <a:xfrm flipH="1" rot="-5400000">
              <a:off x="6024299" y="2609766"/>
              <a:ext cx="199200" cy="600"/>
            </a:xfrm>
            <a:prstGeom prst="bentConnector3">
              <a:avLst>
                <a:gd fmla="val 50000" name="adj1"/>
              </a:avLst>
            </a:prstGeom>
            <a:noFill/>
            <a:ln cap="flat" cmpd="sng" w="19050">
              <a:solidFill>
                <a:srgbClr val="002F98"/>
              </a:solidFill>
              <a:prstDash val="solid"/>
              <a:round/>
              <a:headEnd len="sm" w="sm" type="none"/>
              <a:tailEnd len="med" w="med" type="triangle"/>
            </a:ln>
          </p:spPr>
        </p:cxnSp>
        <p:cxnSp>
          <p:nvCxnSpPr>
            <p:cNvPr id="375" name="Google Shape;375;p24"/>
            <p:cNvCxnSpPr>
              <a:stCxn id="369" idx="3"/>
              <a:endCxn id="376" idx="5"/>
            </p:cNvCxnSpPr>
            <p:nvPr/>
          </p:nvCxnSpPr>
          <p:spPr>
            <a:xfrm>
              <a:off x="7179895" y="3044685"/>
              <a:ext cx="290700" cy="0"/>
            </a:xfrm>
            <a:prstGeom prst="straightConnector1">
              <a:avLst/>
            </a:prstGeom>
            <a:noFill/>
            <a:ln cap="flat" cmpd="sng" w="19050">
              <a:solidFill>
                <a:srgbClr val="002F98"/>
              </a:solidFill>
              <a:prstDash val="solid"/>
              <a:round/>
              <a:headEnd len="sm" w="sm" type="none"/>
              <a:tailEnd len="med" w="med" type="triangle"/>
            </a:ln>
          </p:spPr>
        </p:cxnSp>
        <p:cxnSp>
          <p:nvCxnSpPr>
            <p:cNvPr id="377" name="Google Shape;377;p24"/>
            <p:cNvCxnSpPr>
              <a:endCxn id="373" idx="2"/>
            </p:cNvCxnSpPr>
            <p:nvPr/>
          </p:nvCxnSpPr>
          <p:spPr>
            <a:xfrm flipH="1">
              <a:off x="6690078" y="2242560"/>
              <a:ext cx="1119300" cy="600"/>
            </a:xfrm>
            <a:prstGeom prst="bentConnector3">
              <a:avLst>
                <a:gd fmla="val 50000" name="adj1"/>
              </a:avLst>
            </a:prstGeom>
            <a:noFill/>
            <a:ln cap="flat" cmpd="sng" w="19050">
              <a:solidFill>
                <a:srgbClr val="002F98"/>
              </a:solidFill>
              <a:prstDash val="solid"/>
              <a:round/>
              <a:headEnd len="sm" w="sm" type="none"/>
              <a:tailEnd len="med" w="med" type="triangle"/>
            </a:ln>
          </p:spPr>
        </p:cxnSp>
        <p:sp>
          <p:nvSpPr>
            <p:cNvPr id="372" name="Google Shape;372;p24"/>
            <p:cNvSpPr/>
            <p:nvPr/>
          </p:nvSpPr>
          <p:spPr>
            <a:xfrm>
              <a:off x="5218725" y="1416202"/>
              <a:ext cx="1809750" cy="360438"/>
            </a:xfrm>
            <a:prstGeom prst="parallelogram">
              <a:avLst>
                <a:gd fmla="val 99158" name="adj"/>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Real data</a:t>
              </a:r>
              <a:endParaRPr/>
            </a:p>
          </p:txBody>
        </p:sp>
        <p:cxnSp>
          <p:nvCxnSpPr>
            <p:cNvPr id="378" name="Google Shape;378;p24"/>
            <p:cNvCxnSpPr>
              <a:endCxn id="379" idx="0"/>
            </p:cNvCxnSpPr>
            <p:nvPr/>
          </p:nvCxnSpPr>
          <p:spPr>
            <a:xfrm flipH="1" rot="-5400000">
              <a:off x="5930847" y="4251370"/>
              <a:ext cx="384900" cy="600"/>
            </a:xfrm>
            <a:prstGeom prst="bentConnector3">
              <a:avLst>
                <a:gd fmla="val 50000" name="adj1"/>
              </a:avLst>
            </a:prstGeom>
            <a:noFill/>
            <a:ln cap="flat" cmpd="sng" w="19050">
              <a:solidFill>
                <a:srgbClr val="002F98"/>
              </a:solidFill>
              <a:prstDash val="solid"/>
              <a:round/>
              <a:headEnd len="sm" w="sm" type="none"/>
              <a:tailEnd len="med" w="med" type="triangle"/>
            </a:ln>
          </p:spPr>
        </p:cxnSp>
        <p:sp>
          <p:nvSpPr>
            <p:cNvPr id="380" name="Google Shape;380;p24"/>
            <p:cNvSpPr/>
            <p:nvPr/>
          </p:nvSpPr>
          <p:spPr>
            <a:xfrm>
              <a:off x="6119023" y="4185632"/>
              <a:ext cx="236865" cy="239691"/>
            </a:xfrm>
            <a:prstGeom prst="parallelogram">
              <a:avLst>
                <a:gd fmla="val 0" name="adj"/>
              </a:avLst>
            </a:prstGeom>
            <a:noFill/>
            <a:ln>
              <a:noFill/>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1600" u="none" cap="none" strike="noStrike">
                  <a:solidFill>
                    <a:srgbClr val="003399"/>
                  </a:solidFill>
                  <a:latin typeface="Arial"/>
                  <a:ea typeface="Arial"/>
                  <a:cs typeface="Arial"/>
                  <a:sym typeface="Arial"/>
                </a:rPr>
                <a:t>+</a:t>
              </a:r>
              <a:endParaRPr/>
            </a:p>
          </p:txBody>
        </p:sp>
        <p:sp>
          <p:nvSpPr>
            <p:cNvPr id="381" name="Google Shape;381;p24"/>
            <p:cNvSpPr/>
            <p:nvPr/>
          </p:nvSpPr>
          <p:spPr>
            <a:xfrm>
              <a:off x="7080661" y="2811969"/>
              <a:ext cx="236865" cy="232715"/>
            </a:xfrm>
            <a:prstGeom prst="parallelogram">
              <a:avLst>
                <a:gd fmla="val 0" name="adj"/>
              </a:avLst>
            </a:prstGeom>
            <a:noFill/>
            <a:ln>
              <a:noFill/>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1600" u="none" cap="none" strike="noStrike">
                  <a:solidFill>
                    <a:srgbClr val="003399"/>
                  </a:solidFill>
                  <a:latin typeface="Arial"/>
                  <a:ea typeface="Arial"/>
                  <a:cs typeface="Arial"/>
                  <a:sym typeface="Arial"/>
                </a:rPr>
                <a:t>-</a:t>
              </a:r>
              <a:endParaRPr/>
            </a:p>
          </p:txBody>
        </p:sp>
        <p:sp>
          <p:nvSpPr>
            <p:cNvPr id="382" name="Google Shape;382;p24"/>
            <p:cNvSpPr/>
            <p:nvPr/>
          </p:nvSpPr>
          <p:spPr>
            <a:xfrm>
              <a:off x="6119024" y="3323659"/>
              <a:ext cx="236865" cy="239691"/>
            </a:xfrm>
            <a:prstGeom prst="parallelogram">
              <a:avLst>
                <a:gd fmla="val 0" name="adj"/>
              </a:avLst>
            </a:prstGeom>
            <a:noFill/>
            <a:ln>
              <a:noFill/>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1600" u="none" cap="none" strike="noStrike">
                  <a:solidFill>
                    <a:srgbClr val="003399"/>
                  </a:solidFill>
                  <a:latin typeface="Arial"/>
                  <a:ea typeface="Arial"/>
                  <a:cs typeface="Arial"/>
                  <a:sym typeface="Arial"/>
                </a:rPr>
                <a:t>+</a:t>
              </a:r>
              <a:endParaRPr/>
            </a:p>
          </p:txBody>
        </p:sp>
        <p:sp>
          <p:nvSpPr>
            <p:cNvPr id="383" name="Google Shape;383;p24"/>
            <p:cNvSpPr/>
            <p:nvPr/>
          </p:nvSpPr>
          <p:spPr>
            <a:xfrm>
              <a:off x="7080233" y="3681194"/>
              <a:ext cx="236865" cy="232715"/>
            </a:xfrm>
            <a:prstGeom prst="parallelogram">
              <a:avLst>
                <a:gd fmla="val 0" name="adj"/>
              </a:avLst>
            </a:prstGeom>
            <a:noFill/>
            <a:ln>
              <a:noFill/>
            </a:ln>
            <a:effectLst>
              <a:outerShdw blurRad="88900" rotWithShape="0" dir="5400000" dist="20000">
                <a:srgbClr val="000000">
                  <a:alpha val="60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1" i="0" lang="en-US" sz="1600" u="none" cap="none" strike="noStrike">
                  <a:solidFill>
                    <a:srgbClr val="003399"/>
                  </a:solidFill>
                  <a:latin typeface="Arial"/>
                  <a:ea typeface="Arial"/>
                  <a:cs typeface="Arial"/>
                  <a:sym typeface="Arial"/>
                </a:rPr>
                <a:t>-</a:t>
              </a:r>
              <a:endParaRPr/>
            </a:p>
          </p:txBody>
        </p:sp>
        <p:pic>
          <p:nvPicPr>
            <p:cNvPr id="384" name="Google Shape;384;p24"/>
            <p:cNvPicPr preferRelativeResize="0"/>
            <p:nvPr/>
          </p:nvPicPr>
          <p:blipFill rotWithShape="1">
            <a:blip r:embed="rId3">
              <a:alphaModFix/>
            </a:blip>
            <a:srcRect b="0" l="0" r="0" t="0"/>
            <a:stretch/>
          </p:blipFill>
          <p:spPr>
            <a:xfrm>
              <a:off x="7739628" y="1944060"/>
              <a:ext cx="597176" cy="597176"/>
            </a:xfrm>
            <a:prstGeom prst="rect">
              <a:avLst/>
            </a:prstGeom>
            <a:noFill/>
            <a:ln>
              <a:noFill/>
            </a:ln>
            <a:effectLst>
              <a:outerShdw blurRad="88900" rotWithShape="0" dir="4200000" dist="76200">
                <a:srgbClr val="000000">
                  <a:alpha val="25882"/>
                </a:srgbClr>
              </a:outerShdw>
            </a:effectLst>
          </p:spPr>
        </p:pic>
        <p:sp>
          <p:nvSpPr>
            <p:cNvPr id="369" name="Google Shape;369;p24"/>
            <p:cNvSpPr/>
            <p:nvPr/>
          </p:nvSpPr>
          <p:spPr>
            <a:xfrm>
              <a:off x="5067300" y="2709679"/>
              <a:ext cx="2112595" cy="670012"/>
            </a:xfrm>
            <a:prstGeom prst="diamond">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US" sz="800" u="none" cap="none" strike="noStrike">
                  <a:solidFill>
                    <a:schemeClr val="lt1"/>
                  </a:solidFill>
                  <a:latin typeface="Arial"/>
                  <a:ea typeface="Arial"/>
                  <a:cs typeface="Arial"/>
                  <a:sym typeface="Arial"/>
                </a:rPr>
                <a:t>Are there any significant deviations between the forecast reality?</a:t>
              </a:r>
              <a:endParaRPr b="1" i="0" sz="800" u="none" cap="none" strike="noStrike">
                <a:solidFill>
                  <a:schemeClr val="lt1"/>
                </a:solidFill>
                <a:latin typeface="Arial"/>
                <a:ea typeface="Arial"/>
                <a:cs typeface="Arial"/>
                <a:sym typeface="Arial"/>
              </a:endParaRPr>
            </a:p>
          </p:txBody>
        </p:sp>
        <p:sp>
          <p:nvSpPr>
            <p:cNvPr id="373" name="Google Shape;373;p24"/>
            <p:cNvSpPr/>
            <p:nvPr/>
          </p:nvSpPr>
          <p:spPr>
            <a:xfrm>
              <a:off x="5557119" y="1975853"/>
              <a:ext cx="1132959" cy="534613"/>
            </a:xfrm>
            <a:prstGeom prst="parallelogram">
              <a:avLst>
                <a:gd fmla="val 0" name="adj"/>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72000" lIns="0" spcFirstLastPara="1" rIns="0" wrap="square" tIns="720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Predicting data pre-trained models</a:t>
              </a:r>
              <a:endParaRPr/>
            </a:p>
          </p:txBody>
        </p:sp>
        <p:sp>
          <p:nvSpPr>
            <p:cNvPr id="370" name="Google Shape;370;p24"/>
            <p:cNvSpPr/>
            <p:nvPr/>
          </p:nvSpPr>
          <p:spPr>
            <a:xfrm>
              <a:off x="5067301" y="3578904"/>
              <a:ext cx="2112595" cy="670012"/>
            </a:xfrm>
            <a:prstGeom prst="diamond">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Are there many such deviations?</a:t>
              </a:r>
              <a:endParaRPr b="1" i="0" sz="900" u="none" cap="none" strike="noStrike">
                <a:solidFill>
                  <a:schemeClr val="lt1"/>
                </a:solidFill>
                <a:latin typeface="Arial"/>
                <a:ea typeface="Arial"/>
                <a:cs typeface="Arial"/>
                <a:sym typeface="Arial"/>
              </a:endParaRPr>
            </a:p>
          </p:txBody>
        </p:sp>
        <p:sp>
          <p:nvSpPr>
            <p:cNvPr id="376" name="Google Shape;376;p24"/>
            <p:cNvSpPr/>
            <p:nvPr/>
          </p:nvSpPr>
          <p:spPr>
            <a:xfrm>
              <a:off x="7470738" y="2777378"/>
              <a:ext cx="1134956" cy="534613"/>
            </a:xfrm>
            <a:prstGeom prst="parallelogram">
              <a:avLst>
                <a:gd fmla="val 0" name="adj"/>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72000" lIns="0" spcFirstLastPara="1" rIns="0" wrap="square" tIns="720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Device models work normally</a:t>
              </a:r>
              <a:endParaRPr/>
            </a:p>
          </p:txBody>
        </p:sp>
        <p:sp>
          <p:nvSpPr>
            <p:cNvPr id="379" name="Google Shape;379;p24"/>
            <p:cNvSpPr/>
            <p:nvPr/>
          </p:nvSpPr>
          <p:spPr>
            <a:xfrm>
              <a:off x="5556122" y="4444120"/>
              <a:ext cx="1134950" cy="534613"/>
            </a:xfrm>
            <a:prstGeom prst="parallelogram">
              <a:avLst>
                <a:gd fmla="val 0" name="adj"/>
              </a:avLst>
            </a:prstGeom>
            <a:solidFill>
              <a:schemeClr val="accent1"/>
            </a:solidFill>
            <a:ln cap="flat" cmpd="sng" w="12700">
              <a:solidFill>
                <a:schemeClr val="lt1"/>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72000" lIns="0" spcFirstLastPara="1" rIns="0" wrap="square" tIns="720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The model needs to be updated</a:t>
              </a:r>
              <a:endParaRPr/>
            </a:p>
          </p:txBody>
        </p:sp>
        <p:sp>
          <p:nvSpPr>
            <p:cNvPr id="385" name="Google Shape;385;p24"/>
            <p:cNvSpPr/>
            <p:nvPr/>
          </p:nvSpPr>
          <p:spPr>
            <a:xfrm>
              <a:off x="7470738" y="3646603"/>
              <a:ext cx="1134956" cy="534613"/>
            </a:xfrm>
            <a:prstGeom prst="parallelogram">
              <a:avLst>
                <a:gd fmla="val 0" name="adj"/>
              </a:avLst>
            </a:prstGeom>
            <a:solidFill>
              <a:schemeClr val="accent1"/>
            </a:solidFill>
            <a:ln cap="flat" cmpd="sng" w="12700">
              <a:solidFill>
                <a:srgbClr val="FF0000"/>
              </a:solidFill>
              <a:prstDash val="solid"/>
              <a:round/>
              <a:headEnd len="sm" w="sm" type="none"/>
              <a:tailEnd len="sm" w="sm" type="none"/>
            </a:ln>
            <a:effectLst>
              <a:outerShdw blurRad="88900" rotWithShape="0" dir="5400000" dist="20000">
                <a:srgbClr val="000000">
                  <a:alpha val="60000"/>
                </a:srgbClr>
              </a:outerShdw>
            </a:effectLst>
          </p:spPr>
          <p:txBody>
            <a:bodyPr anchorCtr="0" anchor="ctr" bIns="72000" lIns="0" spcFirstLastPara="1" rIns="0" wrap="square" tIns="72000">
              <a:noAutofit/>
            </a:bodyPr>
            <a:lstStyle/>
            <a:p>
              <a:pPr indent="0" lvl="0" marL="0" marR="0" rtl="0" algn="ctr">
                <a:lnSpc>
                  <a:spcPct val="100000"/>
                </a:lnSpc>
                <a:spcBef>
                  <a:spcPts val="0"/>
                </a:spcBef>
                <a:spcAft>
                  <a:spcPts val="0"/>
                </a:spcAft>
                <a:buNone/>
              </a:pPr>
              <a:r>
                <a:rPr b="1" i="0" lang="en-US" sz="900" u="none" cap="none" strike="noStrike">
                  <a:solidFill>
                    <a:schemeClr val="lt1"/>
                  </a:solidFill>
                  <a:latin typeface="Arial"/>
                  <a:ea typeface="Arial"/>
                  <a:cs typeface="Arial"/>
                  <a:sym typeface="Arial"/>
                </a:rPr>
                <a:t>Devices that may require repair, calibration, downtime</a:t>
              </a:r>
              <a:endParaRPr/>
            </a:p>
          </p:txBody>
        </p:sp>
        <p:cxnSp>
          <p:nvCxnSpPr>
            <p:cNvPr id="386" name="Google Shape;386;p24"/>
            <p:cNvCxnSpPr/>
            <p:nvPr/>
          </p:nvCxnSpPr>
          <p:spPr>
            <a:xfrm>
              <a:off x="7179895" y="3913909"/>
              <a:ext cx="290843" cy="0"/>
            </a:xfrm>
            <a:prstGeom prst="straightConnector1">
              <a:avLst/>
            </a:prstGeom>
            <a:noFill/>
            <a:ln cap="flat" cmpd="sng" w="19050">
              <a:solidFill>
                <a:srgbClr val="002F98"/>
              </a:solidFill>
              <a:prstDash val="solid"/>
              <a:round/>
              <a:headEnd len="sm" w="sm" type="none"/>
              <a:tailEnd len="med" w="med" type="triangle"/>
            </a:ln>
          </p:spPr>
        </p:cxn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25"/>
          <p:cNvSpPr txBox="1"/>
          <p:nvPr>
            <p:ph type="title"/>
          </p:nvPr>
        </p:nvSpPr>
        <p:spPr>
          <a:xfrm>
            <a:off x="1250899" y="300513"/>
            <a:ext cx="7893101" cy="53033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Deliverable D5.1 Implementation Plan</a:t>
            </a:r>
            <a:endParaRPr sz="2000"/>
          </a:p>
        </p:txBody>
      </p:sp>
      <p:sp>
        <p:nvSpPr>
          <p:cNvPr id="392" name="Google Shape;392;p25"/>
          <p:cNvSpPr/>
          <p:nvPr/>
        </p:nvSpPr>
        <p:spPr>
          <a:xfrm>
            <a:off x="8069575" y="114300"/>
            <a:ext cx="1074300" cy="647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25"/>
          <p:cNvSpPr txBox="1"/>
          <p:nvPr>
            <p:ph idx="1" type="body"/>
          </p:nvPr>
        </p:nvSpPr>
        <p:spPr>
          <a:xfrm>
            <a:off x="89874" y="663371"/>
            <a:ext cx="9054001" cy="775553"/>
          </a:xfrm>
          <a:prstGeom prst="rect">
            <a:avLst/>
          </a:prstGeom>
          <a:noFill/>
          <a:ln>
            <a:noFill/>
          </a:ln>
        </p:spPr>
        <p:txBody>
          <a:bodyPr anchorCtr="0" anchor="ctr" bIns="91425" lIns="91425" spcFirstLastPara="1" rIns="91425" wrap="square" tIns="91425">
            <a:noAutofit/>
          </a:bodyPr>
          <a:lstStyle/>
          <a:p>
            <a:pPr indent="0" lvl="0" marL="0" marR="0" rtl="0" algn="l">
              <a:lnSpc>
                <a:spcPct val="110000"/>
              </a:lnSpc>
              <a:spcBef>
                <a:spcPts val="300"/>
              </a:spcBef>
              <a:spcAft>
                <a:spcPts val="0"/>
              </a:spcAft>
              <a:buSzPts val="1600"/>
              <a:buNone/>
            </a:pPr>
            <a:r>
              <a:rPr lang="en-US" sz="1400"/>
              <a:t>In the course of the project, an Implementation Plan for the implementation of the </a:t>
            </a:r>
            <a:endParaRPr/>
          </a:p>
          <a:p>
            <a:pPr indent="0" lvl="0" marL="0" marR="0" rtl="0" algn="l">
              <a:lnSpc>
                <a:spcPct val="110000"/>
              </a:lnSpc>
              <a:spcBef>
                <a:spcPts val="300"/>
              </a:spcBef>
              <a:spcAft>
                <a:spcPts val="0"/>
              </a:spcAft>
              <a:buSzPts val="1600"/>
              <a:buNone/>
            </a:pPr>
            <a:r>
              <a:rPr lang="en-US" sz="1400"/>
              <a:t>SAKURA-APM system at the complex of enterprises of the agro-industrial holding was developed.</a:t>
            </a:r>
            <a:endParaRPr sz="1400"/>
          </a:p>
        </p:txBody>
      </p:sp>
      <p:pic>
        <p:nvPicPr>
          <p:cNvPr id="394" name="Google Shape;394;p25"/>
          <p:cNvPicPr preferRelativeResize="0"/>
          <p:nvPr/>
        </p:nvPicPr>
        <p:blipFill rotWithShape="1">
          <a:blip r:embed="rId3">
            <a:alphaModFix/>
          </a:blip>
          <a:srcRect b="0" l="0" r="0" t="0"/>
          <a:stretch/>
        </p:blipFill>
        <p:spPr>
          <a:xfrm>
            <a:off x="134603" y="1391734"/>
            <a:ext cx="6534394" cy="3657112"/>
          </a:xfrm>
          <a:prstGeom prst="rect">
            <a:avLst/>
          </a:prstGeom>
          <a:noFill/>
          <a:ln>
            <a:noFill/>
          </a:ln>
        </p:spPr>
      </p:pic>
      <p:pic>
        <p:nvPicPr>
          <p:cNvPr id="395" name="Google Shape;395;p25"/>
          <p:cNvPicPr preferRelativeResize="0"/>
          <p:nvPr/>
        </p:nvPicPr>
        <p:blipFill rotWithShape="1">
          <a:blip r:embed="rId4">
            <a:alphaModFix/>
          </a:blip>
          <a:srcRect b="0" l="0" r="0" t="0"/>
          <a:stretch/>
        </p:blipFill>
        <p:spPr>
          <a:xfrm>
            <a:off x="6873097" y="1659036"/>
            <a:ext cx="2036972" cy="2888189"/>
          </a:xfrm>
          <a:prstGeom prst="rect">
            <a:avLst/>
          </a:prstGeom>
          <a:noFill/>
          <a:ln>
            <a:noFill/>
          </a:ln>
          <a:effectLst>
            <a:outerShdw blurRad="292100" sx="99000" rotWithShape="0" algn="tl" dir="3300000" dist="139700" sy="99000">
              <a:srgbClr val="333333">
                <a:alpha val="46666"/>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6"/>
          <p:cNvSpPr txBox="1"/>
          <p:nvPr>
            <p:ph type="title"/>
          </p:nvPr>
        </p:nvSpPr>
        <p:spPr>
          <a:xfrm>
            <a:off x="1269851" y="297104"/>
            <a:ext cx="7942073"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Features of KPI calculation</a:t>
            </a:r>
            <a:endParaRPr sz="2000"/>
          </a:p>
        </p:txBody>
      </p:sp>
      <p:sp>
        <p:nvSpPr>
          <p:cNvPr id="401" name="Google Shape;401;p26"/>
          <p:cNvSpPr txBox="1"/>
          <p:nvPr/>
        </p:nvSpPr>
        <p:spPr>
          <a:xfrm>
            <a:off x="290213" y="748915"/>
            <a:ext cx="8721661" cy="29854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200" u="none" cap="none" strike="noStrike">
                <a:solidFill>
                  <a:schemeClr val="dk1"/>
                </a:solidFill>
                <a:latin typeface="Arial"/>
                <a:ea typeface="Arial"/>
                <a:cs typeface="Arial"/>
                <a:sym typeface="Arial"/>
              </a:rPr>
              <a:t>During the operation and development of SAKURA-APM, we received more than 100GB of data per second on the operation of 76 units of grain elevator equipment (</a:t>
            </a:r>
            <a:r>
              <a:rPr b="0" i="0" lang="en-US" sz="1200" u="none" cap="none" strike="noStrike">
                <a:solidFill>
                  <a:srgbClr val="073763"/>
                </a:solidFill>
                <a:latin typeface="Arial"/>
                <a:ea typeface="Arial"/>
                <a:cs typeface="Arial"/>
                <a:sym typeface="Arial"/>
              </a:rPr>
              <a:t>three-phase voltage, current &amp; power factor (cos φ), active, reactive &amp; full power, active, reactive &amp; full energy, power time on/off, crop, …)</a:t>
            </a:r>
            <a:endParaRPr b="0" i="0" sz="1200" u="none" cap="none" strike="noStrike">
              <a:solidFill>
                <a:srgbClr val="073763"/>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en-US" sz="1200" u="none" cap="none" strike="noStrike">
                <a:solidFill>
                  <a:schemeClr val="dk1"/>
                </a:solidFill>
                <a:latin typeface="Arial"/>
                <a:ea typeface="Arial"/>
                <a:cs typeface="Arial"/>
                <a:sym typeface="Arial"/>
              </a:rPr>
              <a:t>In addition, practical experiments and work with data were carried out within the following limitations::</a:t>
            </a:r>
            <a:endParaRPr b="0" i="0" sz="1200" u="none" cap="none" strike="noStrike">
              <a:solidFill>
                <a:schemeClr val="dk1"/>
              </a:solidFill>
              <a:latin typeface="Arial"/>
              <a:ea typeface="Arial"/>
              <a:cs typeface="Arial"/>
              <a:sym typeface="Arial"/>
            </a:endParaRPr>
          </a:p>
          <a:p>
            <a:pPr indent="-171450" lvl="0" marL="171450" marR="0" rtl="0" algn="l">
              <a:lnSpc>
                <a:spcPct val="100000"/>
              </a:lnSpc>
              <a:spcBef>
                <a:spcPts val="300"/>
              </a:spcBef>
              <a:spcAft>
                <a:spcPts val="0"/>
              </a:spcAft>
              <a:buClr>
                <a:srgbClr val="000000"/>
              </a:buClr>
              <a:buSzPts val="1200"/>
              <a:buFont typeface="Arial"/>
              <a:buChar char="•"/>
            </a:pPr>
            <a:r>
              <a:rPr b="0" i="0" lang="en-US" sz="1200" u="none" cap="none" strike="noStrike">
                <a:solidFill>
                  <a:schemeClr val="dk1"/>
                </a:solidFill>
                <a:latin typeface="Arial"/>
                <a:ea typeface="Arial"/>
                <a:cs typeface="Arial"/>
                <a:sym typeface="Arial"/>
              </a:rPr>
              <a:t>Seasonality of elevator operation - certain routes and equipment operate in a certain season.</a:t>
            </a:r>
            <a:endParaRPr/>
          </a:p>
          <a:p>
            <a:pPr indent="-171450" lvl="0" marL="171450" marR="0" rtl="0" algn="l">
              <a:lnSpc>
                <a:spcPct val="100000"/>
              </a:lnSpc>
              <a:spcBef>
                <a:spcPts val="300"/>
              </a:spcBef>
              <a:spcAft>
                <a:spcPts val="0"/>
              </a:spcAft>
              <a:buClr>
                <a:srgbClr val="000000"/>
              </a:buClr>
              <a:buSzPts val="1200"/>
              <a:buFont typeface="Arial"/>
              <a:buChar char="•"/>
            </a:pPr>
            <a:r>
              <a:rPr b="0" i="0" lang="en-US" sz="1200" u="none" cap="none" strike="noStrike">
                <a:solidFill>
                  <a:schemeClr val="dk1"/>
                </a:solidFill>
                <a:latin typeface="Arial"/>
                <a:ea typeface="Arial"/>
                <a:cs typeface="Arial"/>
                <a:sym typeface="Arial"/>
              </a:rPr>
              <a:t>The problem of choosing a route from a deterministic list of 11 routes, each of which has from 85 to 435 options (a total of 2,795 variations), as well as the possibility of constructing unforeseen SCADA routes (tens of thousands of variations).</a:t>
            </a:r>
            <a:endParaRPr/>
          </a:p>
          <a:p>
            <a:pPr indent="-171450" lvl="0" marL="171450" marR="0" rtl="0" algn="l">
              <a:lnSpc>
                <a:spcPct val="100000"/>
              </a:lnSpc>
              <a:spcBef>
                <a:spcPts val="300"/>
              </a:spcBef>
              <a:spcAft>
                <a:spcPts val="0"/>
              </a:spcAft>
              <a:buClr>
                <a:srgbClr val="000000"/>
              </a:buClr>
              <a:buSzPts val="1200"/>
              <a:buFont typeface="Arial"/>
              <a:buChar char="•"/>
            </a:pPr>
            <a:r>
              <a:rPr b="0" i="0" lang="en-US" sz="1200" u="none" cap="none" strike="noStrike">
                <a:solidFill>
                  <a:schemeClr val="dk1"/>
                </a:solidFill>
                <a:latin typeface="Arial"/>
                <a:ea typeface="Arial"/>
                <a:cs typeface="Arial"/>
                <a:sym typeface="Arial"/>
              </a:rPr>
              <a:t>Lack of possibility to work with closed commercial data on the type and weight of grain crops.</a:t>
            </a:r>
            <a:endParaRPr/>
          </a:p>
          <a:p>
            <a:pPr indent="-171450" lvl="0" marL="171450" marR="0" rtl="0" algn="l">
              <a:lnSpc>
                <a:spcPct val="100000"/>
              </a:lnSpc>
              <a:spcBef>
                <a:spcPts val="300"/>
              </a:spcBef>
              <a:spcAft>
                <a:spcPts val="0"/>
              </a:spcAft>
              <a:buClr>
                <a:srgbClr val="000000"/>
              </a:buClr>
              <a:buSzPts val="1200"/>
              <a:buFont typeface="Arial"/>
              <a:buChar char="•"/>
            </a:pPr>
            <a:r>
              <a:rPr b="0" i="0" lang="en-US" sz="1200" u="none" cap="none" strike="noStrike">
                <a:solidFill>
                  <a:schemeClr val="dk1"/>
                </a:solidFill>
                <a:latin typeface="Arial"/>
                <a:ea typeface="Arial"/>
                <a:cs typeface="Arial"/>
                <a:sym typeface="Arial"/>
              </a:rPr>
              <a:t>The impossibility of achieving an instant result, and the need for long-term research, which is a consequence of the need to move large volumes of grain.</a:t>
            </a:r>
            <a:endParaRPr/>
          </a:p>
          <a:p>
            <a:pPr indent="-171450" lvl="0" marL="171450" marR="0" rtl="0" algn="l">
              <a:lnSpc>
                <a:spcPct val="100000"/>
              </a:lnSpc>
              <a:spcBef>
                <a:spcPts val="300"/>
              </a:spcBef>
              <a:spcAft>
                <a:spcPts val="0"/>
              </a:spcAft>
              <a:buClr>
                <a:srgbClr val="000000"/>
              </a:buClr>
              <a:buSzPts val="1200"/>
              <a:buFont typeface="Arial"/>
              <a:buChar char="•"/>
            </a:pPr>
            <a:r>
              <a:rPr b="0" i="0" lang="en-US" sz="1200" u="none" cap="none" strike="noStrike">
                <a:solidFill>
                  <a:schemeClr val="dk1"/>
                </a:solidFill>
                <a:latin typeface="Arial"/>
                <a:ea typeface="Arial"/>
                <a:cs typeface="Arial"/>
                <a:sym typeface="Arial"/>
              </a:rPr>
              <a:t>The impossibility of interrupting the scheduled business processes of the elevator.</a:t>
            </a:r>
            <a:endParaRPr/>
          </a:p>
          <a:p>
            <a:pPr indent="-171450" lvl="0" marL="171450" marR="0" rtl="0" algn="l">
              <a:lnSpc>
                <a:spcPct val="100000"/>
              </a:lnSpc>
              <a:spcBef>
                <a:spcPts val="300"/>
              </a:spcBef>
              <a:spcAft>
                <a:spcPts val="0"/>
              </a:spcAft>
              <a:buClr>
                <a:srgbClr val="000000"/>
              </a:buClr>
              <a:buSzPts val="1200"/>
              <a:buFont typeface="Arial"/>
              <a:buChar char="•"/>
            </a:pPr>
            <a:r>
              <a:rPr b="0" i="0" lang="en-US" sz="1200" u="none" cap="none" strike="noStrike">
                <a:solidFill>
                  <a:schemeClr val="dk1"/>
                </a:solidFill>
                <a:latin typeface="Arial"/>
                <a:ea typeface="Arial"/>
                <a:cs typeface="Arial"/>
                <a:sym typeface="Arial"/>
              </a:rPr>
              <a:t>The cost of one experiment on moving grain is measured in tens of thousands of euros; the cost of an unsuccessful experiment, which can lead to a loss of grain quality or a long stoppage of the elevator, for example, due to an overflow of the noria and a break of the noria belt, can exceed the cost of grant funding.</a:t>
            </a:r>
            <a:endParaRPr b="0" i="0" sz="1200" u="none" cap="none" strike="noStrike">
              <a:solidFill>
                <a:schemeClr val="dk1"/>
              </a:solidFill>
              <a:latin typeface="Arial"/>
              <a:ea typeface="Arial"/>
              <a:cs typeface="Arial"/>
              <a:sym typeface="Arial"/>
            </a:endParaRPr>
          </a:p>
        </p:txBody>
      </p:sp>
      <p:sp>
        <p:nvSpPr>
          <p:cNvPr id="402" name="Google Shape;402;p26"/>
          <p:cNvSpPr txBox="1"/>
          <p:nvPr/>
        </p:nvSpPr>
        <p:spPr>
          <a:xfrm>
            <a:off x="237517" y="3678327"/>
            <a:ext cx="8721661"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200" u="none" cap="none" strike="noStrike">
                <a:solidFill>
                  <a:schemeClr val="dk1"/>
                </a:solidFill>
                <a:latin typeface="Arial"/>
                <a:ea typeface="Arial"/>
                <a:cs typeface="Arial"/>
                <a:sym typeface="Arial"/>
              </a:rPr>
              <a:t>Therefore, to assess the achieved KPIs, we compared the data obtained for the period October 2021 - January 2022 with the data obtained for the period October 2022 - January 2023. In this way, we received two huge tables with data that allowed us to conduct some analysis of the results of the work. We calculated data on the weight of the product based on the calculation of the load factor of each unit of equipment in accordance with the conducted experiments on measuring the dependence of the load factor of the equipment on the real weight of the product.</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27"/>
          <p:cNvSpPr txBox="1"/>
          <p:nvPr>
            <p:ph type="title"/>
          </p:nvPr>
        </p:nvSpPr>
        <p:spPr>
          <a:xfrm>
            <a:off x="1269851" y="297104"/>
            <a:ext cx="7942073"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KPI 1. Increasing the number of system functions</a:t>
            </a:r>
            <a:endParaRPr sz="2000"/>
          </a:p>
        </p:txBody>
      </p:sp>
      <p:sp>
        <p:nvSpPr>
          <p:cNvPr id="408" name="Google Shape;408;p27"/>
          <p:cNvSpPr txBox="1"/>
          <p:nvPr>
            <p:ph idx="1" type="body"/>
          </p:nvPr>
        </p:nvSpPr>
        <p:spPr>
          <a:xfrm>
            <a:off x="152787" y="828530"/>
            <a:ext cx="8991213" cy="695072"/>
          </a:xfrm>
          <a:prstGeom prst="rect">
            <a:avLst/>
          </a:prstGeom>
          <a:noFill/>
          <a:ln>
            <a:noFill/>
          </a:ln>
        </p:spPr>
        <p:txBody>
          <a:bodyPr anchorCtr="0" anchor="t" bIns="91425" lIns="91425" spcFirstLastPara="1" rIns="91425" wrap="square" tIns="91425">
            <a:noAutofit/>
          </a:bodyPr>
          <a:lstStyle/>
          <a:p>
            <a:pPr indent="0" lvl="0" marL="127000" rtl="0" algn="l">
              <a:lnSpc>
                <a:spcPct val="115000"/>
              </a:lnSpc>
              <a:spcBef>
                <a:spcPts val="0"/>
              </a:spcBef>
              <a:spcAft>
                <a:spcPts val="0"/>
              </a:spcAft>
              <a:buClr>
                <a:schemeClr val="accent1"/>
              </a:buClr>
              <a:buSzPts val="1600"/>
              <a:buNone/>
            </a:pPr>
            <a:r>
              <a:rPr lang="en-US"/>
              <a:t>Target value of KPI:  </a:t>
            </a:r>
            <a:r>
              <a:rPr b="1" lang="en-US">
                <a:solidFill>
                  <a:srgbClr val="1B264F"/>
                </a:solidFill>
              </a:rPr>
              <a:t>Increasing the number of SAKURA-APM</a:t>
            </a:r>
            <a:br>
              <a:rPr b="1" lang="en-US">
                <a:solidFill>
                  <a:srgbClr val="1B264F"/>
                </a:solidFill>
              </a:rPr>
            </a:br>
            <a:r>
              <a:rPr b="1" lang="en-US">
                <a:solidFill>
                  <a:srgbClr val="1B264F"/>
                </a:solidFill>
              </a:rPr>
              <a:t>		       system functions from 4 to 7</a:t>
            </a:r>
            <a:endParaRPr sz="2200">
              <a:highlight>
                <a:srgbClr val="FFFF00"/>
              </a:highlight>
            </a:endParaRPr>
          </a:p>
        </p:txBody>
      </p:sp>
      <p:sp>
        <p:nvSpPr>
          <p:cNvPr id="409" name="Google Shape;409;p27"/>
          <p:cNvSpPr txBox="1"/>
          <p:nvPr/>
        </p:nvSpPr>
        <p:spPr>
          <a:xfrm>
            <a:off x="1128275" y="1657499"/>
            <a:ext cx="4125000" cy="3204300"/>
          </a:xfrm>
          <a:prstGeom prst="rect">
            <a:avLst/>
          </a:prstGeom>
          <a:noFill/>
          <a:ln>
            <a:noFill/>
          </a:ln>
        </p:spPr>
        <p:txBody>
          <a:bodyPr anchorCtr="0" anchor="t" bIns="91425" lIns="91425" spcFirstLastPara="1" rIns="91425" wrap="square" tIns="91425">
            <a:noAutofit/>
          </a:bodyPr>
          <a:lstStyle/>
          <a:p>
            <a:pPr indent="0" lvl="0" marL="0" marR="0" rtl="0" algn="l">
              <a:lnSpc>
                <a:spcPct val="110000"/>
              </a:lnSpc>
              <a:spcBef>
                <a:spcPts val="300"/>
              </a:spcBef>
              <a:spcAft>
                <a:spcPts val="0"/>
              </a:spcAft>
              <a:buClr>
                <a:schemeClr val="accent1"/>
              </a:buClr>
              <a:buSzPts val="1600"/>
              <a:buFont typeface="Noto Sans Symbols"/>
              <a:buNone/>
            </a:pPr>
            <a:r>
              <a:rPr b="0" i="0" lang="en-US" sz="1100" u="none" cap="none" strike="noStrike">
                <a:solidFill>
                  <a:srgbClr val="999999"/>
                </a:solidFill>
                <a:latin typeface="Verdana"/>
                <a:ea typeface="Verdana"/>
                <a:cs typeface="Verdana"/>
                <a:sym typeface="Verdana"/>
              </a:rPr>
              <a:t>function 1: </a:t>
            </a:r>
            <a:endParaRPr b="0" i="0" sz="1100" u="none" cap="none" strike="noStrike">
              <a:solidFill>
                <a:srgbClr val="999999"/>
              </a:solidFill>
              <a:latin typeface="Verdana"/>
              <a:ea typeface="Verdana"/>
              <a:cs typeface="Verdana"/>
              <a:sym typeface="Verdana"/>
            </a:endParaRPr>
          </a:p>
          <a:p>
            <a:pPr indent="0" lvl="0" marL="0" marR="0" rtl="0" algn="l">
              <a:lnSpc>
                <a:spcPct val="100000"/>
              </a:lnSpc>
              <a:spcBef>
                <a:spcPts val="0"/>
              </a:spcBef>
              <a:spcAft>
                <a:spcPts val="0"/>
              </a:spcAft>
              <a:buClr>
                <a:schemeClr val="accent1"/>
              </a:buClr>
              <a:buSzPts val="1600"/>
              <a:buFont typeface="Noto Sans Symbols"/>
              <a:buNone/>
            </a:pPr>
            <a:r>
              <a:rPr b="1" i="0" lang="en-US" sz="1200" u="none" cap="none" strike="noStrike">
                <a:solidFill>
                  <a:srgbClr val="999999"/>
                </a:solidFill>
                <a:latin typeface="Verdana"/>
                <a:ea typeface="Verdana"/>
                <a:cs typeface="Verdana"/>
                <a:sym typeface="Verdana"/>
              </a:rPr>
              <a:t>Energy monitoring</a:t>
            </a:r>
            <a:endParaRPr/>
          </a:p>
          <a:p>
            <a:pPr indent="0" lvl="0" marL="0" marR="0" rtl="0" algn="l">
              <a:lnSpc>
                <a:spcPct val="110000"/>
              </a:lnSpc>
              <a:spcBef>
                <a:spcPts val="500"/>
              </a:spcBef>
              <a:spcAft>
                <a:spcPts val="0"/>
              </a:spcAft>
              <a:buClr>
                <a:schemeClr val="accent1"/>
              </a:buClr>
              <a:buSzPts val="1600"/>
              <a:buFont typeface="Noto Sans Symbols"/>
              <a:buNone/>
            </a:pPr>
            <a:r>
              <a:rPr b="0" i="0" lang="en-US" sz="1100" u="none" cap="none" strike="noStrike">
                <a:solidFill>
                  <a:srgbClr val="999999"/>
                </a:solidFill>
                <a:latin typeface="Verdana"/>
                <a:ea typeface="Verdana"/>
                <a:cs typeface="Verdana"/>
                <a:sym typeface="Verdana"/>
              </a:rPr>
              <a:t>function 2: </a:t>
            </a:r>
            <a:endParaRPr b="0" i="0" sz="1100" u="none" cap="none" strike="noStrike">
              <a:solidFill>
                <a:srgbClr val="999999"/>
              </a:solidFill>
              <a:latin typeface="Verdana"/>
              <a:ea typeface="Verdana"/>
              <a:cs typeface="Verdana"/>
              <a:sym typeface="Verdana"/>
            </a:endParaRPr>
          </a:p>
          <a:p>
            <a:pPr indent="0" lvl="0" marL="0" marR="0" rtl="0" algn="l">
              <a:lnSpc>
                <a:spcPct val="100000"/>
              </a:lnSpc>
              <a:spcBef>
                <a:spcPts val="0"/>
              </a:spcBef>
              <a:spcAft>
                <a:spcPts val="0"/>
              </a:spcAft>
              <a:buClr>
                <a:schemeClr val="accent1"/>
              </a:buClr>
              <a:buSzPts val="1600"/>
              <a:buFont typeface="Noto Sans Symbols"/>
              <a:buNone/>
            </a:pPr>
            <a:r>
              <a:rPr b="1" i="0" lang="en-US" sz="1200" u="none" cap="none" strike="noStrike">
                <a:solidFill>
                  <a:srgbClr val="999999"/>
                </a:solidFill>
                <a:latin typeface="Verdana"/>
                <a:ea typeface="Verdana"/>
                <a:cs typeface="Verdana"/>
                <a:sym typeface="Verdana"/>
              </a:rPr>
              <a:t>Energy efficiency</a:t>
            </a:r>
            <a:endParaRPr/>
          </a:p>
          <a:p>
            <a:pPr indent="0" lvl="0" marL="0" marR="0" rtl="0" algn="l">
              <a:lnSpc>
                <a:spcPct val="110000"/>
              </a:lnSpc>
              <a:spcBef>
                <a:spcPts val="500"/>
              </a:spcBef>
              <a:spcAft>
                <a:spcPts val="0"/>
              </a:spcAft>
              <a:buClr>
                <a:schemeClr val="accent1"/>
              </a:buClr>
              <a:buSzPts val="1600"/>
              <a:buFont typeface="Noto Sans Symbols"/>
              <a:buNone/>
            </a:pPr>
            <a:r>
              <a:rPr b="0" i="0" lang="en-US" sz="1100" u="none" cap="none" strike="noStrike">
                <a:solidFill>
                  <a:srgbClr val="999999"/>
                </a:solidFill>
                <a:latin typeface="Verdana"/>
                <a:ea typeface="Verdana"/>
                <a:cs typeface="Verdana"/>
                <a:sym typeface="Verdana"/>
              </a:rPr>
              <a:t>function 3: </a:t>
            </a:r>
            <a:endParaRPr b="0" i="0" sz="1100" u="none" cap="none" strike="noStrike">
              <a:solidFill>
                <a:srgbClr val="999999"/>
              </a:solidFill>
              <a:latin typeface="Verdana"/>
              <a:ea typeface="Verdana"/>
              <a:cs typeface="Verdana"/>
              <a:sym typeface="Verdana"/>
            </a:endParaRPr>
          </a:p>
          <a:p>
            <a:pPr indent="0" lvl="0" marL="0" marR="0" rtl="0" algn="l">
              <a:lnSpc>
                <a:spcPct val="100000"/>
              </a:lnSpc>
              <a:spcBef>
                <a:spcPts val="0"/>
              </a:spcBef>
              <a:spcAft>
                <a:spcPts val="0"/>
              </a:spcAft>
              <a:buClr>
                <a:schemeClr val="accent1"/>
              </a:buClr>
              <a:buSzPts val="1600"/>
              <a:buFont typeface="Noto Sans Symbols"/>
              <a:buNone/>
            </a:pPr>
            <a:r>
              <a:rPr b="1" i="0" lang="en-US" sz="1200" u="none" cap="none" strike="noStrike">
                <a:solidFill>
                  <a:srgbClr val="999999"/>
                </a:solidFill>
                <a:latin typeface="Verdana"/>
                <a:ea typeface="Verdana"/>
                <a:cs typeface="Verdana"/>
                <a:sym typeface="Verdana"/>
              </a:rPr>
              <a:t>Maintenance and repair</a:t>
            </a:r>
            <a:endParaRPr/>
          </a:p>
          <a:p>
            <a:pPr indent="0" lvl="0" marL="0" marR="0" rtl="0" algn="l">
              <a:lnSpc>
                <a:spcPct val="110000"/>
              </a:lnSpc>
              <a:spcBef>
                <a:spcPts val="500"/>
              </a:spcBef>
              <a:spcAft>
                <a:spcPts val="0"/>
              </a:spcAft>
              <a:buClr>
                <a:schemeClr val="accent1"/>
              </a:buClr>
              <a:buSzPts val="1600"/>
              <a:buFont typeface="Noto Sans Symbols"/>
              <a:buNone/>
            </a:pPr>
            <a:r>
              <a:rPr b="0" i="0" lang="en-US" sz="1100" u="none" cap="none" strike="noStrike">
                <a:solidFill>
                  <a:srgbClr val="999999"/>
                </a:solidFill>
                <a:latin typeface="Verdana"/>
                <a:ea typeface="Verdana"/>
                <a:cs typeface="Verdana"/>
                <a:sym typeface="Verdana"/>
              </a:rPr>
              <a:t>function 4: </a:t>
            </a:r>
            <a:endParaRPr b="0" i="0" sz="1100" u="none" cap="none" strike="noStrike">
              <a:solidFill>
                <a:srgbClr val="999999"/>
              </a:solidFill>
              <a:latin typeface="Verdana"/>
              <a:ea typeface="Verdana"/>
              <a:cs typeface="Verdana"/>
              <a:sym typeface="Verdana"/>
            </a:endParaRPr>
          </a:p>
          <a:p>
            <a:pPr indent="0" lvl="0" marL="0" marR="0" rtl="0" algn="l">
              <a:lnSpc>
                <a:spcPct val="100000"/>
              </a:lnSpc>
              <a:spcBef>
                <a:spcPts val="0"/>
              </a:spcBef>
              <a:spcAft>
                <a:spcPts val="0"/>
              </a:spcAft>
              <a:buClr>
                <a:schemeClr val="accent1"/>
              </a:buClr>
              <a:buSzPts val="1600"/>
              <a:buFont typeface="Noto Sans Symbols"/>
              <a:buNone/>
            </a:pPr>
            <a:r>
              <a:rPr b="1" i="0" lang="en-US" sz="1200" u="none" cap="none" strike="noStrike">
                <a:solidFill>
                  <a:srgbClr val="999999"/>
                </a:solidFill>
                <a:latin typeface="Verdana"/>
                <a:ea typeface="Verdana"/>
                <a:cs typeface="Verdana"/>
                <a:sym typeface="Verdana"/>
              </a:rPr>
              <a:t>Product control</a:t>
            </a:r>
            <a:endParaRPr/>
          </a:p>
          <a:p>
            <a:pPr indent="0" lvl="0" marL="0" marR="0" rtl="0" algn="l">
              <a:lnSpc>
                <a:spcPct val="110000"/>
              </a:lnSpc>
              <a:spcBef>
                <a:spcPts val="500"/>
              </a:spcBef>
              <a:spcAft>
                <a:spcPts val="0"/>
              </a:spcAft>
              <a:buClr>
                <a:schemeClr val="accent1"/>
              </a:buClr>
              <a:buSzPts val="1600"/>
              <a:buFont typeface="Noto Sans Symbols"/>
              <a:buNone/>
            </a:pPr>
            <a:r>
              <a:rPr b="0" i="0" lang="en-US" sz="1100" u="none" cap="none" strike="noStrike">
                <a:solidFill>
                  <a:schemeClr val="dk1"/>
                </a:solidFill>
                <a:latin typeface="Verdana"/>
                <a:ea typeface="Verdana"/>
                <a:cs typeface="Verdana"/>
                <a:sym typeface="Verdana"/>
              </a:rPr>
              <a:t>function 5: </a:t>
            </a:r>
            <a:endParaRPr b="0" i="0" sz="11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1"/>
              </a:buClr>
              <a:buSzPts val="1600"/>
              <a:buFont typeface="Noto Sans Symbols"/>
              <a:buNone/>
            </a:pPr>
            <a:r>
              <a:rPr b="1" i="0" lang="en-US" sz="1200" u="none" cap="none" strike="noStrike">
                <a:solidFill>
                  <a:schemeClr val="dk1"/>
                </a:solidFill>
                <a:latin typeface="Verdana"/>
                <a:ea typeface="Verdana"/>
                <a:cs typeface="Verdana"/>
                <a:sym typeface="Verdana"/>
              </a:rPr>
              <a:t>AI Routing</a:t>
            </a:r>
            <a:endParaRPr b="1" i="0" sz="1200" u="none" cap="none" strike="noStrike">
              <a:solidFill>
                <a:schemeClr val="dk1"/>
              </a:solidFill>
              <a:highlight>
                <a:srgbClr val="00FFFF"/>
              </a:highlight>
              <a:latin typeface="Verdana"/>
              <a:ea typeface="Verdana"/>
              <a:cs typeface="Verdana"/>
              <a:sym typeface="Verdana"/>
            </a:endParaRPr>
          </a:p>
          <a:p>
            <a:pPr indent="0" lvl="0" marL="0" marR="0" rtl="0" algn="l">
              <a:lnSpc>
                <a:spcPct val="110000"/>
              </a:lnSpc>
              <a:spcBef>
                <a:spcPts val="500"/>
              </a:spcBef>
              <a:spcAft>
                <a:spcPts val="0"/>
              </a:spcAft>
              <a:buClr>
                <a:schemeClr val="accent1"/>
              </a:buClr>
              <a:buSzPts val="1600"/>
              <a:buFont typeface="Noto Sans Symbols"/>
              <a:buNone/>
            </a:pPr>
            <a:r>
              <a:rPr b="0" i="0" lang="en-US" sz="1100" u="none" cap="none" strike="noStrike">
                <a:solidFill>
                  <a:schemeClr val="dk1"/>
                </a:solidFill>
                <a:latin typeface="Verdana"/>
                <a:ea typeface="Verdana"/>
                <a:cs typeface="Verdana"/>
                <a:sym typeface="Verdana"/>
              </a:rPr>
              <a:t>function 6: </a:t>
            </a:r>
            <a:endParaRPr b="0" i="0" sz="11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1"/>
              </a:buClr>
              <a:buSzPts val="1600"/>
              <a:buFont typeface="Noto Sans Symbols"/>
              <a:buNone/>
            </a:pPr>
            <a:r>
              <a:rPr b="1" i="0" lang="en-US" sz="1200" u="none" cap="none" strike="noStrike">
                <a:solidFill>
                  <a:schemeClr val="dk1"/>
                </a:solidFill>
                <a:latin typeface="Verdana"/>
                <a:ea typeface="Verdana"/>
                <a:cs typeface="Verdana"/>
                <a:sym typeface="Verdana"/>
              </a:rPr>
              <a:t>Prediction of energy consumption</a:t>
            </a:r>
            <a:endParaRPr/>
          </a:p>
          <a:p>
            <a:pPr indent="0" lvl="0" marL="0" marR="0" rtl="0" algn="l">
              <a:lnSpc>
                <a:spcPct val="110000"/>
              </a:lnSpc>
              <a:spcBef>
                <a:spcPts val="500"/>
              </a:spcBef>
              <a:spcAft>
                <a:spcPts val="0"/>
              </a:spcAft>
              <a:buClr>
                <a:schemeClr val="accent1"/>
              </a:buClr>
              <a:buSzPts val="1600"/>
              <a:buFont typeface="Noto Sans Symbols"/>
              <a:buNone/>
            </a:pPr>
            <a:r>
              <a:rPr b="0" i="0" lang="en-US" sz="1000" u="none" cap="none" strike="noStrike">
                <a:solidFill>
                  <a:schemeClr val="dk1"/>
                </a:solidFill>
                <a:latin typeface="Verdana"/>
                <a:ea typeface="Verdana"/>
                <a:cs typeface="Verdana"/>
                <a:sym typeface="Verdana"/>
              </a:rPr>
              <a:t>function 7: </a:t>
            </a:r>
            <a:endParaRPr b="0" i="0" sz="10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200"/>
              </a:spcAft>
              <a:buClr>
                <a:schemeClr val="accent1"/>
              </a:buClr>
              <a:buSzPts val="1600"/>
              <a:buFont typeface="Noto Sans Symbols"/>
              <a:buNone/>
            </a:pPr>
            <a:r>
              <a:rPr b="1" i="0" lang="en-US" sz="1200" u="none" cap="none" strike="noStrike">
                <a:solidFill>
                  <a:schemeClr val="dk1"/>
                </a:solidFill>
                <a:latin typeface="Verdana"/>
                <a:ea typeface="Verdana"/>
                <a:cs typeface="Verdana"/>
                <a:sym typeface="Verdana"/>
              </a:rPr>
              <a:t>Environmental monitoring</a:t>
            </a:r>
            <a:endParaRPr/>
          </a:p>
        </p:txBody>
      </p:sp>
      <p:pic>
        <p:nvPicPr>
          <p:cNvPr id="410" name="Google Shape;410;p27"/>
          <p:cNvPicPr preferRelativeResize="0"/>
          <p:nvPr/>
        </p:nvPicPr>
        <p:blipFill rotWithShape="1">
          <a:blip r:embed="rId3">
            <a:alphaModFix/>
          </a:blip>
          <a:srcRect b="0" l="0" r="0" t="0"/>
          <a:stretch/>
        </p:blipFill>
        <p:spPr>
          <a:xfrm>
            <a:off x="215178" y="3789185"/>
            <a:ext cx="708434" cy="375542"/>
          </a:xfrm>
          <a:prstGeom prst="rect">
            <a:avLst/>
          </a:prstGeom>
          <a:noFill/>
          <a:ln>
            <a:noFill/>
          </a:ln>
        </p:spPr>
      </p:pic>
      <p:sp>
        <p:nvSpPr>
          <p:cNvPr id="411" name="Google Shape;411;p27"/>
          <p:cNvSpPr txBox="1"/>
          <p:nvPr/>
        </p:nvSpPr>
        <p:spPr>
          <a:xfrm>
            <a:off x="6133667" y="1502751"/>
            <a:ext cx="2928408" cy="110796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Verdana"/>
                <a:ea typeface="Verdana"/>
                <a:cs typeface="Verdana"/>
                <a:sym typeface="Verdana"/>
              </a:rPr>
              <a:t>The dashboard allows you to display – </a:t>
            </a:r>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Verdana"/>
                <a:ea typeface="Verdana"/>
                <a:cs typeface="Verdana"/>
                <a:sym typeface="Verdana"/>
              </a:rPr>
              <a:t>The optimal action diagram (parameter J). Using scrolling, you can select the required number of nodes on the route. On the graph you can view the information on the relevant node.</a:t>
            </a:r>
            <a:endParaRPr b="0" i="0" sz="1000" u="none" cap="none" strike="noStrike">
              <a:solidFill>
                <a:srgbClr val="000000"/>
              </a:solidFill>
              <a:latin typeface="Verdana"/>
              <a:ea typeface="Verdana"/>
              <a:cs typeface="Verdana"/>
              <a:sym typeface="Verdana"/>
            </a:endParaRPr>
          </a:p>
        </p:txBody>
      </p:sp>
      <p:pic>
        <p:nvPicPr>
          <p:cNvPr id="412" name="Google Shape;412;p27"/>
          <p:cNvPicPr preferRelativeResize="0"/>
          <p:nvPr/>
        </p:nvPicPr>
        <p:blipFill rotWithShape="1">
          <a:blip r:embed="rId4">
            <a:alphaModFix/>
          </a:blip>
          <a:srcRect b="0" l="0" r="0" t="0"/>
          <a:stretch/>
        </p:blipFill>
        <p:spPr>
          <a:xfrm>
            <a:off x="4495743" y="1610925"/>
            <a:ext cx="1514827" cy="900288"/>
          </a:xfrm>
          <a:prstGeom prst="rect">
            <a:avLst/>
          </a:prstGeom>
          <a:noFill/>
          <a:ln cap="flat" cmpd="sng" w="9525">
            <a:solidFill>
              <a:srgbClr val="002672"/>
            </a:solidFill>
            <a:prstDash val="solid"/>
            <a:round/>
            <a:headEnd len="sm" w="sm" type="none"/>
            <a:tailEnd len="sm" w="sm" type="none"/>
          </a:ln>
          <a:effectLst>
            <a:outerShdw blurRad="257175" rotWithShape="0" algn="bl" dir="5400000" dist="76200">
              <a:srgbClr val="000000">
                <a:alpha val="49411"/>
              </a:srgbClr>
            </a:outerShdw>
          </a:effectLst>
        </p:spPr>
      </p:pic>
      <p:pic>
        <p:nvPicPr>
          <p:cNvPr id="413" name="Google Shape;413;p27"/>
          <p:cNvPicPr preferRelativeResize="0"/>
          <p:nvPr/>
        </p:nvPicPr>
        <p:blipFill rotWithShape="1">
          <a:blip r:embed="rId5">
            <a:alphaModFix/>
          </a:blip>
          <a:srcRect b="0" l="0" r="0" t="0"/>
          <a:stretch/>
        </p:blipFill>
        <p:spPr>
          <a:xfrm>
            <a:off x="4495744" y="2709742"/>
            <a:ext cx="1514826" cy="910958"/>
          </a:xfrm>
          <a:prstGeom prst="rect">
            <a:avLst/>
          </a:prstGeom>
          <a:noFill/>
          <a:ln cap="flat" cmpd="sng" w="9525">
            <a:solidFill>
              <a:srgbClr val="002672"/>
            </a:solidFill>
            <a:prstDash val="solid"/>
            <a:round/>
            <a:headEnd len="sm" w="sm" type="none"/>
            <a:tailEnd len="sm" w="sm" type="none"/>
          </a:ln>
          <a:effectLst>
            <a:outerShdw blurRad="257175" rotWithShape="0" algn="bl" dir="5400000" dist="76200">
              <a:srgbClr val="000000">
                <a:alpha val="49411"/>
              </a:srgbClr>
            </a:outerShdw>
          </a:effectLst>
        </p:spPr>
      </p:pic>
      <p:sp>
        <p:nvSpPr>
          <p:cNvPr id="414" name="Google Shape;414;p27"/>
          <p:cNvSpPr txBox="1"/>
          <p:nvPr/>
        </p:nvSpPr>
        <p:spPr>
          <a:xfrm>
            <a:off x="6133667" y="2607869"/>
            <a:ext cx="2928300" cy="11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Verdana"/>
                <a:ea typeface="Verdana"/>
                <a:cs typeface="Verdana"/>
                <a:sym typeface="Verdana"/>
              </a:rPr>
              <a:t>The dashboard allows for the selected route and node to plot the predicted values of parameters Ws, Wp, Wq and J as a function of time, information is available for each type of node concerned:</a:t>
            </a:r>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Verdana"/>
                <a:ea typeface="Verdana"/>
                <a:cs typeface="Verdana"/>
                <a:sym typeface="Verdana"/>
              </a:rPr>
              <a:t>J = ks</a:t>
            </a:r>
            <a:r>
              <a:rPr lang="en-US" sz="1000">
                <a:solidFill>
                  <a:schemeClr val="dk1"/>
                </a:solidFill>
                <a:latin typeface="Verdana"/>
                <a:ea typeface="Verdana"/>
                <a:cs typeface="Verdana"/>
                <a:sym typeface="Verdana"/>
              </a:rPr>
              <a:t> cos </a:t>
            </a:r>
            <a:r>
              <a:rPr lang="en-US" sz="1050">
                <a:solidFill>
                  <a:srgbClr val="4D5156"/>
                </a:solidFill>
                <a:highlight>
                  <a:srgbClr val="FFFFFF"/>
                </a:highlight>
              </a:rPr>
              <a:t>φ</a:t>
            </a:r>
            <a:r>
              <a:rPr b="0" i="0" lang="en-US" sz="1000" u="none" cap="none" strike="noStrike">
                <a:solidFill>
                  <a:schemeClr val="dk1"/>
                </a:solidFill>
                <a:latin typeface="Verdana"/>
                <a:ea typeface="Verdana"/>
                <a:cs typeface="Verdana"/>
                <a:sym typeface="Verdana"/>
              </a:rPr>
              <a:t> + kp W</a:t>
            </a:r>
            <a:r>
              <a:rPr lang="en-US" sz="1000">
                <a:solidFill>
                  <a:schemeClr val="dk1"/>
                </a:solidFill>
                <a:latin typeface="Verdana"/>
                <a:ea typeface="Verdana"/>
                <a:cs typeface="Verdana"/>
                <a:sym typeface="Verdana"/>
              </a:rPr>
              <a:t>s</a:t>
            </a:r>
            <a:r>
              <a:rPr b="0" i="0" lang="en-US" sz="1000" u="none" cap="none" strike="noStrike">
                <a:solidFill>
                  <a:schemeClr val="dk1"/>
                </a:solidFill>
                <a:latin typeface="Verdana"/>
                <a:ea typeface="Verdana"/>
                <a:cs typeface="Verdana"/>
                <a:sym typeface="Verdana"/>
              </a:rPr>
              <a:t> (W</a:t>
            </a:r>
            <a:r>
              <a:rPr lang="en-US" sz="1000">
                <a:solidFill>
                  <a:schemeClr val="dk1"/>
                </a:solidFill>
                <a:latin typeface="Verdana"/>
                <a:ea typeface="Verdana"/>
                <a:cs typeface="Verdana"/>
                <a:sym typeface="Verdana"/>
              </a:rPr>
              <a:t>s </a:t>
            </a:r>
            <a:r>
              <a:rPr b="0" i="0" lang="en-US" sz="1000" u="none" cap="none" strike="noStrike">
                <a:solidFill>
                  <a:schemeClr val="dk1"/>
                </a:solidFill>
                <a:latin typeface="Verdana"/>
                <a:ea typeface="Verdana"/>
                <a:cs typeface="Verdana"/>
                <a:sym typeface="Verdana"/>
              </a:rPr>
              <a:t>max - W</a:t>
            </a:r>
            <a:r>
              <a:rPr lang="en-US" sz="1000">
                <a:solidFill>
                  <a:schemeClr val="dk1"/>
                </a:solidFill>
                <a:latin typeface="Verdana"/>
                <a:ea typeface="Verdana"/>
                <a:cs typeface="Verdana"/>
                <a:sym typeface="Verdana"/>
              </a:rPr>
              <a:t>s</a:t>
            </a:r>
            <a:r>
              <a:rPr b="0" i="0" lang="en-US" sz="1000" u="none" cap="none" strike="noStrike">
                <a:solidFill>
                  <a:schemeClr val="dk1"/>
                </a:solidFill>
                <a:latin typeface="Verdana"/>
                <a:ea typeface="Verdana"/>
                <a:cs typeface="Verdana"/>
                <a:sym typeface="Verdana"/>
              </a:rPr>
              <a:t>)</a:t>
            </a:r>
            <a:endParaRPr/>
          </a:p>
        </p:txBody>
      </p:sp>
      <p:sp>
        <p:nvSpPr>
          <p:cNvPr id="415" name="Google Shape;415;p27"/>
          <p:cNvSpPr txBox="1"/>
          <p:nvPr/>
        </p:nvSpPr>
        <p:spPr>
          <a:xfrm>
            <a:off x="6133666" y="3664301"/>
            <a:ext cx="2928411" cy="126185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Verdana"/>
                <a:ea typeface="Verdana"/>
                <a:cs typeface="Verdana"/>
                <a:sym typeface="Verdana"/>
              </a:rPr>
              <a:t>Visualization of data received from environmental monitoring stations in the form of scalable icons.</a:t>
            </a:r>
            <a:endParaRPr b="0" i="0" sz="10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Verdana"/>
                <a:ea typeface="Verdana"/>
                <a:cs typeface="Verdana"/>
                <a:sym typeface="Verdana"/>
              </a:rPr>
              <a:t>Visualization of data obtained from public environmental monitoring networks. Analytical processing of data, formation of reporting forms for the selected period</a:t>
            </a:r>
            <a:endParaRPr b="0" i="0" sz="1000" u="none" cap="none" strike="noStrike">
              <a:solidFill>
                <a:schemeClr val="dk1"/>
              </a:solidFill>
              <a:latin typeface="Verdana"/>
              <a:ea typeface="Verdana"/>
              <a:cs typeface="Verdana"/>
              <a:sym typeface="Verdana"/>
            </a:endParaRPr>
          </a:p>
        </p:txBody>
      </p:sp>
      <p:cxnSp>
        <p:nvCxnSpPr>
          <p:cNvPr id="416" name="Google Shape;416;p27"/>
          <p:cNvCxnSpPr/>
          <p:nvPr/>
        </p:nvCxnSpPr>
        <p:spPr>
          <a:xfrm flipH="1" rot="10800000">
            <a:off x="2293620" y="2074039"/>
            <a:ext cx="2199300" cy="1507200"/>
          </a:xfrm>
          <a:prstGeom prst="bentConnector3">
            <a:avLst>
              <a:gd fmla="val 78755" name="adj1"/>
            </a:avLst>
          </a:prstGeom>
          <a:noFill/>
          <a:ln cap="flat" cmpd="sng" w="9525">
            <a:solidFill>
              <a:srgbClr val="002F98"/>
            </a:solidFill>
            <a:prstDash val="dash"/>
            <a:round/>
            <a:headEnd len="sm" w="sm" type="none"/>
            <a:tailEnd len="med" w="med" type="triangle"/>
          </a:ln>
        </p:spPr>
      </p:cxnSp>
      <p:cxnSp>
        <p:nvCxnSpPr>
          <p:cNvPr id="417" name="Google Shape;417;p27"/>
          <p:cNvCxnSpPr/>
          <p:nvPr/>
        </p:nvCxnSpPr>
        <p:spPr>
          <a:xfrm>
            <a:off x="3549203" y="4569219"/>
            <a:ext cx="943645" cy="0"/>
          </a:xfrm>
          <a:prstGeom prst="straightConnector1">
            <a:avLst/>
          </a:prstGeom>
          <a:noFill/>
          <a:ln cap="flat" cmpd="sng" w="9525">
            <a:solidFill>
              <a:srgbClr val="002F98"/>
            </a:solidFill>
            <a:prstDash val="dash"/>
            <a:round/>
            <a:headEnd len="sm" w="sm" type="none"/>
            <a:tailEnd len="med" w="med" type="triangle"/>
          </a:ln>
        </p:spPr>
      </p:cxnSp>
      <p:cxnSp>
        <p:nvCxnSpPr>
          <p:cNvPr id="418" name="Google Shape;418;p27"/>
          <p:cNvCxnSpPr>
            <a:endCxn id="413" idx="1"/>
          </p:cNvCxnSpPr>
          <p:nvPr/>
        </p:nvCxnSpPr>
        <p:spPr>
          <a:xfrm rot="-5400000">
            <a:off x="3832144" y="3501221"/>
            <a:ext cx="999600" cy="327600"/>
          </a:xfrm>
          <a:prstGeom prst="bentConnector2">
            <a:avLst/>
          </a:prstGeom>
          <a:noFill/>
          <a:ln cap="flat" cmpd="sng" w="9525">
            <a:solidFill>
              <a:srgbClr val="002F98"/>
            </a:solidFill>
            <a:prstDash val="dash"/>
            <a:round/>
            <a:headEnd len="sm" w="sm" type="none"/>
            <a:tailEnd len="med" w="med" type="triangle"/>
          </a:ln>
        </p:spPr>
      </p:cxnSp>
      <p:pic>
        <p:nvPicPr>
          <p:cNvPr id="419" name="Google Shape;419;p27"/>
          <p:cNvPicPr preferRelativeResize="0"/>
          <p:nvPr/>
        </p:nvPicPr>
        <p:blipFill rotWithShape="1">
          <a:blip r:embed="rId6">
            <a:alphaModFix/>
          </a:blip>
          <a:srcRect b="0" l="0" r="0" t="0"/>
          <a:stretch/>
        </p:blipFill>
        <p:spPr>
          <a:xfrm>
            <a:off x="4495744" y="3853320"/>
            <a:ext cx="1514826" cy="923299"/>
          </a:xfrm>
          <a:prstGeom prst="rect">
            <a:avLst/>
          </a:prstGeom>
          <a:noFill/>
          <a:ln cap="flat" cmpd="sng" w="9525">
            <a:solidFill>
              <a:srgbClr val="002672"/>
            </a:solidFill>
            <a:prstDash val="solid"/>
            <a:round/>
            <a:headEnd len="sm" w="sm" type="none"/>
            <a:tailEnd len="sm" w="sm" type="none"/>
          </a:ln>
          <a:effectLst>
            <a:outerShdw blurRad="257175" rotWithShape="0" algn="bl" dir="5400000" dist="76200">
              <a:srgbClr val="000000">
                <a:alpha val="49411"/>
              </a:srgbClr>
            </a:outerShdw>
          </a:effectLst>
        </p:spPr>
      </p:pic>
      <p:sp>
        <p:nvSpPr>
          <p:cNvPr id="420" name="Google Shape;420;p27"/>
          <p:cNvSpPr/>
          <p:nvPr/>
        </p:nvSpPr>
        <p:spPr>
          <a:xfrm>
            <a:off x="1009650" y="3505964"/>
            <a:ext cx="164344" cy="1106327"/>
          </a:xfrm>
          <a:prstGeom prst="leftBrace">
            <a:avLst>
              <a:gd fmla="val 54107" name="adj1"/>
              <a:gd fmla="val 49165" name="adj2"/>
            </a:avLst>
          </a:prstGeom>
          <a:noFill/>
          <a:ln cap="flat" cmpd="sng" w="9525">
            <a:solidFill>
              <a:srgbClr val="002F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21" name="Google Shape;421;p27"/>
          <p:cNvSpPr txBox="1"/>
          <p:nvPr/>
        </p:nvSpPr>
        <p:spPr>
          <a:xfrm>
            <a:off x="152787" y="1420176"/>
            <a:ext cx="3258367" cy="422991"/>
          </a:xfrm>
          <a:prstGeom prst="rect">
            <a:avLst/>
          </a:prstGeom>
          <a:noFill/>
          <a:ln>
            <a:noFill/>
          </a:ln>
        </p:spPr>
        <p:txBody>
          <a:bodyPr anchorCtr="0" anchor="t" bIns="91425" lIns="91425" spcFirstLastPara="1" rIns="91425" wrap="square" tIns="91425">
            <a:noAutofit/>
          </a:bodyPr>
          <a:lstStyle/>
          <a:p>
            <a:pPr indent="0" lvl="0" marL="127000" marR="0" rtl="0" algn="l">
              <a:lnSpc>
                <a:spcPct val="115000"/>
              </a:lnSpc>
              <a:spcBef>
                <a:spcPts val="0"/>
              </a:spcBef>
              <a:spcAft>
                <a:spcPts val="0"/>
              </a:spcAft>
              <a:buClr>
                <a:schemeClr val="accent1"/>
              </a:buClr>
              <a:buSzPts val="1600"/>
              <a:buFont typeface="Noto Sans Symbols"/>
              <a:buNone/>
            </a:pPr>
            <a:r>
              <a:rPr b="0" i="0" lang="en-US" sz="1600" u="none" cap="none" strike="noStrike">
                <a:solidFill>
                  <a:srgbClr val="008000"/>
                </a:solidFill>
                <a:latin typeface="Verdana"/>
                <a:ea typeface="Verdana"/>
                <a:cs typeface="Verdana"/>
                <a:sym typeface="Verdana"/>
              </a:rPr>
              <a:t>Reached value of KPI: </a:t>
            </a:r>
            <a:r>
              <a:rPr b="1" i="0" lang="en-US" sz="1600" u="none" cap="none" strike="noStrike">
                <a:solidFill>
                  <a:srgbClr val="008000"/>
                </a:solidFill>
                <a:latin typeface="Verdana"/>
                <a:ea typeface="Verdana"/>
                <a:cs typeface="Verdana"/>
                <a:sym typeface="Verdana"/>
              </a:rPr>
              <a:t>7</a:t>
            </a:r>
            <a:endParaRPr b="0" i="0" sz="2200" u="none" cap="none" strike="noStrike">
              <a:solidFill>
                <a:srgbClr val="008000"/>
              </a:solidFill>
              <a:highlight>
                <a:srgbClr val="FFFF00"/>
              </a:highlight>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28"/>
          <p:cNvSpPr txBox="1"/>
          <p:nvPr>
            <p:ph type="title"/>
          </p:nvPr>
        </p:nvSpPr>
        <p:spPr>
          <a:xfrm>
            <a:off x="1269851" y="297763"/>
            <a:ext cx="7874149"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KPI 2. Reducing the percentage of inefficient use of</a:t>
            </a:r>
            <a:br>
              <a:rPr lang="en-US" sz="2000"/>
            </a:br>
            <a:r>
              <a:rPr lang="en-US" sz="2000"/>
              <a:t>           grain elevator equipment</a:t>
            </a:r>
            <a:br>
              <a:rPr b="0" i="0" lang="en-US" sz="2000" u="none" cap="none" strike="noStrike">
                <a:solidFill>
                  <a:schemeClr val="dk1"/>
                </a:solidFill>
                <a:latin typeface="Arial"/>
                <a:ea typeface="Arial"/>
                <a:cs typeface="Arial"/>
                <a:sym typeface="Arial"/>
              </a:rPr>
            </a:br>
            <a:endParaRPr sz="2000">
              <a:latin typeface="Verdana"/>
              <a:ea typeface="Verdana"/>
              <a:cs typeface="Verdana"/>
              <a:sym typeface="Verdana"/>
            </a:endParaRPr>
          </a:p>
        </p:txBody>
      </p:sp>
      <p:sp>
        <p:nvSpPr>
          <p:cNvPr id="427" name="Google Shape;427;p28"/>
          <p:cNvSpPr txBox="1"/>
          <p:nvPr/>
        </p:nvSpPr>
        <p:spPr>
          <a:xfrm>
            <a:off x="237519" y="2902538"/>
            <a:ext cx="8811231" cy="16619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Due to the fact that the energy consumed by the elevator cannot be an indicator for evaluating energy efficiency, the Power factor (averaged cos φ) was chosen as the main parameter.</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600"/>
              </a:spcBef>
              <a:spcAft>
                <a:spcPts val="0"/>
              </a:spcAft>
              <a:buNone/>
            </a:pPr>
            <a:r>
              <a:rPr b="0" i="1" lang="en-US" sz="1200" u="none" cap="none" strike="noStrike">
                <a:solidFill>
                  <a:srgbClr val="888D9F"/>
                </a:solidFill>
                <a:latin typeface="Arial"/>
                <a:ea typeface="Arial"/>
                <a:cs typeface="Arial"/>
                <a:sym typeface="Arial"/>
              </a:rPr>
              <a:t>A number of practical experiments were conducted on weighing at key points of the elevator the amount of grain products moved during the reference period of time. At the same time, the reference average value of the Power factor at the maximum permissible load and throughput of the equipment was </a:t>
            </a:r>
            <a:r>
              <a:rPr b="1" i="1" lang="en-US" sz="1200" u="none" cap="none" strike="noStrike">
                <a:solidFill>
                  <a:srgbClr val="888D9F"/>
                </a:solidFill>
                <a:latin typeface="Arial"/>
                <a:ea typeface="Arial"/>
                <a:cs typeface="Arial"/>
                <a:sym typeface="Arial"/>
              </a:rPr>
              <a:t>0.65</a:t>
            </a:r>
            <a:r>
              <a:rPr b="0" i="1" lang="en-US" sz="1200" u="none" cap="none" strike="noStrike">
                <a:solidFill>
                  <a:srgbClr val="888D9F"/>
                </a:solidFill>
                <a:latin typeface="Arial"/>
                <a:ea typeface="Arial"/>
                <a:cs typeface="Arial"/>
                <a:sym typeface="Arial"/>
              </a:rPr>
              <a:t>. We used this value as 100% efficiency.</a:t>
            </a:r>
            <a:endParaRPr b="0" i="1" sz="1200" u="none" cap="none" strike="noStrike">
              <a:solidFill>
                <a:srgbClr val="888D9F"/>
              </a:solidFill>
              <a:latin typeface="Arial"/>
              <a:ea typeface="Arial"/>
              <a:cs typeface="Arial"/>
              <a:sym typeface="Arial"/>
            </a:endParaRPr>
          </a:p>
          <a:p>
            <a:pPr indent="0" lvl="0" marL="0" marR="0" rtl="0" algn="l">
              <a:lnSpc>
                <a:spcPct val="100000"/>
              </a:lnSpc>
              <a:spcBef>
                <a:spcPts val="600"/>
              </a:spcBef>
              <a:spcAft>
                <a:spcPts val="0"/>
              </a:spcAft>
              <a:buNone/>
            </a:pPr>
            <a:r>
              <a:rPr b="0" i="0" lang="en-US" sz="1400" u="none" cap="none" strike="noStrike">
                <a:solidFill>
                  <a:schemeClr val="dk1"/>
                </a:solidFill>
                <a:latin typeface="Arial"/>
                <a:ea typeface="Arial"/>
                <a:cs typeface="Arial"/>
                <a:sym typeface="Arial"/>
              </a:rPr>
              <a:t>The Inefficiency value of 16.9% was achieved as a result of the application of IoT technologies thanks to the administrative influence and optimization of SCADA, the value of 9.2 thanks to the application of AI technologies.</a:t>
            </a:r>
            <a:endParaRPr b="0" i="0" sz="1400" u="none" cap="none" strike="noStrike">
              <a:solidFill>
                <a:schemeClr val="dk1"/>
              </a:solidFill>
              <a:latin typeface="Arial"/>
              <a:ea typeface="Arial"/>
              <a:cs typeface="Arial"/>
              <a:sym typeface="Arial"/>
            </a:endParaRPr>
          </a:p>
        </p:txBody>
      </p:sp>
      <p:sp>
        <p:nvSpPr>
          <p:cNvPr id="428" name="Google Shape;428;p28"/>
          <p:cNvSpPr txBox="1"/>
          <p:nvPr>
            <p:ph idx="1" type="body"/>
          </p:nvPr>
        </p:nvSpPr>
        <p:spPr>
          <a:xfrm>
            <a:off x="152787" y="1084074"/>
            <a:ext cx="8991213" cy="430401"/>
          </a:xfrm>
          <a:prstGeom prst="rect">
            <a:avLst/>
          </a:prstGeom>
          <a:noFill/>
          <a:ln>
            <a:noFill/>
          </a:ln>
        </p:spPr>
        <p:txBody>
          <a:bodyPr anchorCtr="0" anchor="t" bIns="91425" lIns="91425" spcFirstLastPara="1" rIns="91425" wrap="square" tIns="91425">
            <a:noAutofit/>
          </a:bodyPr>
          <a:lstStyle/>
          <a:p>
            <a:pPr indent="0" lvl="0" marL="127000" rtl="0" algn="l">
              <a:lnSpc>
                <a:spcPct val="115000"/>
              </a:lnSpc>
              <a:spcBef>
                <a:spcPts val="0"/>
              </a:spcBef>
              <a:spcAft>
                <a:spcPts val="0"/>
              </a:spcAft>
              <a:buSzPts val="1600"/>
              <a:buNone/>
            </a:pPr>
            <a:r>
              <a:rPr lang="en-US"/>
              <a:t>Target value of KPI:  </a:t>
            </a:r>
            <a:r>
              <a:rPr b="1" lang="en-US">
                <a:solidFill>
                  <a:srgbClr val="1B264F"/>
                </a:solidFill>
              </a:rPr>
              <a:t>from 17% to 10%</a:t>
            </a:r>
            <a:endParaRPr b="1">
              <a:solidFill>
                <a:srgbClr val="1B264F"/>
              </a:solidFill>
            </a:endParaRPr>
          </a:p>
        </p:txBody>
      </p:sp>
      <p:graphicFrame>
        <p:nvGraphicFramePr>
          <p:cNvPr id="429" name="Google Shape;429;p28"/>
          <p:cNvGraphicFramePr/>
          <p:nvPr/>
        </p:nvGraphicFramePr>
        <p:xfrm>
          <a:off x="340212" y="1534503"/>
          <a:ext cx="3000000" cy="3000000"/>
        </p:xfrm>
        <a:graphic>
          <a:graphicData uri="http://schemas.openxmlformats.org/drawingml/2006/table">
            <a:tbl>
              <a:tblPr bandRow="1" firstRow="1">
                <a:noFill/>
                <a:tableStyleId>{4D6571B3-8619-4A74-B885-28C4B0CD5BDC}</a:tableStyleId>
              </a:tblPr>
              <a:tblGrid>
                <a:gridCol w="2250600"/>
                <a:gridCol w="1343025"/>
                <a:gridCol w="1390650"/>
                <a:gridCol w="1390650"/>
                <a:gridCol w="1133475"/>
                <a:gridCol w="1057875"/>
              </a:tblGrid>
              <a:tr h="525050">
                <a:tc>
                  <a:txBody>
                    <a:bodyPr/>
                    <a:lstStyle/>
                    <a:p>
                      <a:pPr indent="0" lvl="0" marL="0" marR="0" rtl="0" algn="ctr">
                        <a:lnSpc>
                          <a:spcPct val="100000"/>
                        </a:lnSpc>
                        <a:spcBef>
                          <a:spcPts val="0"/>
                        </a:spcBef>
                        <a:spcAft>
                          <a:spcPts val="0"/>
                        </a:spcAft>
                        <a:buNone/>
                      </a:pPr>
                      <a:r>
                        <a:rPr lang="en-US" sz="1400" u="none" cap="none" strike="noStrike">
                          <a:latin typeface="Verdana"/>
                          <a:ea typeface="Verdana"/>
                          <a:cs typeface="Verdana"/>
                          <a:sym typeface="Verdana"/>
                        </a:rPr>
                        <a:t>Period</a:t>
                      </a:r>
                      <a:endParaRPr sz="1600" u="none" cap="none" strike="noStrike">
                        <a:latin typeface="Verdana"/>
                        <a:ea typeface="Verdana"/>
                        <a:cs typeface="Verdana"/>
                        <a:sym typeface="Verdana"/>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200" u="none" cap="none" strike="noStrike">
                          <a:solidFill>
                            <a:schemeClr val="lt1"/>
                          </a:solidFill>
                        </a:rPr>
                        <a:t>Active energy</a:t>
                      </a:r>
                      <a:endParaRPr/>
                    </a:p>
                    <a:p>
                      <a:pPr indent="0" lvl="0" marL="0" marR="0" rtl="0" algn="ctr">
                        <a:lnSpc>
                          <a:spcPct val="100000"/>
                        </a:lnSpc>
                        <a:spcBef>
                          <a:spcPts val="0"/>
                        </a:spcBef>
                        <a:spcAft>
                          <a:spcPts val="0"/>
                        </a:spcAft>
                        <a:buNone/>
                      </a:pPr>
                      <a:r>
                        <a:rPr lang="en-US" sz="1200" u="none" cap="none" strike="noStrike">
                          <a:solidFill>
                            <a:schemeClr val="lt1"/>
                          </a:solidFill>
                        </a:rPr>
                        <a:t>Wp,  [kWh]</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200" u="none" cap="none" strike="noStrike">
                          <a:solidFill>
                            <a:schemeClr val="lt1"/>
                          </a:solidFill>
                        </a:rPr>
                        <a:t>Reactive energy</a:t>
                      </a:r>
                      <a:endParaRPr/>
                    </a:p>
                    <a:p>
                      <a:pPr indent="0" lvl="0" marL="0" marR="0" rtl="0" algn="ctr">
                        <a:lnSpc>
                          <a:spcPct val="100000"/>
                        </a:lnSpc>
                        <a:spcBef>
                          <a:spcPts val="0"/>
                        </a:spcBef>
                        <a:spcAft>
                          <a:spcPts val="0"/>
                        </a:spcAft>
                        <a:buNone/>
                      </a:pPr>
                      <a:r>
                        <a:rPr lang="en-US" sz="1200" u="none" cap="none" strike="noStrike">
                          <a:solidFill>
                            <a:schemeClr val="lt1"/>
                          </a:solidFill>
                        </a:rPr>
                        <a:t>Wq,  [kVARh]</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200" u="none" cap="none" strike="noStrike">
                          <a:solidFill>
                            <a:schemeClr val="lt1"/>
                          </a:solidFill>
                        </a:rPr>
                        <a:t>Total energy </a:t>
                      </a:r>
                      <a:endParaRPr/>
                    </a:p>
                    <a:p>
                      <a:pPr indent="0" lvl="0" marL="0" marR="0" rtl="0" algn="ctr">
                        <a:lnSpc>
                          <a:spcPct val="100000"/>
                        </a:lnSpc>
                        <a:spcBef>
                          <a:spcPts val="0"/>
                        </a:spcBef>
                        <a:spcAft>
                          <a:spcPts val="0"/>
                        </a:spcAft>
                        <a:buNone/>
                      </a:pPr>
                      <a:r>
                        <a:rPr lang="en-US" sz="1200" u="none" cap="none" strike="noStrike">
                          <a:solidFill>
                            <a:schemeClr val="lt1"/>
                          </a:solidFill>
                        </a:rPr>
                        <a:t>Ws, [kVAh]</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200" u="none" cap="none" strike="noStrike">
                          <a:solidFill>
                            <a:schemeClr val="lt1"/>
                          </a:solidFill>
                        </a:rPr>
                        <a:t>Power factor</a:t>
                      </a:r>
                      <a:endParaRPr sz="1200" u="none" cap="none" strike="noStrike">
                        <a:solidFill>
                          <a:schemeClr val="lt1"/>
                        </a:solidFill>
                      </a:endParaRPr>
                    </a:p>
                    <a:p>
                      <a:pPr indent="0" lvl="0" marL="0" marR="0" rtl="0" algn="ctr">
                        <a:lnSpc>
                          <a:spcPct val="100000"/>
                        </a:lnSpc>
                        <a:spcBef>
                          <a:spcPts val="0"/>
                        </a:spcBef>
                        <a:spcAft>
                          <a:spcPts val="0"/>
                        </a:spcAft>
                        <a:buNone/>
                      </a:pPr>
                      <a:r>
                        <a:rPr lang="en-US" sz="1200" u="none" cap="none" strike="noStrike">
                          <a:solidFill>
                            <a:schemeClr val="lt1"/>
                          </a:solidFill>
                        </a:rPr>
                        <a:t>cos φ </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200" u="none" cap="none" strike="noStrike">
                          <a:solidFill>
                            <a:schemeClr val="lt1"/>
                          </a:solidFill>
                        </a:rPr>
                        <a:t>Inefficiency</a:t>
                      </a:r>
                      <a:endParaRPr sz="1200" u="none" cap="none" strike="noStrike">
                        <a:solidFill>
                          <a:schemeClr val="lt1"/>
                        </a:solidFill>
                      </a:endParaRPr>
                    </a:p>
                    <a:p>
                      <a:pPr indent="0" lvl="0" marL="0" marR="0" rtl="0" algn="ctr">
                        <a:lnSpc>
                          <a:spcPct val="100000"/>
                        </a:lnSpc>
                        <a:spcBef>
                          <a:spcPts val="0"/>
                        </a:spcBef>
                        <a:spcAft>
                          <a:spcPts val="0"/>
                        </a:spcAft>
                        <a:buNone/>
                      </a:pPr>
                      <a:r>
                        <a:rPr b="1" lang="en-US" sz="1200" u="none" cap="none" strike="noStrike">
                          <a:solidFill>
                            <a:schemeClr val="lt1"/>
                          </a:solidFill>
                        </a:rPr>
                        <a:t>%</a:t>
                      </a:r>
                      <a:endParaRPr b="1" sz="1200" u="none" cap="none" strike="noStrike">
                        <a:solidFill>
                          <a:schemeClr val="lt1"/>
                        </a:solidFill>
                      </a:endParaRPr>
                    </a:p>
                  </a:txBody>
                  <a:tcPr marT="45725" marB="45725" marR="91450" marL="91450" anchor="ctr"/>
                </a:tc>
              </a:tr>
              <a:tr h="152400">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October 2020 - January 2021 </a:t>
                      </a:r>
                      <a:endParaRPr b="1" i="0" sz="1200" u="none" cap="none" strike="noStrike">
                        <a:solidFill>
                          <a:srgbClr val="1B264F"/>
                        </a:solidFill>
                        <a:latin typeface="Verdana"/>
                        <a:ea typeface="Verdana"/>
                        <a:cs typeface="Verdana"/>
                        <a:sym typeface="Verdana"/>
                      </a:endParaRPr>
                    </a:p>
                  </a:txBody>
                  <a:tcPr marT="45725" marB="45725" marR="91450" marL="91450" anchor="ctr"/>
                </a:tc>
                <a:tc>
                  <a:txBody>
                    <a:bodyPr/>
                    <a:lstStyle/>
                    <a:p>
                      <a:pPr indent="0" lvl="0" marL="0" marR="0" rtl="0" algn="r">
                        <a:lnSpc>
                          <a:spcPct val="100000"/>
                        </a:lnSpc>
                        <a:spcBef>
                          <a:spcPts val="0"/>
                        </a:spcBef>
                        <a:spcAft>
                          <a:spcPts val="0"/>
                        </a:spcAft>
                        <a:buNone/>
                      </a:pPr>
                      <a:r>
                        <a:rPr b="1" i="0" lang="en-US" sz="1200" u="none" cap="none" strike="noStrike">
                          <a:solidFill>
                            <a:schemeClr val="dk1"/>
                          </a:solidFill>
                          <a:latin typeface="Arial"/>
                          <a:ea typeface="Arial"/>
                          <a:cs typeface="Arial"/>
                          <a:sym typeface="Arial"/>
                        </a:rPr>
                        <a:t>54 554,13</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119 744,93</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137 975,99</a:t>
                      </a:r>
                      <a:endParaRPr/>
                    </a:p>
                  </a:txBody>
                  <a:tcPr marT="45725" marB="45725" marR="91450" marL="91450" anchor="ctr"/>
                </a:tc>
                <a:tc>
                  <a:txBody>
                    <a:bodyPr/>
                    <a:lstStyle/>
                    <a:p>
                      <a:pPr indent="0" lvl="0" marL="0" marR="0" rtl="0" algn="r">
                        <a:lnSpc>
                          <a:spcPct val="100000"/>
                        </a:lnSpc>
                        <a:spcBef>
                          <a:spcPts val="0"/>
                        </a:spcBef>
                        <a:spcAft>
                          <a:spcPts val="0"/>
                        </a:spcAft>
                        <a:buNone/>
                      </a:pPr>
                      <a:r>
                        <a:rPr b="1" i="0" lang="en-US" sz="1200" u="none" cap="none" strike="noStrike">
                          <a:solidFill>
                            <a:schemeClr val="dk1"/>
                          </a:solidFill>
                          <a:latin typeface="Arial"/>
                          <a:ea typeface="Arial"/>
                          <a:cs typeface="Arial"/>
                          <a:sym typeface="Arial"/>
                        </a:rPr>
                        <a:t>0,45</a:t>
                      </a:r>
                      <a:endParaRPr/>
                    </a:p>
                  </a:txBody>
                  <a:tcPr marT="45725" marB="45725" marR="91450" marL="91450" anchor="ctr"/>
                </a:tc>
                <a:tc>
                  <a:txBody>
                    <a:bodyPr/>
                    <a:lstStyle/>
                    <a:p>
                      <a:pPr indent="0" lvl="0" marL="0" marR="0" rtl="0" algn="r">
                        <a:lnSpc>
                          <a:spcPct val="100000"/>
                        </a:lnSpc>
                        <a:spcBef>
                          <a:spcPts val="0"/>
                        </a:spcBef>
                        <a:spcAft>
                          <a:spcPts val="0"/>
                        </a:spcAft>
                        <a:buNone/>
                      </a:pPr>
                      <a:r>
                        <a:rPr b="1" i="0" lang="en-US" sz="1200" u="none" cap="none" strike="noStrike">
                          <a:solidFill>
                            <a:schemeClr val="dk1"/>
                          </a:solidFill>
                          <a:latin typeface="Arial"/>
                          <a:ea typeface="Arial"/>
                          <a:cs typeface="Arial"/>
                          <a:sym typeface="Arial"/>
                        </a:rPr>
                        <a:t>30,8</a:t>
                      </a:r>
                      <a:endParaRPr/>
                    </a:p>
                  </a:txBody>
                  <a:tcPr marT="45725" marB="45725" marR="91450" marL="91450" anchor="ctr"/>
                </a:tc>
              </a:tr>
              <a:tr h="235175">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October 2021 - January 2022 </a:t>
                      </a:r>
                      <a:endParaRPr b="1" i="0" sz="1200" u="none" cap="none" strike="noStrike">
                        <a:solidFill>
                          <a:srgbClr val="1B264F"/>
                        </a:solidFill>
                        <a:latin typeface="Verdana"/>
                        <a:ea typeface="Verdana"/>
                        <a:cs typeface="Verdana"/>
                        <a:sym typeface="Verdana"/>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107 403,55</a:t>
                      </a:r>
                      <a:endParaRPr/>
                    </a:p>
                  </a:txBody>
                  <a:tcPr marT="45725" marB="45725" marR="91450" marL="91450" anchor="ctr"/>
                </a:tc>
                <a:tc>
                  <a:txBody>
                    <a:bodyPr/>
                    <a:lstStyle/>
                    <a:p>
                      <a:pPr indent="0" lvl="0" marL="0" marR="0" rtl="0" algn="r">
                        <a:lnSpc>
                          <a:spcPct val="100000"/>
                        </a:lnSpc>
                        <a:spcBef>
                          <a:spcPts val="0"/>
                        </a:spcBef>
                        <a:spcAft>
                          <a:spcPts val="0"/>
                        </a:spcAft>
                        <a:buNone/>
                      </a:pPr>
                      <a:r>
                        <a:rPr b="1" i="0" lang="en-US" sz="1200" u="none" cap="none" strike="noStrike">
                          <a:solidFill>
                            <a:schemeClr val="dk1"/>
                          </a:solidFill>
                          <a:latin typeface="Arial"/>
                          <a:ea typeface="Arial"/>
                          <a:cs typeface="Arial"/>
                          <a:sym typeface="Arial"/>
                        </a:rPr>
                        <a:t>177 044,77</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218 273,11</a:t>
                      </a:r>
                      <a:endParaRPr/>
                    </a:p>
                  </a:txBody>
                  <a:tcPr marT="45725" marB="45725" marR="91450" marL="91450" anchor="ctr"/>
                </a:tc>
                <a:tc>
                  <a:txBody>
                    <a:bodyPr/>
                    <a:lstStyle/>
                    <a:p>
                      <a:pPr indent="0" lvl="0" marL="0" marR="0" rtl="0" algn="r">
                        <a:lnSpc>
                          <a:spcPct val="100000"/>
                        </a:lnSpc>
                        <a:spcBef>
                          <a:spcPts val="0"/>
                        </a:spcBef>
                        <a:spcAft>
                          <a:spcPts val="0"/>
                        </a:spcAft>
                        <a:buNone/>
                      </a:pPr>
                      <a:r>
                        <a:rPr b="1" i="0" lang="en-US" sz="1200" u="none" cap="none" strike="noStrike">
                          <a:solidFill>
                            <a:schemeClr val="dk1"/>
                          </a:solidFill>
                          <a:latin typeface="Arial"/>
                          <a:ea typeface="Arial"/>
                          <a:cs typeface="Arial"/>
                          <a:sym typeface="Arial"/>
                        </a:rPr>
                        <a:t>0,54</a:t>
                      </a:r>
                      <a:endParaRPr/>
                    </a:p>
                  </a:txBody>
                  <a:tcPr marT="45725" marB="45725" marR="91450" marL="91450" anchor="ctr"/>
                </a:tc>
                <a:tc>
                  <a:txBody>
                    <a:bodyPr/>
                    <a:lstStyle/>
                    <a:p>
                      <a:pPr indent="0" lvl="0" marL="0" marR="0" rtl="0" algn="r">
                        <a:lnSpc>
                          <a:spcPct val="100000"/>
                        </a:lnSpc>
                        <a:spcBef>
                          <a:spcPts val="0"/>
                        </a:spcBef>
                        <a:spcAft>
                          <a:spcPts val="0"/>
                        </a:spcAft>
                        <a:buNone/>
                      </a:pPr>
                      <a:r>
                        <a:rPr b="1" i="0" lang="en-US" sz="1200" u="none" cap="none" strike="noStrike">
                          <a:solidFill>
                            <a:srgbClr val="503E47"/>
                          </a:solidFill>
                          <a:latin typeface="Arial"/>
                          <a:ea typeface="Arial"/>
                          <a:cs typeface="Arial"/>
                          <a:sym typeface="Arial"/>
                        </a:rPr>
                        <a:t>16,9</a:t>
                      </a:r>
                      <a:endParaRPr/>
                    </a:p>
                  </a:txBody>
                  <a:tcPr marT="45725" marB="45725" marR="91450" marL="91450" anchor="ctr"/>
                </a:tc>
              </a:tr>
              <a:tr h="152400">
                <a:tc>
                  <a:txBody>
                    <a:bodyPr/>
                    <a:lstStyle/>
                    <a:p>
                      <a:pPr indent="0" lvl="0" marL="0" marR="0" rtl="0" algn="l">
                        <a:lnSpc>
                          <a:spcPct val="100000"/>
                        </a:lnSpc>
                        <a:spcBef>
                          <a:spcPts val="0"/>
                        </a:spcBef>
                        <a:spcAft>
                          <a:spcPts val="0"/>
                        </a:spcAft>
                        <a:buNone/>
                      </a:pPr>
                      <a:r>
                        <a:rPr b="1" lang="en-US" sz="1200" u="none" cap="none" strike="noStrike">
                          <a:solidFill>
                            <a:srgbClr val="008000"/>
                          </a:solidFill>
                          <a:latin typeface="Arial"/>
                          <a:ea typeface="Arial"/>
                          <a:cs typeface="Arial"/>
                          <a:sym typeface="Arial"/>
                        </a:rPr>
                        <a:t>October 2022 - January 2023</a:t>
                      </a:r>
                      <a:endParaRPr b="1" i="0" sz="1200" u="none" cap="none" strike="noStrike">
                        <a:solidFill>
                          <a:srgbClr val="008000"/>
                        </a:solidFill>
                        <a:latin typeface="Verdana"/>
                        <a:ea typeface="Verdana"/>
                        <a:cs typeface="Verdana"/>
                        <a:sym typeface="Verdana"/>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93 260,02</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146 739,53</a:t>
                      </a:r>
                      <a:endParaRPr/>
                    </a:p>
                  </a:txBody>
                  <a:tcPr marT="45725" marB="45725" marR="91450" marL="91450" anchor="ctr"/>
                </a:tc>
                <a:tc>
                  <a:txBody>
                    <a:bodyPr/>
                    <a:lstStyle/>
                    <a:p>
                      <a:pPr indent="0" lvl="0" marL="0" marR="0" rtl="0" algn="r">
                        <a:lnSpc>
                          <a:spcPct val="100000"/>
                        </a:lnSpc>
                        <a:spcBef>
                          <a:spcPts val="0"/>
                        </a:spcBef>
                        <a:spcAft>
                          <a:spcPts val="0"/>
                        </a:spcAft>
                        <a:buNone/>
                      </a:pPr>
                      <a:r>
                        <a:rPr b="1" i="0" lang="en-US" sz="1200" u="none" cap="none" strike="noStrike">
                          <a:solidFill>
                            <a:schemeClr val="dk1"/>
                          </a:solidFill>
                          <a:latin typeface="Arial"/>
                          <a:ea typeface="Arial"/>
                          <a:cs typeface="Arial"/>
                          <a:sym typeface="Arial"/>
                        </a:rPr>
                        <a:t>174 222,06</a:t>
                      </a:r>
                      <a:endParaRPr/>
                    </a:p>
                  </a:txBody>
                  <a:tcPr marT="45725" marB="45725" marR="91450" marL="91450" anchor="ctr"/>
                </a:tc>
                <a:tc>
                  <a:txBody>
                    <a:bodyPr/>
                    <a:lstStyle/>
                    <a:p>
                      <a:pPr indent="0" lvl="0" marL="0" marR="0" rtl="0" algn="r">
                        <a:lnSpc>
                          <a:spcPct val="100000"/>
                        </a:lnSpc>
                        <a:spcBef>
                          <a:spcPts val="0"/>
                        </a:spcBef>
                        <a:spcAft>
                          <a:spcPts val="0"/>
                        </a:spcAft>
                        <a:buNone/>
                      </a:pPr>
                      <a:r>
                        <a:rPr b="1" i="0" lang="en-US" sz="1200" u="none" cap="none" strike="noStrike">
                          <a:solidFill>
                            <a:schemeClr val="dk1"/>
                          </a:solidFill>
                          <a:latin typeface="Arial"/>
                          <a:ea typeface="Arial"/>
                          <a:cs typeface="Arial"/>
                          <a:sym typeface="Arial"/>
                        </a:rPr>
                        <a:t>0,59</a:t>
                      </a:r>
                      <a:endParaRPr/>
                    </a:p>
                  </a:txBody>
                  <a:tcPr marT="45725" marB="45725" marR="91450" marL="91450" anchor="ctr"/>
                </a:tc>
                <a:tc>
                  <a:txBody>
                    <a:bodyPr/>
                    <a:lstStyle/>
                    <a:p>
                      <a:pPr indent="0" lvl="0" marL="0" marR="0" rtl="0" algn="r">
                        <a:lnSpc>
                          <a:spcPct val="100000"/>
                        </a:lnSpc>
                        <a:spcBef>
                          <a:spcPts val="0"/>
                        </a:spcBef>
                        <a:spcAft>
                          <a:spcPts val="0"/>
                        </a:spcAft>
                        <a:buNone/>
                      </a:pPr>
                      <a:r>
                        <a:rPr b="1" i="0" lang="en-US" sz="1200" u="none" cap="none" strike="noStrike">
                          <a:solidFill>
                            <a:srgbClr val="008000"/>
                          </a:solidFill>
                          <a:latin typeface="Arial"/>
                          <a:ea typeface="Arial"/>
                          <a:cs typeface="Arial"/>
                          <a:sym typeface="Arial"/>
                        </a:rPr>
                        <a:t>9,2</a:t>
                      </a:r>
                      <a:endParaRPr/>
                    </a:p>
                  </a:txBody>
                  <a:tcPr marT="45725" marB="45725" marR="91450" marL="91450" anchor="ctr"/>
                </a:tc>
              </a:tr>
            </a:tbl>
          </a:graphicData>
        </a:graphic>
      </p:graphicFrame>
      <p:pic>
        <p:nvPicPr>
          <p:cNvPr id="430" name="Google Shape;430;p28"/>
          <p:cNvPicPr preferRelativeResize="0"/>
          <p:nvPr/>
        </p:nvPicPr>
        <p:blipFill rotWithShape="1">
          <a:blip r:embed="rId3">
            <a:alphaModFix/>
          </a:blip>
          <a:srcRect b="0" l="0" r="0" t="0"/>
          <a:stretch/>
        </p:blipFill>
        <p:spPr>
          <a:xfrm>
            <a:off x="7901853" y="2628507"/>
            <a:ext cx="403947" cy="214133"/>
          </a:xfrm>
          <a:prstGeom prst="rect">
            <a:avLst/>
          </a:prstGeom>
          <a:noFill/>
          <a:ln>
            <a:noFill/>
          </a:ln>
        </p:spPr>
      </p:pic>
      <p:sp>
        <p:nvSpPr>
          <p:cNvPr id="431" name="Google Shape;431;p28"/>
          <p:cNvSpPr txBox="1"/>
          <p:nvPr/>
        </p:nvSpPr>
        <p:spPr>
          <a:xfrm>
            <a:off x="5670239" y="1084074"/>
            <a:ext cx="3258367" cy="422991"/>
          </a:xfrm>
          <a:prstGeom prst="rect">
            <a:avLst/>
          </a:prstGeom>
          <a:noFill/>
          <a:ln>
            <a:noFill/>
          </a:ln>
        </p:spPr>
        <p:txBody>
          <a:bodyPr anchorCtr="0" anchor="t" bIns="91425" lIns="91425" spcFirstLastPara="1" rIns="91425" wrap="square" tIns="91425">
            <a:noAutofit/>
          </a:bodyPr>
          <a:lstStyle/>
          <a:p>
            <a:pPr indent="0" lvl="0" marL="127000" marR="0" rtl="0" algn="r">
              <a:lnSpc>
                <a:spcPct val="115000"/>
              </a:lnSpc>
              <a:spcBef>
                <a:spcPts val="0"/>
              </a:spcBef>
              <a:spcAft>
                <a:spcPts val="0"/>
              </a:spcAft>
              <a:buClr>
                <a:schemeClr val="accent1"/>
              </a:buClr>
              <a:buSzPts val="1600"/>
              <a:buFont typeface="Noto Sans Symbols"/>
              <a:buNone/>
            </a:pPr>
            <a:r>
              <a:rPr b="0" i="0" lang="en-US" sz="1600" u="none" cap="none" strike="noStrike">
                <a:solidFill>
                  <a:srgbClr val="008000"/>
                </a:solidFill>
                <a:latin typeface="Verdana"/>
                <a:ea typeface="Verdana"/>
                <a:cs typeface="Verdana"/>
                <a:sym typeface="Verdana"/>
              </a:rPr>
              <a:t>Reached value of KPI: </a:t>
            </a:r>
            <a:r>
              <a:rPr b="1" i="0" lang="en-US" sz="1600" u="none" cap="none" strike="noStrike">
                <a:solidFill>
                  <a:srgbClr val="008000"/>
                </a:solidFill>
                <a:latin typeface="Verdana"/>
                <a:ea typeface="Verdana"/>
                <a:cs typeface="Verdana"/>
                <a:sym typeface="Verdana"/>
              </a:rPr>
              <a:t>10%</a:t>
            </a:r>
            <a:endParaRPr b="0" i="0" sz="2200" u="none" cap="none" strike="noStrike">
              <a:solidFill>
                <a:srgbClr val="008000"/>
              </a:solidFill>
              <a:highlight>
                <a:srgbClr val="FFFF00"/>
              </a:highlight>
              <a:latin typeface="Verdana"/>
              <a:ea typeface="Verdana"/>
              <a:cs typeface="Verdana"/>
              <a:sym typeface="Verdana"/>
            </a:endParaRPr>
          </a:p>
        </p:txBody>
      </p:sp>
      <p:sp>
        <p:nvSpPr>
          <p:cNvPr id="432" name="Google Shape;432;p28"/>
          <p:cNvSpPr txBox="1"/>
          <p:nvPr/>
        </p:nvSpPr>
        <p:spPr>
          <a:xfrm>
            <a:off x="4936550" y="4675250"/>
            <a:ext cx="4207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888D9F"/>
                </a:solidFill>
                <a:latin typeface="Verdana"/>
                <a:ea typeface="Verdana"/>
                <a:cs typeface="Verdana"/>
                <a:sym typeface="Verdana"/>
              </a:rPr>
              <a:t>Generalized statistical data file:</a:t>
            </a:r>
            <a:br>
              <a:rPr b="0" i="0" lang="en-US" sz="1000" u="none" cap="none" strike="noStrike">
                <a:solidFill>
                  <a:srgbClr val="888D9F"/>
                </a:solidFill>
                <a:latin typeface="Verdana"/>
                <a:ea typeface="Verdana"/>
                <a:cs typeface="Verdana"/>
                <a:sym typeface="Verdana"/>
              </a:rPr>
            </a:br>
            <a:r>
              <a:rPr b="0" i="0" lang="en-US" sz="1000" u="sng" cap="none" strike="noStrike">
                <a:solidFill>
                  <a:srgbClr val="888D9F"/>
                </a:solidFill>
                <a:latin typeface="Verdana"/>
                <a:ea typeface="Verdana"/>
                <a:cs typeface="Verdana"/>
                <a:sym typeface="Verdana"/>
                <a:hlinkClick r:id="rId4">
                  <a:extLst>
                    <a:ext uri="{A12FA001-AC4F-418D-AE19-62706E023703}">
                      <ahyp:hlinkClr val="tx"/>
                    </a:ext>
                  </a:extLst>
                </a:hlinkClick>
              </a:rPr>
              <a:t>D4.1.1_Operation statistics.xlsx</a:t>
            </a:r>
            <a:endParaRPr b="0" i="0" sz="1000" u="none" cap="none" strike="noStrike">
              <a:solidFill>
                <a:srgbClr val="888D9F"/>
              </a:solidFill>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9"/>
          <p:cNvSpPr txBox="1"/>
          <p:nvPr>
            <p:ph type="title"/>
          </p:nvPr>
        </p:nvSpPr>
        <p:spPr>
          <a:xfrm>
            <a:off x="1269851" y="297763"/>
            <a:ext cx="7874149" cy="76806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KPI 3. Reducing of energy consumption of</a:t>
            </a:r>
            <a:br>
              <a:rPr lang="en-US" sz="2000"/>
            </a:br>
            <a:r>
              <a:rPr lang="en-US" sz="2000"/>
              <a:t>           technological equipment of grain elevator</a:t>
            </a:r>
            <a:br>
              <a:rPr b="0" i="0" lang="en-US" sz="2000" u="none" cap="none" strike="noStrike">
                <a:solidFill>
                  <a:schemeClr val="dk1"/>
                </a:solidFill>
                <a:latin typeface="Arial"/>
                <a:ea typeface="Arial"/>
                <a:cs typeface="Arial"/>
                <a:sym typeface="Arial"/>
              </a:rPr>
            </a:br>
            <a:br>
              <a:rPr b="0" i="0" lang="en-US" sz="2000" u="none" cap="none" strike="noStrike">
                <a:solidFill>
                  <a:schemeClr val="dk1"/>
                </a:solidFill>
                <a:latin typeface="Arial"/>
                <a:ea typeface="Arial"/>
                <a:cs typeface="Arial"/>
                <a:sym typeface="Arial"/>
              </a:rPr>
            </a:br>
            <a:endParaRPr sz="2000">
              <a:latin typeface="Verdana"/>
              <a:ea typeface="Verdana"/>
              <a:cs typeface="Verdana"/>
              <a:sym typeface="Verdana"/>
            </a:endParaRPr>
          </a:p>
        </p:txBody>
      </p:sp>
      <p:sp>
        <p:nvSpPr>
          <p:cNvPr id="438" name="Google Shape;438;p29"/>
          <p:cNvSpPr txBox="1"/>
          <p:nvPr>
            <p:ph idx="1" type="body"/>
          </p:nvPr>
        </p:nvSpPr>
        <p:spPr>
          <a:xfrm>
            <a:off x="152787" y="1084074"/>
            <a:ext cx="8991213" cy="658587"/>
          </a:xfrm>
          <a:prstGeom prst="rect">
            <a:avLst/>
          </a:prstGeom>
          <a:noFill/>
          <a:ln>
            <a:noFill/>
          </a:ln>
        </p:spPr>
        <p:txBody>
          <a:bodyPr anchorCtr="0" anchor="t" bIns="91425" lIns="91425" spcFirstLastPara="1" rIns="91425" wrap="square" tIns="91425">
            <a:noAutofit/>
          </a:bodyPr>
          <a:lstStyle/>
          <a:p>
            <a:pPr indent="0" lvl="0" marL="127000" rtl="0" algn="l">
              <a:lnSpc>
                <a:spcPct val="115000"/>
              </a:lnSpc>
              <a:spcBef>
                <a:spcPts val="0"/>
              </a:spcBef>
              <a:spcAft>
                <a:spcPts val="0"/>
              </a:spcAft>
              <a:buSzPts val="1600"/>
              <a:buNone/>
            </a:pPr>
            <a:r>
              <a:rPr lang="en-US"/>
              <a:t>Target value of KPI:  </a:t>
            </a:r>
            <a:r>
              <a:rPr b="1" lang="en-US">
                <a:solidFill>
                  <a:srgbClr val="1B264F"/>
                </a:solidFill>
              </a:rPr>
              <a:t>from 17% to 10%</a:t>
            </a:r>
            <a:endParaRPr b="1">
              <a:solidFill>
                <a:srgbClr val="1B264F"/>
              </a:solidFill>
            </a:endParaRPr>
          </a:p>
        </p:txBody>
      </p:sp>
      <p:sp>
        <p:nvSpPr>
          <p:cNvPr id="439" name="Google Shape;439;p29"/>
          <p:cNvSpPr txBox="1"/>
          <p:nvPr/>
        </p:nvSpPr>
        <p:spPr>
          <a:xfrm>
            <a:off x="237520" y="1489813"/>
            <a:ext cx="4699020" cy="181588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TTE showed that during the design and construction of the elevator, the designers made a mistake by choosing motors of excessive power for the equipment. During TTE, we did not manage to achieve significant results through the use of information and operational technologies, </a:t>
            </a:r>
            <a:r>
              <a:rPr b="1" i="0" lang="en-US" sz="1400" u="none" cap="none" strike="noStrike">
                <a:solidFill>
                  <a:srgbClr val="008000"/>
                </a:solidFill>
                <a:latin typeface="Arial"/>
                <a:ea typeface="Arial"/>
                <a:cs typeface="Arial"/>
                <a:sym typeface="Arial"/>
              </a:rPr>
              <a:t>a maximum of 1...2%</a:t>
            </a:r>
            <a:r>
              <a:rPr b="0" i="0" lang="en-US" sz="1400" u="none" cap="none" strike="noStrike">
                <a:solidFill>
                  <a:srgbClr val="008000"/>
                </a:solidFill>
                <a:latin typeface="Arial"/>
                <a:ea typeface="Arial"/>
                <a:cs typeface="Arial"/>
                <a:sym typeface="Arial"/>
              </a:rPr>
              <a:t>.</a:t>
            </a:r>
            <a:r>
              <a:rPr b="1" i="0" lang="en-US" sz="1400" u="none" cap="none" strike="noStrike">
                <a:solidFill>
                  <a:srgbClr val="008000"/>
                </a:solidFill>
                <a:latin typeface="Arial"/>
                <a:ea typeface="Arial"/>
                <a:cs typeface="Arial"/>
                <a:sym typeface="Arial"/>
              </a:rPr>
              <a:t> </a:t>
            </a:r>
            <a:r>
              <a:rPr b="0" i="0" lang="en-US" sz="1400" u="none" cap="none" strike="noStrike">
                <a:solidFill>
                  <a:schemeClr val="dk1"/>
                </a:solidFill>
                <a:latin typeface="Arial"/>
                <a:ea typeface="Arial"/>
                <a:cs typeface="Arial"/>
                <a:sym typeface="Arial"/>
              </a:rPr>
              <a:t>The reactive power component remained practically constant, as it significantly exceeds the active energy component.</a:t>
            </a:r>
            <a:endParaRPr b="0" i="0" sz="1400" u="none" cap="none" strike="noStrike">
              <a:solidFill>
                <a:schemeClr val="dk1"/>
              </a:solidFill>
              <a:latin typeface="Arial"/>
              <a:ea typeface="Arial"/>
              <a:cs typeface="Arial"/>
              <a:sym typeface="Arial"/>
            </a:endParaRPr>
          </a:p>
        </p:txBody>
      </p:sp>
      <p:grpSp>
        <p:nvGrpSpPr>
          <p:cNvPr id="440" name="Google Shape;440;p29"/>
          <p:cNvGrpSpPr/>
          <p:nvPr/>
        </p:nvGrpSpPr>
        <p:grpSpPr>
          <a:xfrm>
            <a:off x="5012933" y="1571625"/>
            <a:ext cx="3893547" cy="1666874"/>
            <a:chOff x="5012933" y="1571625"/>
            <a:chExt cx="3893547" cy="1666874"/>
          </a:xfrm>
        </p:grpSpPr>
        <p:pic>
          <p:nvPicPr>
            <p:cNvPr id="441" name="Google Shape;441;p29"/>
            <p:cNvPicPr preferRelativeResize="0"/>
            <p:nvPr/>
          </p:nvPicPr>
          <p:blipFill rotWithShape="1">
            <a:blip r:embed="rId3">
              <a:alphaModFix/>
            </a:blip>
            <a:srcRect b="0" l="0" r="0" t="0"/>
            <a:stretch/>
          </p:blipFill>
          <p:spPr>
            <a:xfrm>
              <a:off x="5012933" y="1571625"/>
              <a:ext cx="3893547" cy="1666874"/>
            </a:xfrm>
            <a:prstGeom prst="rect">
              <a:avLst/>
            </a:prstGeom>
            <a:noFill/>
            <a:ln>
              <a:noFill/>
            </a:ln>
          </p:spPr>
        </p:pic>
        <p:sp>
          <p:nvSpPr>
            <p:cNvPr id="442" name="Google Shape;442;p29"/>
            <p:cNvSpPr/>
            <p:nvPr/>
          </p:nvSpPr>
          <p:spPr>
            <a:xfrm rot="8517005">
              <a:off x="5573898" y="2506479"/>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43" name="Google Shape;443;p29"/>
            <p:cNvSpPr/>
            <p:nvPr/>
          </p:nvSpPr>
          <p:spPr>
            <a:xfrm rot="8517005">
              <a:off x="5703142" y="2910317"/>
              <a:ext cx="148826" cy="82390"/>
            </a:xfrm>
            <a:prstGeom prst="rightArrow">
              <a:avLst>
                <a:gd fmla="val 50000" name="adj1"/>
                <a:gd fmla="val 50000" name="adj2"/>
              </a:avLst>
            </a:prstGeom>
            <a:solidFill>
              <a:schemeClr val="lt1"/>
            </a:solidFill>
            <a:ln cap="flat" cmpd="sng" w="12700">
              <a:solidFill>
                <a:srgbClr val="276E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44" name="Google Shape;444;p29"/>
            <p:cNvSpPr/>
            <p:nvPr/>
          </p:nvSpPr>
          <p:spPr>
            <a:xfrm rot="-2282995">
              <a:off x="6828945" y="2747792"/>
              <a:ext cx="148826" cy="82390"/>
            </a:xfrm>
            <a:prstGeom prst="rightArrow">
              <a:avLst>
                <a:gd fmla="val 50000" name="adj1"/>
                <a:gd fmla="val 50000" name="adj2"/>
              </a:avLst>
            </a:prstGeom>
            <a:solidFill>
              <a:schemeClr val="lt1"/>
            </a:solidFill>
            <a:ln cap="flat" cmpd="sng" w="12700">
              <a:solidFill>
                <a:srgbClr val="276E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45" name="Google Shape;445;p29"/>
            <p:cNvSpPr/>
            <p:nvPr/>
          </p:nvSpPr>
          <p:spPr>
            <a:xfrm rot="8517005">
              <a:off x="7424827" y="2506480"/>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46" name="Google Shape;446;p29"/>
            <p:cNvSpPr/>
            <p:nvPr/>
          </p:nvSpPr>
          <p:spPr>
            <a:xfrm>
              <a:off x="5362682" y="2312759"/>
              <a:ext cx="718040" cy="15661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000" u="none" cap="none" strike="noStrike">
                  <a:solidFill>
                    <a:srgbClr val="FF0000"/>
                  </a:solidFill>
                  <a:latin typeface="Arial"/>
                  <a:ea typeface="Arial"/>
                  <a:cs typeface="Arial"/>
                  <a:sym typeface="Arial"/>
                </a:rPr>
                <a:t>Reactive</a:t>
              </a:r>
              <a:endParaRPr/>
            </a:p>
          </p:txBody>
        </p:sp>
        <p:sp>
          <p:nvSpPr>
            <p:cNvPr id="447" name="Google Shape;447;p29"/>
            <p:cNvSpPr/>
            <p:nvPr/>
          </p:nvSpPr>
          <p:spPr>
            <a:xfrm>
              <a:off x="5564322" y="2749234"/>
              <a:ext cx="571382" cy="15661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000" u="none" cap="none" strike="noStrike">
                  <a:solidFill>
                    <a:srgbClr val="276EFF"/>
                  </a:solidFill>
                  <a:latin typeface="Arial"/>
                  <a:ea typeface="Arial"/>
                  <a:cs typeface="Arial"/>
                  <a:sym typeface="Arial"/>
                </a:rPr>
                <a:t>Active</a:t>
              </a:r>
              <a:endParaRPr/>
            </a:p>
          </p:txBody>
        </p:sp>
        <p:sp>
          <p:nvSpPr>
            <p:cNvPr id="448" name="Google Shape;448;p29"/>
            <p:cNvSpPr/>
            <p:nvPr/>
          </p:nvSpPr>
          <p:spPr>
            <a:xfrm>
              <a:off x="7224209" y="2319449"/>
              <a:ext cx="718040" cy="15661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000" u="none" cap="none" strike="noStrike">
                  <a:solidFill>
                    <a:srgbClr val="FF0000"/>
                  </a:solidFill>
                  <a:latin typeface="Arial"/>
                  <a:ea typeface="Arial"/>
                  <a:cs typeface="Arial"/>
                  <a:sym typeface="Arial"/>
                </a:rPr>
                <a:t>Reactive</a:t>
              </a:r>
              <a:endParaRPr/>
            </a:p>
          </p:txBody>
        </p:sp>
        <p:sp>
          <p:nvSpPr>
            <p:cNvPr id="449" name="Google Shape;449;p29"/>
            <p:cNvSpPr/>
            <p:nvPr/>
          </p:nvSpPr>
          <p:spPr>
            <a:xfrm>
              <a:off x="6617667" y="2831162"/>
              <a:ext cx="571382" cy="15661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000" u="none" cap="none" strike="noStrike">
                  <a:solidFill>
                    <a:srgbClr val="276EFF"/>
                  </a:solidFill>
                  <a:latin typeface="Arial"/>
                  <a:ea typeface="Arial"/>
                  <a:cs typeface="Arial"/>
                  <a:sym typeface="Arial"/>
                </a:rPr>
                <a:t>Active</a:t>
              </a:r>
              <a:endParaRPr/>
            </a:p>
          </p:txBody>
        </p:sp>
        <p:sp>
          <p:nvSpPr>
            <p:cNvPr id="450" name="Google Shape;450;p29"/>
            <p:cNvSpPr/>
            <p:nvPr/>
          </p:nvSpPr>
          <p:spPr>
            <a:xfrm flipH="1" rot="-8517005">
              <a:off x="6667934" y="2379165"/>
              <a:ext cx="148826" cy="82390"/>
            </a:xfrm>
            <a:prstGeom prst="rightArrow">
              <a:avLst>
                <a:gd fmla="val 50000" name="adj1"/>
                <a:gd fmla="val 50000" name="adj2"/>
              </a:avLst>
            </a:prstGeom>
            <a:solidFill>
              <a:schemeClr val="lt1"/>
            </a:solidFill>
            <a:ln cap="flat" cmpd="sng" w="12700">
              <a:solidFill>
                <a:srgbClr val="BCBCB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51" name="Google Shape;451;p29"/>
            <p:cNvSpPr/>
            <p:nvPr/>
          </p:nvSpPr>
          <p:spPr>
            <a:xfrm>
              <a:off x="6006522" y="2162839"/>
              <a:ext cx="944145" cy="15661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000" u="none" cap="none" strike="noStrike">
                  <a:solidFill>
                    <a:schemeClr val="lt1"/>
                  </a:solidFill>
                  <a:latin typeface="Arial"/>
                  <a:ea typeface="Arial"/>
                  <a:cs typeface="Arial"/>
                  <a:sym typeface="Arial"/>
                </a:rPr>
                <a:t>Full power</a:t>
              </a:r>
              <a:endParaRPr/>
            </a:p>
          </p:txBody>
        </p:sp>
      </p:grpSp>
      <p:sp>
        <p:nvSpPr>
          <p:cNvPr id="452" name="Google Shape;452;p29"/>
          <p:cNvSpPr txBox="1"/>
          <p:nvPr/>
        </p:nvSpPr>
        <p:spPr>
          <a:xfrm>
            <a:off x="237520" y="3246743"/>
            <a:ext cx="8767682" cy="146193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However, we managed to find a way to solve the problem - this is the installation of vector frequency converters. Another effective, but expensive way is to replace the engines with more modern engines of lower power.</a:t>
            </a:r>
            <a:endParaRPr/>
          </a:p>
          <a:p>
            <a:pPr indent="0" lvl="0" marL="0" marR="0" rtl="0" algn="just">
              <a:lnSpc>
                <a:spcPct val="100000"/>
              </a:lnSpc>
              <a:spcBef>
                <a:spcPts val="600"/>
              </a:spcBef>
              <a:spcAft>
                <a:spcPts val="0"/>
              </a:spcAft>
              <a:buNone/>
            </a:pPr>
            <a:r>
              <a:rPr b="0" i="0" lang="en-US" sz="1400" u="none" cap="none" strike="noStrike">
                <a:solidFill>
                  <a:schemeClr val="dk1"/>
                </a:solidFill>
                <a:latin typeface="Arial"/>
                <a:ea typeface="Arial"/>
                <a:cs typeface="Arial"/>
                <a:sym typeface="Arial"/>
              </a:rPr>
              <a:t>We installed vector frequency converters and performed a number of experiments that showed that at any load of the test unit of equipment (transporter No. 36) the Power factor was within </a:t>
            </a:r>
            <a:r>
              <a:rPr b="1" i="0" lang="en-US" sz="1400" u="none" cap="none" strike="noStrike">
                <a:solidFill>
                  <a:schemeClr val="dk1"/>
                </a:solidFill>
                <a:latin typeface="Arial"/>
                <a:ea typeface="Arial"/>
                <a:cs typeface="Arial"/>
                <a:sym typeface="Arial"/>
              </a:rPr>
              <a:t>0.95...0.98</a:t>
            </a:r>
            <a:r>
              <a:rPr b="0" i="0" lang="en-US" sz="1400" u="none" cap="none" strike="noStrike">
                <a:solidFill>
                  <a:schemeClr val="dk1"/>
                </a:solidFill>
                <a:latin typeface="Arial"/>
                <a:ea typeface="Arial"/>
                <a:cs typeface="Arial"/>
                <a:sym typeface="Arial"/>
              </a:rPr>
              <a:t>. That is, it was possible to reduce energy consumption </a:t>
            </a:r>
            <a:r>
              <a:rPr b="1" i="0" lang="en-US" sz="1400" u="none" cap="none" strike="noStrike">
                <a:solidFill>
                  <a:srgbClr val="008000"/>
                </a:solidFill>
                <a:latin typeface="Arial"/>
                <a:ea typeface="Arial"/>
                <a:cs typeface="Arial"/>
                <a:sym typeface="Arial"/>
              </a:rPr>
              <a:t>to</a:t>
            </a:r>
            <a:r>
              <a:rPr b="0" i="0" lang="en-US" sz="1400" u="none" cap="none" strike="noStrike">
                <a:solidFill>
                  <a:srgbClr val="008000"/>
                </a:solidFill>
                <a:latin typeface="Arial"/>
                <a:ea typeface="Arial"/>
                <a:cs typeface="Arial"/>
                <a:sym typeface="Arial"/>
              </a:rPr>
              <a:t> </a:t>
            </a:r>
            <a:r>
              <a:rPr b="1" i="0" lang="en-US" sz="1400" u="none" cap="none" strike="noStrike">
                <a:solidFill>
                  <a:srgbClr val="008000"/>
                </a:solidFill>
                <a:latin typeface="Arial"/>
                <a:ea typeface="Arial"/>
                <a:cs typeface="Arial"/>
                <a:sym typeface="Arial"/>
              </a:rPr>
              <a:t>2...5%.</a:t>
            </a:r>
            <a:endParaRPr b="1" i="0" sz="1400" u="none" cap="none" strike="noStrike">
              <a:solidFill>
                <a:srgbClr val="008000"/>
              </a:solidFill>
              <a:latin typeface="Arial"/>
              <a:ea typeface="Arial"/>
              <a:cs typeface="Arial"/>
              <a:sym typeface="Arial"/>
            </a:endParaRPr>
          </a:p>
        </p:txBody>
      </p:sp>
      <p:sp>
        <p:nvSpPr>
          <p:cNvPr id="453" name="Google Shape;453;p29"/>
          <p:cNvSpPr txBox="1"/>
          <p:nvPr/>
        </p:nvSpPr>
        <p:spPr>
          <a:xfrm>
            <a:off x="4936550" y="4675250"/>
            <a:ext cx="4207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888D9F"/>
                </a:solidFill>
                <a:latin typeface="Verdana"/>
                <a:ea typeface="Verdana"/>
                <a:cs typeface="Verdana"/>
                <a:sym typeface="Verdana"/>
              </a:rPr>
              <a:t>Generalized statistical data file:</a:t>
            </a:r>
            <a:br>
              <a:rPr b="0" i="0" lang="en-US" sz="1000" u="none" cap="none" strike="noStrike">
                <a:solidFill>
                  <a:srgbClr val="888D9F"/>
                </a:solidFill>
                <a:latin typeface="Verdana"/>
                <a:ea typeface="Verdana"/>
                <a:cs typeface="Verdana"/>
                <a:sym typeface="Verdana"/>
              </a:rPr>
            </a:br>
            <a:r>
              <a:rPr b="0" i="0" lang="en-US" sz="1000" u="sng" cap="none" strike="noStrike">
                <a:solidFill>
                  <a:srgbClr val="888D9F"/>
                </a:solidFill>
                <a:latin typeface="Verdana"/>
                <a:ea typeface="Verdana"/>
                <a:cs typeface="Verdana"/>
                <a:sym typeface="Verdana"/>
                <a:hlinkClick r:id="rId4">
                  <a:extLst>
                    <a:ext uri="{A12FA001-AC4F-418D-AE19-62706E023703}">
                      <ahyp:hlinkClr val="tx"/>
                    </a:ext>
                  </a:extLst>
                </a:hlinkClick>
              </a:rPr>
              <a:t>D4.1.1_Operation statistics.xlsx</a:t>
            </a:r>
            <a:endParaRPr b="0" i="0" sz="1000" u="none" cap="none" strike="noStrike">
              <a:solidFill>
                <a:srgbClr val="888D9F"/>
              </a:solidFill>
              <a:latin typeface="Verdana"/>
              <a:ea typeface="Verdana"/>
              <a:cs typeface="Verdana"/>
              <a:sym typeface="Verdana"/>
            </a:endParaRPr>
          </a:p>
        </p:txBody>
      </p:sp>
      <p:sp>
        <p:nvSpPr>
          <p:cNvPr id="454" name="Google Shape;454;p29"/>
          <p:cNvSpPr txBox="1"/>
          <p:nvPr/>
        </p:nvSpPr>
        <p:spPr>
          <a:xfrm>
            <a:off x="4936541" y="1084074"/>
            <a:ext cx="3992066" cy="422991"/>
          </a:xfrm>
          <a:prstGeom prst="rect">
            <a:avLst/>
          </a:prstGeom>
          <a:noFill/>
          <a:ln>
            <a:noFill/>
          </a:ln>
        </p:spPr>
        <p:txBody>
          <a:bodyPr anchorCtr="0" anchor="t" bIns="91425" lIns="91425" spcFirstLastPara="1" rIns="91425" wrap="square" tIns="91425">
            <a:noAutofit/>
          </a:bodyPr>
          <a:lstStyle/>
          <a:p>
            <a:pPr indent="0" lvl="0" marL="127000" marR="0" rtl="0" algn="r">
              <a:lnSpc>
                <a:spcPct val="115000"/>
              </a:lnSpc>
              <a:spcBef>
                <a:spcPts val="0"/>
              </a:spcBef>
              <a:spcAft>
                <a:spcPts val="0"/>
              </a:spcAft>
              <a:buClr>
                <a:schemeClr val="accent1"/>
              </a:buClr>
              <a:buSzPts val="1600"/>
              <a:buFont typeface="Noto Sans Symbols"/>
              <a:buNone/>
            </a:pPr>
            <a:r>
              <a:rPr b="0" i="0" lang="en-US" sz="1600" u="none" cap="none" strike="noStrike">
                <a:solidFill>
                  <a:srgbClr val="008000"/>
                </a:solidFill>
                <a:latin typeface="Verdana"/>
                <a:ea typeface="Verdana"/>
                <a:cs typeface="Verdana"/>
                <a:sym typeface="Verdana"/>
              </a:rPr>
              <a:t>Reached value of KPI: </a:t>
            </a:r>
            <a:r>
              <a:rPr b="1" i="0" lang="en-US" sz="1600" u="none" cap="none" strike="noStrike">
                <a:solidFill>
                  <a:srgbClr val="008000"/>
                </a:solidFill>
                <a:latin typeface="Verdana"/>
                <a:ea typeface="Verdana"/>
                <a:cs typeface="Verdana"/>
                <a:sym typeface="Verdana"/>
              </a:rPr>
              <a:t>15 … 5%</a:t>
            </a:r>
            <a:endParaRPr b="0" i="0" sz="2200" u="none" cap="none" strike="noStrike">
              <a:solidFill>
                <a:srgbClr val="008000"/>
              </a:solidFill>
              <a:highlight>
                <a:srgbClr val="FFFF00"/>
              </a:highlight>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0"/>
          <p:cNvSpPr txBox="1"/>
          <p:nvPr>
            <p:ph type="title"/>
          </p:nvPr>
        </p:nvSpPr>
        <p:spPr>
          <a:xfrm>
            <a:off x="1269851" y="297763"/>
            <a:ext cx="7874149"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KPI 4. Reducing of technological delays and</a:t>
            </a:r>
            <a:br>
              <a:rPr lang="en-US" sz="2000"/>
            </a:br>
            <a:r>
              <a:rPr lang="en-US" sz="2000"/>
              <a:t>           downtime of grain elevator equipment</a:t>
            </a:r>
            <a:br>
              <a:rPr b="0" i="0" lang="en-US" sz="2000" u="none" cap="none" strike="noStrike">
                <a:solidFill>
                  <a:schemeClr val="dk1"/>
                </a:solidFill>
                <a:latin typeface="Arial"/>
                <a:ea typeface="Arial"/>
                <a:cs typeface="Arial"/>
                <a:sym typeface="Arial"/>
              </a:rPr>
            </a:br>
            <a:endParaRPr sz="2000">
              <a:latin typeface="Verdana"/>
              <a:ea typeface="Verdana"/>
              <a:cs typeface="Verdana"/>
              <a:sym typeface="Verdana"/>
            </a:endParaRPr>
          </a:p>
        </p:txBody>
      </p:sp>
      <p:sp>
        <p:nvSpPr>
          <p:cNvPr id="460" name="Google Shape;460;p30"/>
          <p:cNvSpPr txBox="1"/>
          <p:nvPr>
            <p:ph idx="1" type="body"/>
          </p:nvPr>
        </p:nvSpPr>
        <p:spPr>
          <a:xfrm>
            <a:off x="152787" y="1084074"/>
            <a:ext cx="8991213" cy="658587"/>
          </a:xfrm>
          <a:prstGeom prst="rect">
            <a:avLst/>
          </a:prstGeom>
          <a:noFill/>
          <a:ln>
            <a:noFill/>
          </a:ln>
        </p:spPr>
        <p:txBody>
          <a:bodyPr anchorCtr="0" anchor="t" bIns="91425" lIns="91425" spcFirstLastPara="1" rIns="91425" wrap="square" tIns="91425">
            <a:noAutofit/>
          </a:bodyPr>
          <a:lstStyle/>
          <a:p>
            <a:pPr indent="0" lvl="0" marL="127000" rtl="0" algn="l">
              <a:lnSpc>
                <a:spcPct val="115000"/>
              </a:lnSpc>
              <a:spcBef>
                <a:spcPts val="0"/>
              </a:spcBef>
              <a:spcAft>
                <a:spcPts val="0"/>
              </a:spcAft>
              <a:buSzPts val="1600"/>
              <a:buNone/>
            </a:pPr>
            <a:r>
              <a:rPr lang="en-US"/>
              <a:t>Target value of KPI:  </a:t>
            </a:r>
            <a:r>
              <a:rPr b="1" lang="en-US">
                <a:solidFill>
                  <a:srgbClr val="1B264F"/>
                </a:solidFill>
              </a:rPr>
              <a:t>from 5% to 3%</a:t>
            </a:r>
            <a:endParaRPr b="1">
              <a:solidFill>
                <a:srgbClr val="1B264F"/>
              </a:solidFill>
            </a:endParaRPr>
          </a:p>
        </p:txBody>
      </p:sp>
      <p:sp>
        <p:nvSpPr>
          <p:cNvPr id="461" name="Google Shape;461;p30"/>
          <p:cNvSpPr txBox="1"/>
          <p:nvPr/>
        </p:nvSpPr>
        <p:spPr>
          <a:xfrm>
            <a:off x="263718" y="1471037"/>
            <a:ext cx="4011581" cy="32624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The planned KPI level was achieved in the following ways:</a:t>
            </a:r>
            <a:endParaRPr/>
          </a:p>
          <a:p>
            <a:pPr indent="-268288" lvl="0" marL="268288" marR="0" rtl="0" algn="l">
              <a:lnSpc>
                <a:spcPct val="100000"/>
              </a:lnSpc>
              <a:spcBef>
                <a:spcPts val="400"/>
              </a:spcBef>
              <a:spcAft>
                <a:spcPts val="0"/>
              </a:spcAft>
              <a:buClr>
                <a:srgbClr val="000000"/>
              </a:buClr>
              <a:buSzPts val="1400"/>
              <a:buFont typeface="Arial"/>
              <a:buAutoNum type="arabicPeriod"/>
            </a:pPr>
            <a:r>
              <a:rPr b="0" i="0" lang="en-US" sz="1400" u="none" cap="none" strike="noStrike">
                <a:solidFill>
                  <a:schemeClr val="dk1"/>
                </a:solidFill>
                <a:latin typeface="Arial"/>
                <a:ea typeface="Arial"/>
                <a:cs typeface="Arial"/>
                <a:sym typeface="Arial"/>
              </a:rPr>
              <a:t>According to the results of the analysis of the operation of the equipment (time of acceleration of the engines, time of supplying the product to the next unit of equipment, etc.), we at SKADA reduced the time of switching on and off the routes.</a:t>
            </a:r>
            <a:endParaRPr/>
          </a:p>
          <a:p>
            <a:pPr indent="-268288" lvl="0" marL="268288" marR="0" rtl="0" algn="l">
              <a:lnSpc>
                <a:spcPct val="100000"/>
              </a:lnSpc>
              <a:spcBef>
                <a:spcPts val="400"/>
              </a:spcBef>
              <a:spcAft>
                <a:spcPts val="0"/>
              </a:spcAft>
              <a:buClr>
                <a:srgbClr val="000000"/>
              </a:buClr>
              <a:buSzPts val="1400"/>
              <a:buFont typeface="Arial"/>
              <a:buAutoNum type="arabicPeriod"/>
            </a:pPr>
            <a:r>
              <a:rPr b="0" i="0" lang="en-US" sz="1400" u="none" cap="none" strike="noStrike">
                <a:solidFill>
                  <a:schemeClr val="dk1"/>
                </a:solidFill>
                <a:latin typeface="Arial"/>
                <a:ea typeface="Arial"/>
                <a:cs typeface="Arial"/>
                <a:sym typeface="Arial"/>
              </a:rPr>
              <a:t>Real-time monitoring of the load (product availability on transport equipment) made it possible to automatically detect cases of equipment operating in idle mode and equipment problems that could cause an unplanned stop on the route.</a:t>
            </a:r>
            <a:endParaRPr/>
          </a:p>
        </p:txBody>
      </p:sp>
      <p:grpSp>
        <p:nvGrpSpPr>
          <p:cNvPr id="462" name="Google Shape;462;p30"/>
          <p:cNvGrpSpPr/>
          <p:nvPr/>
        </p:nvGrpSpPr>
        <p:grpSpPr>
          <a:xfrm>
            <a:off x="4275290" y="1550909"/>
            <a:ext cx="4709508" cy="3096835"/>
            <a:chOff x="4223891" y="1550909"/>
            <a:chExt cx="4760926" cy="3096835"/>
          </a:xfrm>
        </p:grpSpPr>
        <p:grpSp>
          <p:nvGrpSpPr>
            <p:cNvPr id="463" name="Google Shape;463;p30"/>
            <p:cNvGrpSpPr/>
            <p:nvPr/>
          </p:nvGrpSpPr>
          <p:grpSpPr>
            <a:xfrm>
              <a:off x="4223891" y="1550909"/>
              <a:ext cx="4760926" cy="3047238"/>
              <a:chOff x="237517" y="1814632"/>
              <a:chExt cx="4760926" cy="2776314"/>
            </a:xfrm>
          </p:grpSpPr>
          <p:pic>
            <p:nvPicPr>
              <p:cNvPr id="464" name="Google Shape;464;p30"/>
              <p:cNvPicPr preferRelativeResize="0"/>
              <p:nvPr/>
            </p:nvPicPr>
            <p:blipFill rotWithShape="1">
              <a:blip r:embed="rId3">
                <a:alphaModFix/>
              </a:blip>
              <a:srcRect b="0" l="2733" r="0" t="25846"/>
              <a:stretch/>
            </p:blipFill>
            <p:spPr>
              <a:xfrm>
                <a:off x="237517" y="1814632"/>
                <a:ext cx="4760926" cy="2041679"/>
              </a:xfrm>
              <a:prstGeom prst="rect">
                <a:avLst/>
              </a:prstGeom>
              <a:noFill/>
              <a:ln>
                <a:noFill/>
              </a:ln>
            </p:spPr>
          </p:pic>
          <p:sp>
            <p:nvSpPr>
              <p:cNvPr id="465" name="Google Shape;465;p30"/>
              <p:cNvSpPr/>
              <p:nvPr/>
            </p:nvSpPr>
            <p:spPr>
              <a:xfrm rot="8517005">
                <a:off x="593277" y="2369388"/>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66" name="Google Shape;466;p30"/>
              <p:cNvSpPr/>
              <p:nvPr/>
            </p:nvSpPr>
            <p:spPr>
              <a:xfrm rot="8517005">
                <a:off x="1747706" y="2369388"/>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67" name="Google Shape;467;p30"/>
              <p:cNvSpPr/>
              <p:nvPr/>
            </p:nvSpPr>
            <p:spPr>
              <a:xfrm rot="8517005">
                <a:off x="1412426" y="2369388"/>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68" name="Google Shape;468;p30"/>
              <p:cNvSpPr/>
              <p:nvPr/>
            </p:nvSpPr>
            <p:spPr>
              <a:xfrm rot="8517005">
                <a:off x="2068346" y="2369388"/>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69" name="Google Shape;469;p30"/>
              <p:cNvSpPr/>
              <p:nvPr/>
            </p:nvSpPr>
            <p:spPr>
              <a:xfrm rot="8517005">
                <a:off x="2236923" y="2369388"/>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70" name="Google Shape;470;p30"/>
              <p:cNvSpPr/>
              <p:nvPr/>
            </p:nvSpPr>
            <p:spPr>
              <a:xfrm rot="8517005">
                <a:off x="2587443" y="2369389"/>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71" name="Google Shape;471;p30"/>
              <p:cNvSpPr/>
              <p:nvPr/>
            </p:nvSpPr>
            <p:spPr>
              <a:xfrm rot="8517005">
                <a:off x="2797973" y="2369389"/>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72" name="Google Shape;472;p30"/>
              <p:cNvSpPr/>
              <p:nvPr/>
            </p:nvSpPr>
            <p:spPr>
              <a:xfrm rot="8517005">
                <a:off x="3277941" y="2369390"/>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73" name="Google Shape;473;p30"/>
              <p:cNvSpPr/>
              <p:nvPr/>
            </p:nvSpPr>
            <p:spPr>
              <a:xfrm rot="8517005">
                <a:off x="3762460" y="2369391"/>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74" name="Google Shape;474;p30"/>
              <p:cNvSpPr/>
              <p:nvPr/>
            </p:nvSpPr>
            <p:spPr>
              <a:xfrm rot="8517005">
                <a:off x="1047081" y="2347591"/>
                <a:ext cx="148826" cy="82390"/>
              </a:xfrm>
              <a:prstGeom prst="rightArrow">
                <a:avLst>
                  <a:gd fmla="val 50000" name="adj1"/>
                  <a:gd fmla="val 50000" name="adj2"/>
                </a:avLst>
              </a:prstGeom>
              <a:solidFill>
                <a:schemeClr val="lt1"/>
              </a:solidFill>
              <a:ln cap="flat" cmpd="sng" w="12700">
                <a:solidFill>
                  <a:srgbClr val="003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75" name="Google Shape;475;p30"/>
              <p:cNvSpPr/>
              <p:nvPr/>
            </p:nvSpPr>
            <p:spPr>
              <a:xfrm rot="8517005">
                <a:off x="1608961" y="2308986"/>
                <a:ext cx="148826" cy="82390"/>
              </a:xfrm>
              <a:prstGeom prst="rightArrow">
                <a:avLst>
                  <a:gd fmla="val 50000" name="adj1"/>
                  <a:gd fmla="val 50000" name="adj2"/>
                </a:avLst>
              </a:prstGeom>
              <a:solidFill>
                <a:schemeClr val="lt1"/>
              </a:solidFill>
              <a:ln cap="flat" cmpd="sng" w="12700">
                <a:solidFill>
                  <a:srgbClr val="003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76" name="Google Shape;476;p30"/>
              <p:cNvSpPr/>
              <p:nvPr/>
            </p:nvSpPr>
            <p:spPr>
              <a:xfrm rot="8517005">
                <a:off x="1960034" y="2308986"/>
                <a:ext cx="148826" cy="82390"/>
              </a:xfrm>
              <a:prstGeom prst="rightArrow">
                <a:avLst>
                  <a:gd fmla="val 50000" name="adj1"/>
                  <a:gd fmla="val 50000" name="adj2"/>
                </a:avLst>
              </a:prstGeom>
              <a:solidFill>
                <a:schemeClr val="lt1"/>
              </a:solidFill>
              <a:ln cap="flat" cmpd="sng" w="12700">
                <a:solidFill>
                  <a:srgbClr val="003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77" name="Google Shape;477;p30"/>
              <p:cNvSpPr/>
              <p:nvPr/>
            </p:nvSpPr>
            <p:spPr>
              <a:xfrm rot="8517005">
                <a:off x="3548290" y="2308986"/>
                <a:ext cx="148826" cy="82390"/>
              </a:xfrm>
              <a:prstGeom prst="rightArrow">
                <a:avLst>
                  <a:gd fmla="val 50000" name="adj1"/>
                  <a:gd fmla="val 50000" name="adj2"/>
                </a:avLst>
              </a:prstGeom>
              <a:solidFill>
                <a:schemeClr val="lt1"/>
              </a:solidFill>
              <a:ln cap="flat" cmpd="sng" w="12700">
                <a:solidFill>
                  <a:srgbClr val="003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78" name="Google Shape;478;p30"/>
              <p:cNvSpPr/>
              <p:nvPr/>
            </p:nvSpPr>
            <p:spPr>
              <a:xfrm rot="8517005">
                <a:off x="4253602" y="2308986"/>
                <a:ext cx="148826" cy="82390"/>
              </a:xfrm>
              <a:prstGeom prst="rightArrow">
                <a:avLst>
                  <a:gd fmla="val 50000" name="adj1"/>
                  <a:gd fmla="val 50000" name="adj2"/>
                </a:avLst>
              </a:prstGeom>
              <a:solidFill>
                <a:schemeClr val="lt1"/>
              </a:solidFill>
              <a:ln cap="flat" cmpd="sng" w="12700">
                <a:solidFill>
                  <a:srgbClr val="003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79" name="Google Shape;479;p30"/>
              <p:cNvSpPr/>
              <p:nvPr/>
            </p:nvSpPr>
            <p:spPr>
              <a:xfrm rot="8517005">
                <a:off x="2433331" y="2201628"/>
                <a:ext cx="148826" cy="82390"/>
              </a:xfrm>
              <a:prstGeom prst="rightArrow">
                <a:avLst>
                  <a:gd fmla="val 50000" name="adj1"/>
                  <a:gd fmla="val 50000" name="adj2"/>
                </a:avLst>
              </a:prstGeom>
              <a:solidFill>
                <a:schemeClr val="lt1"/>
              </a:solidFill>
              <a:ln cap="flat" cmpd="sng" w="127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80" name="Google Shape;480;p30"/>
              <p:cNvSpPr/>
              <p:nvPr/>
            </p:nvSpPr>
            <p:spPr>
              <a:xfrm rot="8517005">
                <a:off x="2934903" y="2201628"/>
                <a:ext cx="148826" cy="82390"/>
              </a:xfrm>
              <a:prstGeom prst="rightArrow">
                <a:avLst>
                  <a:gd fmla="val 50000" name="adj1"/>
                  <a:gd fmla="val 50000" name="adj2"/>
                </a:avLst>
              </a:prstGeom>
              <a:solidFill>
                <a:schemeClr val="lt1"/>
              </a:solidFill>
              <a:ln cap="flat" cmpd="sng" w="127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81" name="Google Shape;481;p30"/>
              <p:cNvSpPr/>
              <p:nvPr/>
            </p:nvSpPr>
            <p:spPr>
              <a:xfrm rot="8517005">
                <a:off x="3182944" y="2201628"/>
                <a:ext cx="148826" cy="82390"/>
              </a:xfrm>
              <a:prstGeom prst="rightArrow">
                <a:avLst>
                  <a:gd fmla="val 50000" name="adj1"/>
                  <a:gd fmla="val 50000" name="adj2"/>
                </a:avLst>
              </a:prstGeom>
              <a:solidFill>
                <a:schemeClr val="lt1"/>
              </a:solidFill>
              <a:ln cap="flat" cmpd="sng" w="127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82" name="Google Shape;482;p30"/>
              <p:cNvSpPr/>
              <p:nvPr/>
            </p:nvSpPr>
            <p:spPr>
              <a:xfrm rot="8517005">
                <a:off x="2691201" y="2201629"/>
                <a:ext cx="148826" cy="82390"/>
              </a:xfrm>
              <a:prstGeom prst="rightArrow">
                <a:avLst>
                  <a:gd fmla="val 50000" name="adj1"/>
                  <a:gd fmla="val 50000" name="adj2"/>
                </a:avLst>
              </a:prstGeom>
              <a:solidFill>
                <a:schemeClr val="lt1"/>
              </a:solidFill>
              <a:ln cap="flat" cmpd="sng" w="127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83" name="Google Shape;483;p30"/>
              <p:cNvSpPr/>
              <p:nvPr/>
            </p:nvSpPr>
            <p:spPr>
              <a:xfrm rot="8517005">
                <a:off x="2433331" y="3131402"/>
                <a:ext cx="148826" cy="82390"/>
              </a:xfrm>
              <a:prstGeom prst="rightArrow">
                <a:avLst>
                  <a:gd fmla="val 50000" name="adj1"/>
                  <a:gd fmla="val 50000" name="adj2"/>
                </a:avLst>
              </a:prstGeom>
              <a:solidFill>
                <a:schemeClr val="lt1"/>
              </a:solidFill>
              <a:ln cap="flat" cmpd="sng" w="127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84" name="Google Shape;484;p30"/>
              <p:cNvSpPr/>
              <p:nvPr/>
            </p:nvSpPr>
            <p:spPr>
              <a:xfrm rot="8517005">
                <a:off x="2934903" y="3131402"/>
                <a:ext cx="148826" cy="82390"/>
              </a:xfrm>
              <a:prstGeom prst="rightArrow">
                <a:avLst>
                  <a:gd fmla="val 50000" name="adj1"/>
                  <a:gd fmla="val 50000" name="adj2"/>
                </a:avLst>
              </a:prstGeom>
              <a:solidFill>
                <a:schemeClr val="lt1"/>
              </a:solidFill>
              <a:ln cap="flat" cmpd="sng" w="127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85" name="Google Shape;485;p30"/>
              <p:cNvSpPr/>
              <p:nvPr/>
            </p:nvSpPr>
            <p:spPr>
              <a:xfrm rot="8517005">
                <a:off x="3182944" y="3131402"/>
                <a:ext cx="148826" cy="82390"/>
              </a:xfrm>
              <a:prstGeom prst="rightArrow">
                <a:avLst>
                  <a:gd fmla="val 50000" name="adj1"/>
                  <a:gd fmla="val 50000" name="adj2"/>
                </a:avLst>
              </a:prstGeom>
              <a:solidFill>
                <a:schemeClr val="lt1"/>
              </a:solidFill>
              <a:ln cap="flat" cmpd="sng" w="127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86" name="Google Shape;486;p30"/>
              <p:cNvSpPr/>
              <p:nvPr/>
            </p:nvSpPr>
            <p:spPr>
              <a:xfrm rot="8517005">
                <a:off x="2691201" y="3131403"/>
                <a:ext cx="148826" cy="82390"/>
              </a:xfrm>
              <a:prstGeom prst="rightArrow">
                <a:avLst>
                  <a:gd fmla="val 50000" name="adj1"/>
                  <a:gd fmla="val 50000" name="adj2"/>
                </a:avLst>
              </a:prstGeom>
              <a:solidFill>
                <a:schemeClr val="lt1"/>
              </a:solidFill>
              <a:ln cap="flat" cmpd="sng" w="127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87" name="Google Shape;487;p30"/>
              <p:cNvSpPr/>
              <p:nvPr/>
            </p:nvSpPr>
            <p:spPr>
              <a:xfrm rot="8517005">
                <a:off x="1052990" y="3384667"/>
                <a:ext cx="148826" cy="82390"/>
              </a:xfrm>
              <a:prstGeom prst="rightArrow">
                <a:avLst>
                  <a:gd fmla="val 50000" name="adj1"/>
                  <a:gd fmla="val 50000" name="adj2"/>
                </a:avLst>
              </a:prstGeom>
              <a:solidFill>
                <a:schemeClr val="lt1"/>
              </a:solidFill>
              <a:ln cap="flat" cmpd="sng" w="12700">
                <a:solidFill>
                  <a:srgbClr val="003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88" name="Google Shape;488;p30"/>
              <p:cNvSpPr/>
              <p:nvPr/>
            </p:nvSpPr>
            <p:spPr>
              <a:xfrm rot="8517005">
                <a:off x="1608962" y="3348096"/>
                <a:ext cx="148826" cy="82390"/>
              </a:xfrm>
              <a:prstGeom prst="rightArrow">
                <a:avLst>
                  <a:gd fmla="val 50000" name="adj1"/>
                  <a:gd fmla="val 50000" name="adj2"/>
                </a:avLst>
              </a:prstGeom>
              <a:solidFill>
                <a:schemeClr val="lt1"/>
              </a:solidFill>
              <a:ln cap="flat" cmpd="sng" w="12700">
                <a:solidFill>
                  <a:srgbClr val="003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89" name="Google Shape;489;p30"/>
              <p:cNvSpPr/>
              <p:nvPr/>
            </p:nvSpPr>
            <p:spPr>
              <a:xfrm rot="8517005">
                <a:off x="1960035" y="3348096"/>
                <a:ext cx="148826" cy="82390"/>
              </a:xfrm>
              <a:prstGeom prst="rightArrow">
                <a:avLst>
                  <a:gd fmla="val 50000" name="adj1"/>
                  <a:gd fmla="val 50000" name="adj2"/>
                </a:avLst>
              </a:prstGeom>
              <a:solidFill>
                <a:schemeClr val="lt1"/>
              </a:solidFill>
              <a:ln cap="flat" cmpd="sng" w="12700">
                <a:solidFill>
                  <a:srgbClr val="003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90" name="Google Shape;490;p30"/>
              <p:cNvSpPr/>
              <p:nvPr/>
            </p:nvSpPr>
            <p:spPr>
              <a:xfrm rot="8517005">
                <a:off x="3548291" y="3348096"/>
                <a:ext cx="148826" cy="82390"/>
              </a:xfrm>
              <a:prstGeom prst="rightArrow">
                <a:avLst>
                  <a:gd fmla="val 50000" name="adj1"/>
                  <a:gd fmla="val 50000" name="adj2"/>
                </a:avLst>
              </a:prstGeom>
              <a:solidFill>
                <a:schemeClr val="lt1"/>
              </a:solidFill>
              <a:ln cap="flat" cmpd="sng" w="12700">
                <a:solidFill>
                  <a:srgbClr val="003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91" name="Google Shape;491;p30"/>
              <p:cNvSpPr/>
              <p:nvPr/>
            </p:nvSpPr>
            <p:spPr>
              <a:xfrm rot="8517005">
                <a:off x="4253603" y="3348096"/>
                <a:ext cx="148826" cy="82390"/>
              </a:xfrm>
              <a:prstGeom prst="rightArrow">
                <a:avLst>
                  <a:gd fmla="val 50000" name="adj1"/>
                  <a:gd fmla="val 50000" name="adj2"/>
                </a:avLst>
              </a:prstGeom>
              <a:solidFill>
                <a:schemeClr val="lt1"/>
              </a:solidFill>
              <a:ln cap="flat" cmpd="sng" w="12700">
                <a:solidFill>
                  <a:srgbClr val="003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92" name="Google Shape;492;p30"/>
              <p:cNvSpPr/>
              <p:nvPr/>
            </p:nvSpPr>
            <p:spPr>
              <a:xfrm rot="8517005">
                <a:off x="593277" y="3445884"/>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93" name="Google Shape;493;p30"/>
              <p:cNvSpPr/>
              <p:nvPr/>
            </p:nvSpPr>
            <p:spPr>
              <a:xfrm rot="8517005">
                <a:off x="1747706" y="3445884"/>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94" name="Google Shape;494;p30"/>
              <p:cNvSpPr/>
              <p:nvPr/>
            </p:nvSpPr>
            <p:spPr>
              <a:xfrm rot="8517005">
                <a:off x="1412426" y="3445884"/>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95" name="Google Shape;495;p30"/>
              <p:cNvSpPr/>
              <p:nvPr/>
            </p:nvSpPr>
            <p:spPr>
              <a:xfrm rot="8517005">
                <a:off x="2068346" y="3445884"/>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96" name="Google Shape;496;p30"/>
              <p:cNvSpPr/>
              <p:nvPr/>
            </p:nvSpPr>
            <p:spPr>
              <a:xfrm rot="8517005">
                <a:off x="2236923" y="3445884"/>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97" name="Google Shape;497;p30"/>
              <p:cNvSpPr/>
              <p:nvPr/>
            </p:nvSpPr>
            <p:spPr>
              <a:xfrm rot="8517005">
                <a:off x="2587443" y="3445885"/>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98" name="Google Shape;498;p30"/>
              <p:cNvSpPr/>
              <p:nvPr/>
            </p:nvSpPr>
            <p:spPr>
              <a:xfrm rot="8517005">
                <a:off x="2797973" y="3445885"/>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99" name="Google Shape;499;p30"/>
              <p:cNvSpPr/>
              <p:nvPr/>
            </p:nvSpPr>
            <p:spPr>
              <a:xfrm rot="8517005">
                <a:off x="3277941" y="3445886"/>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500" name="Google Shape;500;p30"/>
              <p:cNvSpPr/>
              <p:nvPr/>
            </p:nvSpPr>
            <p:spPr>
              <a:xfrm rot="8517005">
                <a:off x="3762460" y="3445887"/>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501" name="Google Shape;501;p30"/>
              <p:cNvSpPr/>
              <p:nvPr/>
            </p:nvSpPr>
            <p:spPr>
              <a:xfrm rot="8517005">
                <a:off x="1809996" y="3982124"/>
                <a:ext cx="148826" cy="82390"/>
              </a:xfrm>
              <a:prstGeom prst="rightArrow">
                <a:avLst>
                  <a:gd fmla="val 50000" name="adj1"/>
                  <a:gd fmla="val 50000" name="adj2"/>
                </a:avLst>
              </a:prstGeom>
              <a:solidFill>
                <a:schemeClr val="lt1"/>
              </a:solidFill>
              <a:ln cap="flat" cmpd="sng" w="127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502" name="Google Shape;502;p30"/>
              <p:cNvSpPr/>
              <p:nvPr/>
            </p:nvSpPr>
            <p:spPr>
              <a:xfrm rot="8517005">
                <a:off x="1809996" y="4230211"/>
                <a:ext cx="148826" cy="82390"/>
              </a:xfrm>
              <a:prstGeom prst="rightArrow">
                <a:avLst>
                  <a:gd fmla="val 50000" name="adj1"/>
                  <a:gd fmla="val 50000" name="adj2"/>
                </a:avLst>
              </a:prstGeom>
              <a:solidFill>
                <a:schemeClr val="lt1"/>
              </a:solidFill>
              <a:ln cap="flat" cmpd="sng" w="12700">
                <a:solidFill>
                  <a:srgbClr val="003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503" name="Google Shape;503;p30"/>
              <p:cNvSpPr/>
              <p:nvPr/>
            </p:nvSpPr>
            <p:spPr>
              <a:xfrm rot="8517005">
                <a:off x="1809881" y="4471447"/>
                <a:ext cx="148826" cy="82390"/>
              </a:xfrm>
              <a:prstGeom prst="rightArrow">
                <a:avLst>
                  <a:gd fmla="val 50000" name="adj1"/>
                  <a:gd fmla="val 50000" name="adj2"/>
                </a:avLst>
              </a:prstGeom>
              <a:solidFill>
                <a:schemeClr val="lt1"/>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grpSp>
        <p:sp>
          <p:nvSpPr>
            <p:cNvPr id="504" name="Google Shape;504;p30"/>
            <p:cNvSpPr txBox="1"/>
            <p:nvPr/>
          </p:nvSpPr>
          <p:spPr>
            <a:xfrm>
              <a:off x="5934048" y="3806544"/>
              <a:ext cx="2946300" cy="841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888D9F"/>
                  </a:solidFill>
                  <a:latin typeface="Arial"/>
                  <a:ea typeface="Arial"/>
                  <a:cs typeface="Arial"/>
                  <a:sym typeface="Arial"/>
                </a:rPr>
                <a:t>The load is normal</a:t>
              </a:r>
              <a:endParaRPr/>
            </a:p>
            <a:p>
              <a:pPr indent="0" lvl="0" marL="0" marR="0" rtl="0" algn="l">
                <a:lnSpc>
                  <a:spcPct val="100000"/>
                </a:lnSpc>
                <a:spcBef>
                  <a:spcPts val="400"/>
                </a:spcBef>
                <a:spcAft>
                  <a:spcPts val="0"/>
                </a:spcAft>
                <a:buNone/>
              </a:pPr>
              <a:r>
                <a:rPr b="0" i="0" lang="en-US" sz="1400" u="none" cap="none" strike="noStrike">
                  <a:solidFill>
                    <a:srgbClr val="888D9F"/>
                  </a:solidFill>
                  <a:latin typeface="Arial"/>
                  <a:ea typeface="Arial"/>
                  <a:cs typeface="Arial"/>
                  <a:sym typeface="Arial"/>
                </a:rPr>
                <a:t>Partial load, inefficient work</a:t>
              </a:r>
              <a:endParaRPr/>
            </a:p>
            <a:p>
              <a:pPr indent="0" lvl="0" marL="0" marR="0" rtl="0" algn="l">
                <a:lnSpc>
                  <a:spcPct val="100000"/>
                </a:lnSpc>
                <a:spcBef>
                  <a:spcPts val="400"/>
                </a:spcBef>
                <a:spcAft>
                  <a:spcPts val="0"/>
                </a:spcAft>
                <a:buNone/>
              </a:pPr>
              <a:r>
                <a:rPr b="0" i="0" lang="en-US" sz="1400" u="none" cap="none" strike="noStrike">
                  <a:solidFill>
                    <a:srgbClr val="888D9F"/>
                  </a:solidFill>
                  <a:latin typeface="Arial"/>
                  <a:ea typeface="Arial"/>
                  <a:cs typeface="Arial"/>
                  <a:sym typeface="Arial"/>
                </a:rPr>
                <a:t>Equipment operation in idle mode</a:t>
              </a:r>
              <a:endParaRPr/>
            </a:p>
          </p:txBody>
        </p:sp>
      </p:grpSp>
      <p:sp>
        <p:nvSpPr>
          <p:cNvPr id="505" name="Google Shape;505;p30"/>
          <p:cNvSpPr txBox="1"/>
          <p:nvPr/>
        </p:nvSpPr>
        <p:spPr>
          <a:xfrm>
            <a:off x="5670239" y="1084074"/>
            <a:ext cx="3258367" cy="422991"/>
          </a:xfrm>
          <a:prstGeom prst="rect">
            <a:avLst/>
          </a:prstGeom>
          <a:noFill/>
          <a:ln>
            <a:noFill/>
          </a:ln>
        </p:spPr>
        <p:txBody>
          <a:bodyPr anchorCtr="0" anchor="t" bIns="91425" lIns="91425" spcFirstLastPara="1" rIns="91425" wrap="square" tIns="91425">
            <a:noAutofit/>
          </a:bodyPr>
          <a:lstStyle/>
          <a:p>
            <a:pPr indent="0" lvl="0" marL="127000" marR="0" rtl="0" algn="r">
              <a:lnSpc>
                <a:spcPct val="115000"/>
              </a:lnSpc>
              <a:spcBef>
                <a:spcPts val="0"/>
              </a:spcBef>
              <a:spcAft>
                <a:spcPts val="0"/>
              </a:spcAft>
              <a:buClr>
                <a:schemeClr val="accent1"/>
              </a:buClr>
              <a:buSzPts val="1600"/>
              <a:buFont typeface="Noto Sans Symbols"/>
              <a:buNone/>
            </a:pPr>
            <a:r>
              <a:rPr b="0" i="0" lang="en-US" sz="1600" u="none" cap="none" strike="noStrike">
                <a:solidFill>
                  <a:srgbClr val="008000"/>
                </a:solidFill>
                <a:latin typeface="Verdana"/>
                <a:ea typeface="Verdana"/>
                <a:cs typeface="Verdana"/>
                <a:sym typeface="Verdana"/>
              </a:rPr>
              <a:t>Reached value of KPI: </a:t>
            </a:r>
            <a:r>
              <a:rPr b="1" i="0" lang="en-US" sz="1600" u="none" cap="none" strike="noStrike">
                <a:solidFill>
                  <a:srgbClr val="008000"/>
                </a:solidFill>
                <a:latin typeface="Verdana"/>
                <a:ea typeface="Verdana"/>
                <a:cs typeface="Verdana"/>
                <a:sym typeface="Verdana"/>
              </a:rPr>
              <a:t>3%</a:t>
            </a:r>
            <a:endParaRPr b="0" i="0" sz="2200" u="none" cap="none" strike="noStrike">
              <a:solidFill>
                <a:srgbClr val="008000"/>
              </a:solidFill>
              <a:highlight>
                <a:srgbClr val="FFFF00"/>
              </a:highlight>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31"/>
          <p:cNvSpPr txBox="1"/>
          <p:nvPr>
            <p:ph type="title"/>
          </p:nvPr>
        </p:nvSpPr>
        <p:spPr>
          <a:xfrm>
            <a:off x="1269851" y="297763"/>
            <a:ext cx="7874149"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KPI 5. </a:t>
            </a:r>
            <a:r>
              <a:rPr lang="en-US" sz="2000">
                <a:latin typeface="Verdana"/>
                <a:ea typeface="Verdana"/>
                <a:cs typeface="Verdana"/>
                <a:sym typeface="Verdana"/>
              </a:rPr>
              <a:t>Negotiations with potential customers</a:t>
            </a:r>
            <a:br>
              <a:rPr lang="en-US" sz="2000">
                <a:solidFill>
                  <a:srgbClr val="1B264F"/>
                </a:solidFill>
                <a:latin typeface="Verdana"/>
                <a:ea typeface="Verdana"/>
                <a:cs typeface="Verdana"/>
                <a:sym typeface="Verdana"/>
              </a:rPr>
            </a:br>
            <a:br>
              <a:rPr b="0" i="0" lang="en-US" sz="2000" u="none" cap="none" strike="noStrike">
                <a:solidFill>
                  <a:schemeClr val="dk1"/>
                </a:solidFill>
                <a:latin typeface="Arial"/>
                <a:ea typeface="Arial"/>
                <a:cs typeface="Arial"/>
                <a:sym typeface="Arial"/>
              </a:rPr>
            </a:br>
            <a:endParaRPr sz="2000">
              <a:latin typeface="Verdana"/>
              <a:ea typeface="Verdana"/>
              <a:cs typeface="Verdana"/>
              <a:sym typeface="Verdana"/>
            </a:endParaRPr>
          </a:p>
        </p:txBody>
      </p:sp>
      <p:sp>
        <p:nvSpPr>
          <p:cNvPr id="511" name="Google Shape;511;p31"/>
          <p:cNvSpPr txBox="1"/>
          <p:nvPr>
            <p:ph idx="1" type="body"/>
          </p:nvPr>
        </p:nvSpPr>
        <p:spPr>
          <a:xfrm>
            <a:off x="152787" y="746144"/>
            <a:ext cx="8991213" cy="658587"/>
          </a:xfrm>
          <a:prstGeom prst="rect">
            <a:avLst/>
          </a:prstGeom>
          <a:noFill/>
          <a:ln>
            <a:noFill/>
          </a:ln>
        </p:spPr>
        <p:txBody>
          <a:bodyPr anchorCtr="0" anchor="t" bIns="91425" lIns="91425" spcFirstLastPara="1" rIns="91425" wrap="square" tIns="91425">
            <a:noAutofit/>
          </a:bodyPr>
          <a:lstStyle/>
          <a:p>
            <a:pPr indent="0" lvl="0" marL="127000" rtl="0" algn="l">
              <a:lnSpc>
                <a:spcPct val="115000"/>
              </a:lnSpc>
              <a:spcBef>
                <a:spcPts val="0"/>
              </a:spcBef>
              <a:spcAft>
                <a:spcPts val="0"/>
              </a:spcAft>
              <a:buSzPts val="1600"/>
              <a:buNone/>
            </a:pPr>
            <a:r>
              <a:rPr lang="en-US"/>
              <a:t>Target value of KPI: </a:t>
            </a:r>
            <a:r>
              <a:rPr b="1" lang="en-US" sz="1600"/>
              <a:t>Negotiations regarding the introduction of SAKURA-APM</a:t>
            </a:r>
            <a:endParaRPr b="1" sz="1600"/>
          </a:p>
          <a:p>
            <a:pPr indent="0" lvl="0" marL="127000" rtl="0" algn="l">
              <a:lnSpc>
                <a:spcPct val="115000"/>
              </a:lnSpc>
              <a:spcBef>
                <a:spcPts val="0"/>
              </a:spcBef>
              <a:spcAft>
                <a:spcPts val="0"/>
              </a:spcAft>
              <a:buSzPts val="1600"/>
              <a:buNone/>
            </a:pPr>
            <a:r>
              <a:rPr b="1" lang="en-US"/>
              <a:t>                              </a:t>
            </a:r>
            <a:r>
              <a:rPr b="1" lang="en-US" sz="1600"/>
              <a:t> with two potential clients</a:t>
            </a:r>
            <a:endParaRPr b="1">
              <a:solidFill>
                <a:srgbClr val="1B264F"/>
              </a:solidFill>
            </a:endParaRPr>
          </a:p>
        </p:txBody>
      </p:sp>
      <p:sp>
        <p:nvSpPr>
          <p:cNvPr id="512" name="Google Shape;512;p31"/>
          <p:cNvSpPr txBox="1"/>
          <p:nvPr/>
        </p:nvSpPr>
        <p:spPr>
          <a:xfrm>
            <a:off x="289682" y="1605325"/>
            <a:ext cx="8717400" cy="3072300"/>
          </a:xfrm>
          <a:prstGeom prst="rect">
            <a:avLst/>
          </a:prstGeom>
          <a:noFill/>
          <a:ln>
            <a:noFill/>
          </a:ln>
        </p:spPr>
        <p:txBody>
          <a:bodyPr anchorCtr="0" anchor="t" bIns="91425" lIns="91425" spcFirstLastPara="1" rIns="91425" wrap="square" tIns="91425">
            <a:spAutoFit/>
          </a:bodyPr>
          <a:lstStyle/>
          <a:p>
            <a:pPr indent="-254000" lvl="0" marL="266700" marR="0" rtl="0" algn="just">
              <a:lnSpc>
                <a:spcPct val="115000"/>
              </a:lnSpc>
              <a:spcBef>
                <a:spcPts val="300"/>
              </a:spcBef>
              <a:spcAft>
                <a:spcPts val="0"/>
              </a:spcAft>
              <a:buClr>
                <a:srgbClr val="000000"/>
              </a:buClr>
              <a:buSzPts val="1200"/>
              <a:buFont typeface="Arial"/>
              <a:buAutoNum type="arabicPeriod"/>
            </a:pPr>
            <a:r>
              <a:rPr b="0" i="0" lang="en-US" sz="1200" u="none" cap="none" strike="noStrike">
                <a:solidFill>
                  <a:schemeClr val="dk1"/>
                </a:solidFill>
                <a:latin typeface="Verdana"/>
                <a:ea typeface="Verdana"/>
                <a:cs typeface="Verdana"/>
                <a:sym typeface="Verdana"/>
              </a:rPr>
              <a:t>Negotiations are underway regarding the implementation of SAKURA-APM at </a:t>
            </a:r>
            <a:r>
              <a:rPr b="1" i="0" lang="en-US" sz="1200" u="none" cap="none" strike="noStrike">
                <a:solidFill>
                  <a:srgbClr val="4960C1"/>
                </a:solidFill>
                <a:latin typeface="Verdana"/>
                <a:ea typeface="Verdana"/>
                <a:cs typeface="Verdana"/>
                <a:sym typeface="Verdana"/>
              </a:rPr>
              <a:t>5 enterprises </a:t>
            </a:r>
            <a:r>
              <a:rPr b="0" i="0" lang="en-US" sz="1200" u="none" cap="none" strike="noStrike">
                <a:solidFill>
                  <a:schemeClr val="dk1"/>
                </a:solidFill>
                <a:latin typeface="Verdana"/>
                <a:ea typeface="Verdana"/>
                <a:cs typeface="Verdana"/>
                <a:sym typeface="Verdana"/>
              </a:rPr>
              <a:t>of the </a:t>
            </a:r>
            <a:r>
              <a:rPr b="1" lang="en-US" sz="1200" u="sng">
                <a:solidFill>
                  <a:schemeClr val="hlink"/>
                </a:solidFill>
                <a:highlight>
                  <a:srgbClr val="FFFFFF"/>
                </a:highlight>
                <a:latin typeface="Verdana"/>
                <a:ea typeface="Verdana"/>
                <a:cs typeface="Verdana"/>
                <a:sym typeface="Verdana"/>
                <a:hlinkClick r:id="rId3"/>
              </a:rPr>
              <a:t>PrJSC "Myronivsky Plant for the Production of Cereals and Compound Feeds"</a:t>
            </a:r>
            <a:r>
              <a:rPr b="0" i="0" lang="en-US" sz="1200" u="none" cap="none" strike="noStrike">
                <a:solidFill>
                  <a:schemeClr val="dk1"/>
                </a:solidFill>
                <a:latin typeface="Verdana"/>
                <a:ea typeface="Verdana"/>
                <a:cs typeface="Verdana"/>
                <a:sym typeface="Verdana"/>
              </a:rPr>
              <a:t>, an </a:t>
            </a:r>
            <a:r>
              <a:rPr b="1" i="0" lang="en-US" sz="1200" u="none" cap="none" strike="noStrike">
                <a:solidFill>
                  <a:srgbClr val="4960C1"/>
                </a:solidFill>
                <a:latin typeface="Verdana"/>
                <a:ea typeface="Verdana"/>
                <a:cs typeface="Verdana"/>
                <a:sym typeface="Verdana"/>
              </a:rPr>
              <a:t>Implementation Plan </a:t>
            </a:r>
            <a:r>
              <a:rPr b="0" i="0" lang="en-US" sz="1200" u="none" cap="none" strike="noStrike">
                <a:solidFill>
                  <a:schemeClr val="dk1"/>
                </a:solidFill>
                <a:latin typeface="Verdana"/>
                <a:ea typeface="Verdana"/>
                <a:cs typeface="Verdana"/>
                <a:sym typeface="Verdana"/>
              </a:rPr>
              <a:t>has been developed, a number of </a:t>
            </a:r>
            <a:r>
              <a:rPr b="1" i="0" lang="en-US" sz="1200" u="none" cap="none" strike="noStrike">
                <a:solidFill>
                  <a:srgbClr val="4960C1"/>
                </a:solidFill>
                <a:latin typeface="Verdana"/>
                <a:ea typeface="Verdana"/>
                <a:cs typeface="Verdana"/>
                <a:sym typeface="Verdana"/>
              </a:rPr>
              <a:t>contracts have been concluded</a:t>
            </a:r>
            <a:r>
              <a:rPr b="0" i="0" lang="en-US" sz="1200" u="none" cap="none" strike="noStrike">
                <a:solidFill>
                  <a:schemeClr val="dk1"/>
                </a:solidFill>
                <a:latin typeface="Verdana"/>
                <a:ea typeface="Verdana"/>
                <a:cs typeface="Verdana"/>
                <a:sym typeface="Verdana"/>
              </a:rPr>
              <a:t>, during which INNOVINNPROM performs work on the preliminary modernization of SCADA systems.</a:t>
            </a:r>
            <a:endParaRPr sz="1200"/>
          </a:p>
          <a:p>
            <a:pPr indent="-254000" lvl="0" marL="266700" marR="0" rtl="0" algn="just">
              <a:lnSpc>
                <a:spcPct val="115000"/>
              </a:lnSpc>
              <a:spcBef>
                <a:spcPts val="300"/>
              </a:spcBef>
              <a:spcAft>
                <a:spcPts val="0"/>
              </a:spcAft>
              <a:buClr>
                <a:srgbClr val="000000"/>
              </a:buClr>
              <a:buSzPts val="1200"/>
              <a:buFont typeface="Arial"/>
              <a:buAutoNum type="arabicPeriod"/>
            </a:pPr>
            <a:r>
              <a:rPr b="0" i="0" lang="en-US" sz="1200" u="none" cap="none" strike="noStrike">
                <a:solidFill>
                  <a:schemeClr val="dk1"/>
                </a:solidFill>
                <a:latin typeface="Verdana"/>
                <a:ea typeface="Verdana"/>
                <a:cs typeface="Verdana"/>
                <a:sym typeface="Verdana"/>
              </a:rPr>
              <a:t>Negotiations are underway regarding the implementation of </a:t>
            </a:r>
            <a:r>
              <a:rPr lang="en-US" sz="1200">
                <a:solidFill>
                  <a:schemeClr val="dk1"/>
                </a:solidFill>
                <a:latin typeface="Verdana"/>
                <a:ea typeface="Verdana"/>
                <a:cs typeface="Verdana"/>
                <a:sym typeface="Verdana"/>
              </a:rPr>
              <a:t>SAKURA</a:t>
            </a:r>
            <a:r>
              <a:rPr b="0" i="0" lang="en-US" sz="1200" u="none" cap="none" strike="noStrike">
                <a:solidFill>
                  <a:schemeClr val="dk1"/>
                </a:solidFill>
                <a:latin typeface="Verdana"/>
                <a:ea typeface="Verdana"/>
                <a:cs typeface="Verdana"/>
                <a:sym typeface="Verdana"/>
              </a:rPr>
              <a:t>-APM at the </a:t>
            </a:r>
            <a:r>
              <a:rPr b="1" i="0" lang="en-US" sz="1200" u="none" cap="none" strike="noStrike">
                <a:solidFill>
                  <a:srgbClr val="4960C1"/>
                </a:solidFill>
                <a:latin typeface="Verdana"/>
                <a:ea typeface="Verdana"/>
                <a:cs typeface="Verdana"/>
                <a:sym typeface="Verdana"/>
              </a:rPr>
              <a:t>7 grain elevators </a:t>
            </a:r>
            <a:r>
              <a:rPr b="0" i="0" lang="en-US" sz="1200" u="none" cap="none" strike="noStrike">
                <a:solidFill>
                  <a:schemeClr val="dk1"/>
                </a:solidFill>
                <a:latin typeface="Verdana"/>
                <a:ea typeface="Verdana"/>
                <a:cs typeface="Verdana"/>
                <a:sym typeface="Verdana"/>
              </a:rPr>
              <a:t>of the </a:t>
            </a:r>
            <a:r>
              <a:rPr b="1" lang="en-US" sz="1200" u="sng">
                <a:solidFill>
                  <a:schemeClr val="hlink"/>
                </a:solidFill>
                <a:highlight>
                  <a:srgbClr val="FFFFFF"/>
                </a:highlight>
                <a:latin typeface="Verdana"/>
                <a:ea typeface="Verdana"/>
                <a:cs typeface="Verdana"/>
                <a:sym typeface="Verdana"/>
                <a:hlinkClick r:id="rId4"/>
              </a:rPr>
              <a:t>A</a:t>
            </a:r>
            <a:r>
              <a:rPr b="1" lang="en-US" sz="1200" u="sng">
                <a:solidFill>
                  <a:schemeClr val="hlink"/>
                </a:solidFill>
                <a:highlight>
                  <a:srgbClr val="FFFFFF"/>
                </a:highlight>
                <a:latin typeface="Verdana"/>
                <a:ea typeface="Verdana"/>
                <a:cs typeface="Verdana"/>
                <a:sym typeface="Verdana"/>
                <a:hlinkClick r:id="rId5"/>
              </a:rPr>
              <a:t>STARTA</a:t>
            </a:r>
            <a:r>
              <a:rPr b="1" lang="en-US" sz="1200" u="sng">
                <a:solidFill>
                  <a:schemeClr val="hlink"/>
                </a:solidFill>
                <a:highlight>
                  <a:srgbClr val="FFFFFF"/>
                </a:highlight>
                <a:latin typeface="Verdana"/>
                <a:ea typeface="Verdana"/>
                <a:cs typeface="Verdana"/>
                <a:sym typeface="Verdana"/>
                <a:hlinkClick r:id="rId6"/>
              </a:rPr>
              <a:t>-Kyiv agricultural holding</a:t>
            </a:r>
            <a:r>
              <a:rPr b="0" i="0" lang="en-US" sz="1200" u="none" cap="none" strike="noStrike">
                <a:solidFill>
                  <a:schemeClr val="dk1"/>
                </a:solidFill>
                <a:latin typeface="Verdana"/>
                <a:ea typeface="Verdana"/>
                <a:cs typeface="Verdana"/>
                <a:sym typeface="Verdana"/>
              </a:rPr>
              <a:t>, commercial proposals have been submitted, and a </a:t>
            </a:r>
            <a:r>
              <a:rPr b="1" i="0" lang="en-US" sz="1200" u="none" cap="none" strike="noStrike">
                <a:solidFill>
                  <a:srgbClr val="4960C1"/>
                </a:solidFill>
                <a:latin typeface="Verdana"/>
                <a:ea typeface="Verdana"/>
                <a:cs typeface="Verdana"/>
                <a:sym typeface="Verdana"/>
              </a:rPr>
              <a:t>test version of the system </a:t>
            </a:r>
            <a:r>
              <a:rPr b="0" i="0" lang="en-US" sz="1200" u="none" cap="none" strike="noStrike">
                <a:solidFill>
                  <a:schemeClr val="dk1"/>
                </a:solidFill>
                <a:latin typeface="Verdana"/>
                <a:ea typeface="Verdana"/>
                <a:cs typeface="Verdana"/>
                <a:sym typeface="Verdana"/>
              </a:rPr>
              <a:t>has been deployed at one of the enterprises.</a:t>
            </a:r>
            <a:endParaRPr b="0" i="0" sz="1200" u="none" cap="none" strike="noStrike">
              <a:solidFill>
                <a:schemeClr val="dk1"/>
              </a:solidFill>
              <a:latin typeface="Verdana"/>
              <a:ea typeface="Verdana"/>
              <a:cs typeface="Verdana"/>
              <a:sym typeface="Verdana"/>
            </a:endParaRPr>
          </a:p>
          <a:p>
            <a:pPr indent="-247650" lvl="0" marL="285750" rtl="0" algn="just">
              <a:lnSpc>
                <a:spcPct val="115000"/>
              </a:lnSpc>
              <a:spcBef>
                <a:spcPts val="300"/>
              </a:spcBef>
              <a:spcAft>
                <a:spcPts val="0"/>
              </a:spcAft>
              <a:buClr>
                <a:schemeClr val="dk1"/>
              </a:buClr>
              <a:buSzPts val="1200"/>
              <a:buFont typeface="Verdana"/>
              <a:buAutoNum type="arabicPeriod"/>
            </a:pPr>
            <a:r>
              <a:rPr lang="en-US" sz="1200">
                <a:solidFill>
                  <a:schemeClr val="dk1"/>
                </a:solidFill>
                <a:latin typeface="Verdana"/>
                <a:ea typeface="Verdana"/>
                <a:cs typeface="Verdana"/>
                <a:sym typeface="Verdana"/>
              </a:rPr>
              <a:t>Negotiations are underway regarding the implementation of SAKURA-APM at the </a:t>
            </a:r>
            <a:r>
              <a:rPr b="1" lang="en-US" sz="1200">
                <a:solidFill>
                  <a:srgbClr val="4960C1"/>
                </a:solidFill>
                <a:latin typeface="Verdana"/>
                <a:ea typeface="Verdana"/>
                <a:cs typeface="Verdana"/>
                <a:sym typeface="Verdana"/>
              </a:rPr>
              <a:t>2 grain elevators </a:t>
            </a:r>
            <a:r>
              <a:rPr lang="en-US" sz="1200">
                <a:solidFill>
                  <a:schemeClr val="dk1"/>
                </a:solidFill>
                <a:latin typeface="Verdana"/>
                <a:ea typeface="Verdana"/>
                <a:cs typeface="Verdana"/>
                <a:sym typeface="Verdana"/>
              </a:rPr>
              <a:t>of the </a:t>
            </a:r>
            <a:r>
              <a:rPr b="1" lang="en-US" sz="1200" u="sng">
                <a:solidFill>
                  <a:schemeClr val="hlink"/>
                </a:solidFill>
                <a:highlight>
                  <a:srgbClr val="FFFFFF"/>
                </a:highlight>
                <a:latin typeface="Verdana"/>
                <a:ea typeface="Verdana"/>
                <a:cs typeface="Verdana"/>
                <a:sym typeface="Verdana"/>
                <a:hlinkClick r:id="rId7"/>
              </a:rPr>
              <a:t>UkrLandFarming agricultural holding</a:t>
            </a:r>
            <a:r>
              <a:rPr lang="en-US" sz="1200">
                <a:solidFill>
                  <a:schemeClr val="dk1"/>
                </a:solidFill>
                <a:latin typeface="Verdana"/>
                <a:ea typeface="Verdana"/>
                <a:cs typeface="Verdana"/>
                <a:sym typeface="Verdana"/>
              </a:rPr>
              <a:t>, commercial offers were provided.</a:t>
            </a:r>
            <a:endParaRPr sz="1200">
              <a:solidFill>
                <a:schemeClr val="dk1"/>
              </a:solidFill>
              <a:latin typeface="Verdana"/>
              <a:ea typeface="Verdana"/>
              <a:cs typeface="Verdana"/>
              <a:sym typeface="Verdana"/>
            </a:endParaRPr>
          </a:p>
          <a:p>
            <a:pPr indent="-254000" lvl="0" marL="266700" marR="0" rtl="0" algn="just">
              <a:lnSpc>
                <a:spcPct val="115000"/>
              </a:lnSpc>
              <a:spcBef>
                <a:spcPts val="300"/>
              </a:spcBef>
              <a:spcAft>
                <a:spcPts val="0"/>
              </a:spcAft>
              <a:buClr>
                <a:srgbClr val="000000"/>
              </a:buClr>
              <a:buSzPts val="1200"/>
              <a:buFont typeface="Arial"/>
              <a:buAutoNum type="arabicPeriod"/>
            </a:pPr>
            <a:r>
              <a:rPr b="0" i="0" lang="en-US" sz="1200" u="none" cap="none" strike="noStrike">
                <a:solidFill>
                  <a:schemeClr val="dk1"/>
                </a:solidFill>
                <a:latin typeface="Verdana"/>
                <a:ea typeface="Verdana"/>
                <a:cs typeface="Verdana"/>
                <a:sym typeface="Verdana"/>
              </a:rPr>
              <a:t>Negotiations are underway regarding the implementation of </a:t>
            </a:r>
            <a:r>
              <a:rPr lang="en-US" sz="1200">
                <a:solidFill>
                  <a:schemeClr val="dk1"/>
                </a:solidFill>
                <a:latin typeface="Verdana"/>
                <a:ea typeface="Verdana"/>
                <a:cs typeface="Verdana"/>
                <a:sym typeface="Verdana"/>
              </a:rPr>
              <a:t>SAKURA</a:t>
            </a:r>
            <a:r>
              <a:rPr b="0" i="0" lang="en-US" sz="1200" u="none" cap="none" strike="noStrike">
                <a:solidFill>
                  <a:schemeClr val="dk1"/>
                </a:solidFill>
                <a:latin typeface="Verdana"/>
                <a:ea typeface="Verdana"/>
                <a:cs typeface="Verdana"/>
                <a:sym typeface="Verdana"/>
              </a:rPr>
              <a:t>-APM at the </a:t>
            </a:r>
            <a:r>
              <a:rPr b="1" i="0" lang="en-US" sz="1200" u="none" cap="none" strike="noStrike">
                <a:solidFill>
                  <a:srgbClr val="4960C1"/>
                </a:solidFill>
                <a:latin typeface="Verdana"/>
                <a:ea typeface="Verdana"/>
                <a:cs typeface="Verdana"/>
                <a:sym typeface="Verdana"/>
              </a:rPr>
              <a:t>7 grain elevators </a:t>
            </a:r>
            <a:r>
              <a:rPr b="0" i="0" lang="en-US" sz="1200" u="none" cap="none" strike="noStrike">
                <a:solidFill>
                  <a:schemeClr val="dk1"/>
                </a:solidFill>
                <a:latin typeface="Verdana"/>
                <a:ea typeface="Verdana"/>
                <a:cs typeface="Verdana"/>
                <a:sym typeface="Verdana"/>
              </a:rPr>
              <a:t>of the </a:t>
            </a:r>
            <a:r>
              <a:rPr b="1" lang="en-US" sz="1200" u="sng">
                <a:solidFill>
                  <a:schemeClr val="hlink"/>
                </a:solidFill>
                <a:highlight>
                  <a:srgbClr val="FFFFFF"/>
                </a:highlight>
                <a:latin typeface="Verdana"/>
                <a:ea typeface="Verdana"/>
                <a:cs typeface="Verdana"/>
                <a:sym typeface="Verdana"/>
                <a:hlinkClick r:id="rId8"/>
              </a:rPr>
              <a:t>ZahidBug agricultural company</a:t>
            </a:r>
            <a:r>
              <a:rPr b="0" i="0" lang="en-US" sz="1200" u="none" cap="none" strike="noStrike">
                <a:solidFill>
                  <a:schemeClr val="dk1"/>
                </a:solidFill>
                <a:latin typeface="Verdana"/>
                <a:ea typeface="Verdana"/>
                <a:cs typeface="Verdana"/>
                <a:sym typeface="Verdana"/>
              </a:rPr>
              <a:t>, commercial offers were provided.</a:t>
            </a:r>
            <a:endParaRPr sz="1200"/>
          </a:p>
          <a:p>
            <a:pPr indent="-254000" lvl="0" marL="266700" marR="0" rtl="0" algn="just">
              <a:lnSpc>
                <a:spcPct val="115000"/>
              </a:lnSpc>
              <a:spcBef>
                <a:spcPts val="300"/>
              </a:spcBef>
              <a:spcAft>
                <a:spcPts val="0"/>
              </a:spcAft>
              <a:buClr>
                <a:srgbClr val="000000"/>
              </a:buClr>
              <a:buSzPts val="1200"/>
              <a:buFont typeface="Arial"/>
              <a:buAutoNum type="arabicPeriod"/>
            </a:pPr>
            <a:r>
              <a:rPr b="0" i="0" lang="en-US" sz="1200" u="none" cap="none" strike="noStrike">
                <a:solidFill>
                  <a:schemeClr val="dk1"/>
                </a:solidFill>
                <a:latin typeface="Verdana"/>
                <a:ea typeface="Verdana"/>
                <a:cs typeface="Verdana"/>
                <a:sym typeface="Verdana"/>
              </a:rPr>
              <a:t>Negotiations are underway regarding the implementation of </a:t>
            </a:r>
            <a:r>
              <a:rPr lang="en-US" sz="1200">
                <a:solidFill>
                  <a:schemeClr val="dk1"/>
                </a:solidFill>
                <a:latin typeface="Verdana"/>
                <a:ea typeface="Verdana"/>
                <a:cs typeface="Verdana"/>
                <a:sym typeface="Verdana"/>
              </a:rPr>
              <a:t>SAKURA</a:t>
            </a:r>
            <a:r>
              <a:rPr b="0" i="0" lang="en-US" sz="1200" u="none" cap="none" strike="noStrike">
                <a:solidFill>
                  <a:schemeClr val="dk1"/>
                </a:solidFill>
                <a:latin typeface="Verdana"/>
                <a:ea typeface="Verdana"/>
                <a:cs typeface="Verdana"/>
                <a:sym typeface="Verdana"/>
              </a:rPr>
              <a:t>-APM at the </a:t>
            </a:r>
            <a:r>
              <a:rPr b="1" i="0" lang="en-US" sz="1200" u="none" cap="none" strike="noStrike">
                <a:solidFill>
                  <a:srgbClr val="4960C1"/>
                </a:solidFill>
                <a:latin typeface="Verdana"/>
                <a:ea typeface="Verdana"/>
                <a:cs typeface="Verdana"/>
                <a:sym typeface="Verdana"/>
              </a:rPr>
              <a:t>3 grain elevators </a:t>
            </a:r>
            <a:r>
              <a:rPr b="0" i="0" lang="en-US" sz="1200" u="none" cap="none" strike="noStrike">
                <a:solidFill>
                  <a:schemeClr val="dk1"/>
                </a:solidFill>
                <a:latin typeface="Verdana"/>
                <a:ea typeface="Verdana"/>
                <a:cs typeface="Verdana"/>
                <a:sym typeface="Verdana"/>
              </a:rPr>
              <a:t>of the </a:t>
            </a:r>
            <a:r>
              <a:rPr b="1" lang="en-US" sz="1200" u="sng">
                <a:solidFill>
                  <a:schemeClr val="hlink"/>
                </a:solidFill>
                <a:highlight>
                  <a:srgbClr val="FFFFFF"/>
                </a:highlight>
                <a:latin typeface="Verdana"/>
                <a:ea typeface="Verdana"/>
                <a:cs typeface="Verdana"/>
                <a:sym typeface="Verdana"/>
                <a:hlinkClick r:id="rId9"/>
              </a:rPr>
              <a:t>Agroprosperis Group agricultural company</a:t>
            </a:r>
            <a:r>
              <a:rPr b="0" i="0" lang="en-US" sz="1200" u="none" cap="none" strike="noStrike">
                <a:solidFill>
                  <a:schemeClr val="dk1"/>
                </a:solidFill>
                <a:latin typeface="Verdana"/>
                <a:ea typeface="Verdana"/>
                <a:cs typeface="Verdana"/>
                <a:sym typeface="Verdana"/>
              </a:rPr>
              <a:t>, commercial offers were provided.</a:t>
            </a:r>
            <a:endParaRPr b="0" i="0" sz="1200" u="none" cap="none" strike="noStrike">
              <a:solidFill>
                <a:srgbClr val="000000"/>
              </a:solidFill>
              <a:latin typeface="Verdana"/>
              <a:ea typeface="Verdana"/>
              <a:cs typeface="Verdana"/>
              <a:sym typeface="Verdana"/>
            </a:endParaRPr>
          </a:p>
        </p:txBody>
      </p:sp>
      <p:sp>
        <p:nvSpPr>
          <p:cNvPr id="513" name="Google Shape;513;p31"/>
          <p:cNvSpPr txBox="1"/>
          <p:nvPr/>
        </p:nvSpPr>
        <p:spPr>
          <a:xfrm>
            <a:off x="152763" y="1322625"/>
            <a:ext cx="5756700" cy="423000"/>
          </a:xfrm>
          <a:prstGeom prst="rect">
            <a:avLst/>
          </a:prstGeom>
          <a:noFill/>
          <a:ln>
            <a:noFill/>
          </a:ln>
        </p:spPr>
        <p:txBody>
          <a:bodyPr anchorCtr="0" anchor="t" bIns="91425" lIns="91425" spcFirstLastPara="1" rIns="91425" wrap="square" tIns="91425">
            <a:noAutofit/>
          </a:bodyPr>
          <a:lstStyle/>
          <a:p>
            <a:pPr indent="0" lvl="0" marL="127000" marR="0" rtl="0" algn="l">
              <a:lnSpc>
                <a:spcPct val="115000"/>
              </a:lnSpc>
              <a:spcBef>
                <a:spcPts val="0"/>
              </a:spcBef>
              <a:spcAft>
                <a:spcPts val="0"/>
              </a:spcAft>
              <a:buClr>
                <a:schemeClr val="accent1"/>
              </a:buClr>
              <a:buSzPts val="1600"/>
              <a:buFont typeface="Noto Sans Symbols"/>
              <a:buNone/>
            </a:pPr>
            <a:r>
              <a:rPr b="0" i="0" lang="en-US" sz="1600" u="none" cap="none" strike="noStrike">
                <a:solidFill>
                  <a:srgbClr val="008000"/>
                </a:solidFill>
                <a:latin typeface="Verdana"/>
                <a:ea typeface="Verdana"/>
                <a:cs typeface="Verdana"/>
                <a:sym typeface="Verdana"/>
              </a:rPr>
              <a:t>Reached value of KPI: </a:t>
            </a:r>
            <a:r>
              <a:rPr b="1" lang="en-US" sz="1600">
                <a:solidFill>
                  <a:srgbClr val="008000"/>
                </a:solidFill>
                <a:latin typeface="Verdana"/>
                <a:ea typeface="Verdana"/>
                <a:cs typeface="Verdana"/>
                <a:sym typeface="Verdana"/>
              </a:rPr>
              <a:t>five</a:t>
            </a:r>
            <a:r>
              <a:rPr b="1" lang="en-US" sz="1600">
                <a:solidFill>
                  <a:srgbClr val="008000"/>
                </a:solidFill>
                <a:latin typeface="Verdana"/>
                <a:ea typeface="Verdana"/>
                <a:cs typeface="Verdana"/>
                <a:sym typeface="Verdana"/>
              </a:rPr>
              <a:t> potential clients</a:t>
            </a:r>
            <a:endParaRPr b="0" i="0" sz="2200" u="none" cap="none" strike="noStrike">
              <a:solidFill>
                <a:srgbClr val="008000"/>
              </a:solidFill>
              <a:highlight>
                <a:srgbClr val="FFFF00"/>
              </a:highlight>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32"/>
          <p:cNvSpPr txBox="1"/>
          <p:nvPr>
            <p:ph type="title"/>
          </p:nvPr>
        </p:nvSpPr>
        <p:spPr>
          <a:xfrm>
            <a:off x="1269851" y="297763"/>
            <a:ext cx="7874149"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KPI 6. </a:t>
            </a:r>
            <a:r>
              <a:rPr lang="en-US" sz="2000">
                <a:latin typeface="Verdana"/>
                <a:ea typeface="Verdana"/>
                <a:cs typeface="Verdana"/>
                <a:sym typeface="Verdana"/>
              </a:rPr>
              <a:t>Participation in public events (conferences,</a:t>
            </a:r>
            <a:br>
              <a:rPr lang="en-US" sz="2000">
                <a:latin typeface="Verdana"/>
                <a:ea typeface="Verdana"/>
                <a:cs typeface="Verdana"/>
                <a:sym typeface="Verdana"/>
              </a:rPr>
            </a:br>
            <a:r>
              <a:rPr lang="en-US" sz="2000">
                <a:latin typeface="Verdana"/>
                <a:ea typeface="Verdana"/>
                <a:cs typeface="Verdana"/>
                <a:sym typeface="Verdana"/>
              </a:rPr>
              <a:t>           forums, fairs, exhibitions, etc.)</a:t>
            </a:r>
            <a:br>
              <a:rPr lang="en-US" sz="2000">
                <a:solidFill>
                  <a:srgbClr val="1B264F"/>
                </a:solidFill>
                <a:latin typeface="Verdana"/>
                <a:ea typeface="Verdana"/>
                <a:cs typeface="Verdana"/>
                <a:sym typeface="Verdana"/>
              </a:rPr>
            </a:br>
            <a:br>
              <a:rPr b="0" i="0" lang="en-US" sz="2000" u="none" cap="none" strike="noStrike">
                <a:solidFill>
                  <a:schemeClr val="dk1"/>
                </a:solidFill>
                <a:latin typeface="Arial"/>
                <a:ea typeface="Arial"/>
                <a:cs typeface="Arial"/>
                <a:sym typeface="Arial"/>
              </a:rPr>
            </a:br>
            <a:endParaRPr sz="2000">
              <a:latin typeface="Verdana"/>
              <a:ea typeface="Verdana"/>
              <a:cs typeface="Verdana"/>
              <a:sym typeface="Verdana"/>
            </a:endParaRPr>
          </a:p>
        </p:txBody>
      </p:sp>
      <p:sp>
        <p:nvSpPr>
          <p:cNvPr id="519" name="Google Shape;519;p32"/>
          <p:cNvSpPr txBox="1"/>
          <p:nvPr>
            <p:ph idx="1" type="body"/>
          </p:nvPr>
        </p:nvSpPr>
        <p:spPr>
          <a:xfrm>
            <a:off x="152787" y="1084074"/>
            <a:ext cx="8991213" cy="658587"/>
          </a:xfrm>
          <a:prstGeom prst="rect">
            <a:avLst/>
          </a:prstGeom>
          <a:noFill/>
          <a:ln>
            <a:noFill/>
          </a:ln>
        </p:spPr>
        <p:txBody>
          <a:bodyPr anchorCtr="0" anchor="t" bIns="91425" lIns="91425" spcFirstLastPara="1" rIns="91425" wrap="square" tIns="91425">
            <a:noAutofit/>
          </a:bodyPr>
          <a:lstStyle/>
          <a:p>
            <a:pPr indent="0" lvl="0" marL="127000" rtl="0" algn="l">
              <a:lnSpc>
                <a:spcPct val="115000"/>
              </a:lnSpc>
              <a:spcBef>
                <a:spcPts val="0"/>
              </a:spcBef>
              <a:spcAft>
                <a:spcPts val="0"/>
              </a:spcAft>
              <a:buSzPts val="1600"/>
              <a:buNone/>
            </a:pPr>
            <a:r>
              <a:rPr lang="en-US"/>
              <a:t>Target value of KPI: </a:t>
            </a:r>
            <a:r>
              <a:rPr b="1" lang="en-US"/>
              <a:t>Participation in two events</a:t>
            </a:r>
            <a:endParaRPr b="1">
              <a:solidFill>
                <a:srgbClr val="1B264F"/>
              </a:solidFill>
            </a:endParaRPr>
          </a:p>
        </p:txBody>
      </p:sp>
      <p:sp>
        <p:nvSpPr>
          <p:cNvPr id="520" name="Google Shape;520;p32"/>
          <p:cNvSpPr txBox="1"/>
          <p:nvPr/>
        </p:nvSpPr>
        <p:spPr>
          <a:xfrm>
            <a:off x="228750" y="1397175"/>
            <a:ext cx="5222400" cy="3270900"/>
          </a:xfrm>
          <a:prstGeom prst="rect">
            <a:avLst/>
          </a:prstGeom>
          <a:noFill/>
          <a:ln>
            <a:noFill/>
          </a:ln>
        </p:spPr>
        <p:txBody>
          <a:bodyPr anchorCtr="0" anchor="t" bIns="91425" lIns="91425" spcFirstLastPara="1" rIns="91425" wrap="square" tIns="91425">
            <a:spAutoFit/>
          </a:bodyPr>
          <a:lstStyle/>
          <a:p>
            <a:pPr indent="-266700" lvl="0" marL="266700" marR="0" rtl="0" algn="l">
              <a:lnSpc>
                <a:spcPct val="100000"/>
              </a:lnSpc>
              <a:spcBef>
                <a:spcPts val="600"/>
              </a:spcBef>
              <a:spcAft>
                <a:spcPts val="0"/>
              </a:spcAft>
              <a:buClr>
                <a:srgbClr val="000000"/>
              </a:buClr>
              <a:buSzPts val="1400"/>
              <a:buFont typeface="Arial"/>
              <a:buAutoNum type="arabicPeriod"/>
            </a:pPr>
            <a:r>
              <a:rPr b="0" i="0" lang="en-US" sz="1400" u="none" cap="none" strike="noStrike">
                <a:solidFill>
                  <a:schemeClr val="dk1"/>
                </a:solidFill>
                <a:latin typeface="Verdana"/>
                <a:ea typeface="Verdana"/>
                <a:cs typeface="Verdana"/>
                <a:sym typeface="Verdana"/>
              </a:rPr>
              <a:t>Monthly public meetings with heads of enterprises within the </a:t>
            </a:r>
            <a:r>
              <a:rPr b="1" i="0" lang="en-US" sz="1400" u="none" cap="none" strike="noStrike">
                <a:solidFill>
                  <a:srgbClr val="4960C1"/>
                </a:solidFill>
                <a:latin typeface="Verdana"/>
                <a:ea typeface="Verdana"/>
                <a:cs typeface="Verdana"/>
                <a:sym typeface="Verdana"/>
              </a:rPr>
              <a:t>Vinnytsia</a:t>
            </a:r>
            <a:r>
              <a:rPr b="1" lang="en-US">
                <a:solidFill>
                  <a:srgbClr val="4960C1"/>
                </a:solidFill>
                <a:latin typeface="Verdana"/>
                <a:ea typeface="Verdana"/>
                <a:cs typeface="Verdana"/>
                <a:sym typeface="Verdana"/>
              </a:rPr>
              <a:t> Automation </a:t>
            </a:r>
            <a:r>
              <a:rPr b="1" i="0" lang="en-US" sz="1400" u="none" cap="none" strike="noStrike">
                <a:solidFill>
                  <a:srgbClr val="4960C1"/>
                </a:solidFill>
                <a:latin typeface="Verdana"/>
                <a:ea typeface="Verdana"/>
                <a:cs typeface="Verdana"/>
                <a:sym typeface="Verdana"/>
              </a:rPr>
              <a:t>and Instrument </a:t>
            </a:r>
            <a:r>
              <a:rPr b="1" lang="en-US">
                <a:solidFill>
                  <a:srgbClr val="4960C1"/>
                </a:solidFill>
                <a:latin typeface="Verdana"/>
                <a:ea typeface="Verdana"/>
                <a:cs typeface="Verdana"/>
                <a:sym typeface="Verdana"/>
              </a:rPr>
              <a:t>Making Cluster </a:t>
            </a:r>
            <a:endParaRPr/>
          </a:p>
          <a:p>
            <a:pPr indent="-266700" lvl="0" marL="266700" marR="0" rtl="0" algn="l">
              <a:lnSpc>
                <a:spcPct val="100000"/>
              </a:lnSpc>
              <a:spcBef>
                <a:spcPts val="600"/>
              </a:spcBef>
              <a:spcAft>
                <a:spcPts val="0"/>
              </a:spcAft>
              <a:buClr>
                <a:srgbClr val="000000"/>
              </a:buClr>
              <a:buSzPts val="1400"/>
              <a:buFont typeface="Arial"/>
              <a:buAutoNum type="arabicPeriod"/>
            </a:pPr>
            <a:r>
              <a:rPr b="0" i="0" lang="en-US" sz="1400" u="none" cap="none" strike="noStrike">
                <a:solidFill>
                  <a:schemeClr val="dk1"/>
                </a:solidFill>
                <a:latin typeface="Verdana"/>
                <a:ea typeface="Verdana"/>
                <a:cs typeface="Verdana"/>
                <a:sym typeface="Verdana"/>
              </a:rPr>
              <a:t>Speech with a presentation of SAKURA-APM for enterprise managers at the</a:t>
            </a:r>
            <a:r>
              <a:rPr b="1" i="0" lang="en-US" sz="1400" u="none" cap="none" strike="noStrike">
                <a:solidFill>
                  <a:srgbClr val="4960C1"/>
                </a:solidFill>
                <a:latin typeface="Verdana"/>
                <a:ea typeface="Verdana"/>
                <a:cs typeface="Verdana"/>
                <a:sym typeface="Verdana"/>
              </a:rPr>
              <a:t> </a:t>
            </a:r>
            <a:r>
              <a:rPr b="0" i="0" lang="en-US" sz="1400" u="none" cap="none" strike="noStrike">
                <a:solidFill>
                  <a:schemeClr val="dk1"/>
                </a:solidFill>
                <a:latin typeface="Verdana"/>
                <a:ea typeface="Verdana"/>
                <a:cs typeface="Verdana"/>
                <a:sym typeface="Verdana"/>
              </a:rPr>
              <a:t>site of </a:t>
            </a:r>
            <a:r>
              <a:rPr b="1" i="0" lang="en-US" sz="1400" u="none" cap="none" strike="noStrike">
                <a:solidFill>
                  <a:srgbClr val="4960C1"/>
                </a:solidFill>
                <a:latin typeface="Verdana"/>
                <a:ea typeface="Verdana"/>
                <a:cs typeface="Verdana"/>
                <a:sym typeface="Verdana"/>
              </a:rPr>
              <a:t>MHP agricultural holding</a:t>
            </a:r>
            <a:endParaRPr/>
          </a:p>
          <a:p>
            <a:pPr indent="-271463" lvl="0" marL="271463" marR="0" rtl="0" algn="l">
              <a:lnSpc>
                <a:spcPct val="100000"/>
              </a:lnSpc>
              <a:spcBef>
                <a:spcPts val="300"/>
              </a:spcBef>
              <a:spcAft>
                <a:spcPts val="0"/>
              </a:spcAft>
              <a:buClr>
                <a:srgbClr val="000000"/>
              </a:buClr>
              <a:buSzPts val="1400"/>
              <a:buFont typeface="Arial"/>
              <a:buAutoNum type="arabicPeriod"/>
            </a:pPr>
            <a:r>
              <a:rPr b="0" i="0" lang="en-US" sz="1400" u="none" cap="none" strike="noStrike">
                <a:solidFill>
                  <a:schemeClr val="dk1"/>
                </a:solidFill>
                <a:latin typeface="Verdana"/>
                <a:ea typeface="Verdana"/>
                <a:cs typeface="Verdana"/>
                <a:sym typeface="Verdana"/>
              </a:rPr>
              <a:t>Participation in the </a:t>
            </a:r>
            <a:r>
              <a:rPr b="0" i="0" lang="en-US" sz="1400" u="sng" cap="none" strike="noStrike">
                <a:solidFill>
                  <a:schemeClr val="dk1"/>
                </a:solidFill>
                <a:latin typeface="Verdana"/>
                <a:ea typeface="Verdana"/>
                <a:cs typeface="Verdana"/>
                <a:sym typeface="Verdana"/>
                <a:hlinkClick r:id="rId3">
                  <a:extLst>
                    <a:ext uri="{A12FA001-AC4F-418D-AE19-62706E023703}">
                      <ahyp:hlinkClr val="tx"/>
                    </a:ext>
                  </a:extLst>
                </a:hlinkClick>
              </a:rPr>
              <a:t>Scientific &amp; Technical Conference </a:t>
            </a:r>
            <a:r>
              <a:rPr b="0" i="0" lang="en-US" sz="1400" u="none" cap="none" strike="noStrike">
                <a:solidFill>
                  <a:schemeClr val="dk1"/>
                </a:solidFill>
                <a:latin typeface="Verdana"/>
                <a:ea typeface="Verdana"/>
                <a:cs typeface="Verdana"/>
                <a:sym typeface="Verdana"/>
              </a:rPr>
              <a:t>at the </a:t>
            </a:r>
            <a:r>
              <a:rPr b="1" i="0" lang="en-US" sz="1400" u="none" cap="none" strike="noStrike">
                <a:solidFill>
                  <a:srgbClr val="4960C1"/>
                </a:solidFill>
                <a:latin typeface="Verdana"/>
                <a:ea typeface="Verdana"/>
                <a:cs typeface="Verdana"/>
                <a:sym typeface="Verdana"/>
              </a:rPr>
              <a:t>Vinnytsia National Technical University</a:t>
            </a:r>
            <a:br>
              <a:rPr b="1" i="0" lang="en-US" sz="1400" u="none" cap="none" strike="noStrike">
                <a:solidFill>
                  <a:srgbClr val="4960C1"/>
                </a:solidFill>
                <a:latin typeface="Verdana"/>
                <a:ea typeface="Verdana"/>
                <a:cs typeface="Verdana"/>
                <a:sym typeface="Verdana"/>
              </a:rPr>
            </a:br>
            <a:r>
              <a:rPr b="0" i="0" lang="en-US" sz="1200" u="none" cap="none" strike="noStrike">
                <a:solidFill>
                  <a:srgbClr val="888D9F"/>
                </a:solidFill>
                <a:latin typeface="Verdana"/>
                <a:ea typeface="Verdana"/>
                <a:cs typeface="Verdana"/>
                <a:sym typeface="Verdana"/>
              </a:rPr>
              <a:t>System Analysis and Information Technologies Department. Topic: Development of information technologies to optimize grain elevator operation using neural network models and reinforcement learning methods.</a:t>
            </a:r>
            <a:endParaRPr/>
          </a:p>
          <a:p>
            <a:pPr indent="-266700" lvl="0" marL="266700" marR="0" rtl="0" algn="l">
              <a:lnSpc>
                <a:spcPct val="100000"/>
              </a:lnSpc>
              <a:spcBef>
                <a:spcPts val="600"/>
              </a:spcBef>
              <a:spcAft>
                <a:spcPts val="0"/>
              </a:spcAft>
              <a:buClr>
                <a:srgbClr val="000000"/>
              </a:buClr>
              <a:buSzPts val="1400"/>
              <a:buFont typeface="Arial"/>
              <a:buAutoNum type="arabicPeriod"/>
            </a:pPr>
            <a:r>
              <a:rPr b="0" i="0" lang="en-US" sz="1400" u="none" cap="none" strike="noStrike">
                <a:solidFill>
                  <a:schemeClr val="dk1"/>
                </a:solidFill>
                <a:latin typeface="Verdana"/>
                <a:ea typeface="Verdana"/>
                <a:cs typeface="Verdana"/>
                <a:sym typeface="Verdana"/>
              </a:rPr>
              <a:t>Presentation of the company's capabilities, including PaaS SAKURA-IIOT in </a:t>
            </a:r>
            <a:r>
              <a:rPr b="1" i="0" lang="en-US" sz="1400" u="none" cap="none" strike="noStrike">
                <a:solidFill>
                  <a:srgbClr val="4960C1"/>
                </a:solidFill>
                <a:latin typeface="Verdana"/>
                <a:ea typeface="Verdana"/>
                <a:cs typeface="Verdana"/>
                <a:sym typeface="Verdana"/>
              </a:rPr>
              <a:t>Vinnytsia City Hall</a:t>
            </a:r>
            <a:endParaRPr b="1" i="0" sz="1400" u="none" cap="none" strike="noStrike">
              <a:solidFill>
                <a:srgbClr val="4960C1"/>
              </a:solidFill>
              <a:latin typeface="Verdana"/>
              <a:ea typeface="Verdana"/>
              <a:cs typeface="Verdana"/>
              <a:sym typeface="Verdana"/>
            </a:endParaRPr>
          </a:p>
        </p:txBody>
      </p:sp>
      <p:pic>
        <p:nvPicPr>
          <p:cNvPr id="521" name="Google Shape;521;p32"/>
          <p:cNvPicPr preferRelativeResize="0"/>
          <p:nvPr/>
        </p:nvPicPr>
        <p:blipFill rotWithShape="1">
          <a:blip r:embed="rId4">
            <a:alphaModFix/>
          </a:blip>
          <a:srcRect b="0" l="0" r="0" t="5320"/>
          <a:stretch/>
        </p:blipFill>
        <p:spPr>
          <a:xfrm>
            <a:off x="5487170" y="1612446"/>
            <a:ext cx="3504043" cy="2279651"/>
          </a:xfrm>
          <a:prstGeom prst="rect">
            <a:avLst/>
          </a:prstGeom>
          <a:noFill/>
          <a:ln>
            <a:noFill/>
          </a:ln>
        </p:spPr>
      </p:pic>
      <p:sp>
        <p:nvSpPr>
          <p:cNvPr id="522" name="Google Shape;522;p32"/>
          <p:cNvSpPr txBox="1"/>
          <p:nvPr/>
        </p:nvSpPr>
        <p:spPr>
          <a:xfrm>
            <a:off x="5788223" y="1084074"/>
            <a:ext cx="3258367" cy="422991"/>
          </a:xfrm>
          <a:prstGeom prst="rect">
            <a:avLst/>
          </a:prstGeom>
          <a:noFill/>
          <a:ln>
            <a:noFill/>
          </a:ln>
        </p:spPr>
        <p:txBody>
          <a:bodyPr anchorCtr="0" anchor="t" bIns="91425" lIns="91425" spcFirstLastPara="1" rIns="91425" wrap="square" tIns="91425">
            <a:noAutofit/>
          </a:bodyPr>
          <a:lstStyle/>
          <a:p>
            <a:pPr indent="0" lvl="0" marL="127000" marR="0" rtl="0" algn="r">
              <a:lnSpc>
                <a:spcPct val="115000"/>
              </a:lnSpc>
              <a:spcBef>
                <a:spcPts val="0"/>
              </a:spcBef>
              <a:spcAft>
                <a:spcPts val="0"/>
              </a:spcAft>
              <a:buClr>
                <a:schemeClr val="accent1"/>
              </a:buClr>
              <a:buSzPts val="1600"/>
              <a:buFont typeface="Noto Sans Symbols"/>
              <a:buNone/>
            </a:pPr>
            <a:r>
              <a:rPr b="0" i="0" lang="en-US" sz="1600" u="none" cap="none" strike="noStrike">
                <a:solidFill>
                  <a:srgbClr val="008000"/>
                </a:solidFill>
                <a:latin typeface="Verdana"/>
                <a:ea typeface="Verdana"/>
                <a:cs typeface="Verdana"/>
                <a:sym typeface="Verdana"/>
              </a:rPr>
              <a:t>Reached value of KPI: </a:t>
            </a:r>
            <a:r>
              <a:rPr b="1" i="0" lang="en-US" sz="1600" u="none" cap="none" strike="noStrike">
                <a:solidFill>
                  <a:srgbClr val="008000"/>
                </a:solidFill>
                <a:latin typeface="Verdana"/>
                <a:ea typeface="Verdana"/>
                <a:cs typeface="Verdana"/>
                <a:sym typeface="Verdana"/>
              </a:rPr>
              <a:t>&gt;10</a:t>
            </a:r>
            <a:endParaRPr b="0" i="0" sz="2200" u="none" cap="none" strike="noStrike">
              <a:solidFill>
                <a:srgbClr val="008000"/>
              </a:solidFill>
              <a:highlight>
                <a:srgbClr val="FFFF00"/>
              </a:highlight>
              <a:latin typeface="Verdana"/>
              <a:ea typeface="Verdana"/>
              <a:cs typeface="Verdana"/>
              <a:sym typeface="Verdana"/>
            </a:endParaRPr>
          </a:p>
        </p:txBody>
      </p:sp>
      <p:pic>
        <p:nvPicPr>
          <p:cNvPr id="523" name="Google Shape;523;p32"/>
          <p:cNvPicPr preferRelativeResize="0"/>
          <p:nvPr/>
        </p:nvPicPr>
        <p:blipFill rotWithShape="1">
          <a:blip r:embed="rId5">
            <a:alphaModFix/>
          </a:blip>
          <a:srcRect b="0" l="0" r="7089" t="0"/>
          <a:stretch/>
        </p:blipFill>
        <p:spPr>
          <a:xfrm>
            <a:off x="5410975" y="3925175"/>
            <a:ext cx="3695675" cy="8523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33"/>
          <p:cNvSpPr txBox="1"/>
          <p:nvPr>
            <p:ph type="title"/>
          </p:nvPr>
        </p:nvSpPr>
        <p:spPr>
          <a:xfrm>
            <a:off x="1269851" y="297763"/>
            <a:ext cx="7874149"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KPI 7. </a:t>
            </a:r>
            <a:r>
              <a:rPr lang="en-US" sz="2000">
                <a:latin typeface="Verdana"/>
                <a:ea typeface="Verdana"/>
                <a:cs typeface="Verdana"/>
                <a:sym typeface="Verdana"/>
              </a:rPr>
              <a:t>Publications in media and social networks</a:t>
            </a:r>
            <a:br>
              <a:rPr lang="en-US" sz="2000">
                <a:solidFill>
                  <a:srgbClr val="1B264F"/>
                </a:solidFill>
                <a:latin typeface="Verdana"/>
                <a:ea typeface="Verdana"/>
                <a:cs typeface="Verdana"/>
                <a:sym typeface="Verdana"/>
              </a:rPr>
            </a:br>
            <a:br>
              <a:rPr lang="en-US" sz="2000">
                <a:solidFill>
                  <a:srgbClr val="1B264F"/>
                </a:solidFill>
                <a:latin typeface="Verdana"/>
                <a:ea typeface="Verdana"/>
                <a:cs typeface="Verdana"/>
                <a:sym typeface="Verdana"/>
              </a:rPr>
            </a:br>
            <a:br>
              <a:rPr b="0" i="0" lang="en-US" sz="2000" u="none" cap="none" strike="noStrike">
                <a:solidFill>
                  <a:schemeClr val="dk1"/>
                </a:solidFill>
                <a:latin typeface="Arial"/>
                <a:ea typeface="Arial"/>
                <a:cs typeface="Arial"/>
                <a:sym typeface="Arial"/>
              </a:rPr>
            </a:br>
            <a:endParaRPr sz="2000">
              <a:latin typeface="Verdana"/>
              <a:ea typeface="Verdana"/>
              <a:cs typeface="Verdana"/>
              <a:sym typeface="Verdana"/>
            </a:endParaRPr>
          </a:p>
        </p:txBody>
      </p:sp>
      <p:sp>
        <p:nvSpPr>
          <p:cNvPr id="529" name="Google Shape;529;p33"/>
          <p:cNvSpPr txBox="1"/>
          <p:nvPr>
            <p:ph idx="1" type="body"/>
          </p:nvPr>
        </p:nvSpPr>
        <p:spPr>
          <a:xfrm>
            <a:off x="152787" y="746144"/>
            <a:ext cx="8991213" cy="425431"/>
          </a:xfrm>
          <a:prstGeom prst="rect">
            <a:avLst/>
          </a:prstGeom>
          <a:noFill/>
          <a:ln>
            <a:noFill/>
          </a:ln>
        </p:spPr>
        <p:txBody>
          <a:bodyPr anchorCtr="0" anchor="t" bIns="91425" lIns="91425" spcFirstLastPara="1" rIns="91425" wrap="square" tIns="91425">
            <a:noAutofit/>
          </a:bodyPr>
          <a:lstStyle/>
          <a:p>
            <a:pPr indent="0" lvl="0" marL="127000" rtl="0" algn="l">
              <a:lnSpc>
                <a:spcPct val="115000"/>
              </a:lnSpc>
              <a:spcBef>
                <a:spcPts val="0"/>
              </a:spcBef>
              <a:spcAft>
                <a:spcPts val="0"/>
              </a:spcAft>
              <a:buSzPts val="1600"/>
              <a:buNone/>
            </a:pPr>
            <a:r>
              <a:rPr lang="en-US"/>
              <a:t>Target value of KPI:  </a:t>
            </a:r>
            <a:r>
              <a:rPr b="1" lang="en-US" sz="1600"/>
              <a:t>Creation of three publications</a:t>
            </a:r>
            <a:endParaRPr b="1">
              <a:solidFill>
                <a:srgbClr val="1B264F"/>
              </a:solidFill>
            </a:endParaRPr>
          </a:p>
        </p:txBody>
      </p:sp>
      <p:sp>
        <p:nvSpPr>
          <p:cNvPr id="530" name="Google Shape;530;p33"/>
          <p:cNvSpPr txBox="1"/>
          <p:nvPr/>
        </p:nvSpPr>
        <p:spPr>
          <a:xfrm>
            <a:off x="278296" y="1444417"/>
            <a:ext cx="8865704" cy="289306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Verdana"/>
                <a:ea typeface="Verdana"/>
                <a:cs typeface="Verdana"/>
                <a:sym typeface="Verdana"/>
              </a:rPr>
              <a:t>Publication on the </a:t>
            </a:r>
            <a:r>
              <a:rPr b="1" i="0" lang="en-US" sz="1600" u="none" cap="none" strike="noStrike">
                <a:solidFill>
                  <a:srgbClr val="4960C1"/>
                </a:solidFill>
                <a:latin typeface="Verdana"/>
                <a:ea typeface="Verdana"/>
                <a:cs typeface="Verdana"/>
                <a:sym typeface="Verdana"/>
              </a:rPr>
              <a:t>Company website</a:t>
            </a:r>
            <a:r>
              <a:rPr b="0" i="0" lang="en-US" sz="1600" u="none" cap="none" strike="noStrike">
                <a:solidFill>
                  <a:srgbClr val="000000"/>
                </a:solidFill>
                <a:latin typeface="Verdana"/>
                <a:ea typeface="Verdana"/>
                <a:cs typeface="Verdana"/>
                <a:sym typeface="Verdana"/>
              </a:rPr>
              <a:t>:</a:t>
            </a:r>
            <a:br>
              <a:rPr b="0" i="0" lang="en-US" sz="1600" u="none" cap="none" strike="noStrike">
                <a:solidFill>
                  <a:srgbClr val="000000"/>
                </a:solidFill>
                <a:latin typeface="Verdana"/>
                <a:ea typeface="Verdana"/>
                <a:cs typeface="Verdana"/>
                <a:sym typeface="Verdana"/>
              </a:rPr>
            </a:br>
            <a:r>
              <a:rPr b="0" i="0" lang="en-US" sz="1200" u="sng" cap="none" strike="noStrike">
                <a:solidFill>
                  <a:srgbClr val="000000"/>
                </a:solidFill>
                <a:latin typeface="Verdana"/>
                <a:ea typeface="Verdana"/>
                <a:cs typeface="Verdana"/>
                <a:sym typeface="Verdana"/>
                <a:hlinkClick r:id="rId3">
                  <a:extLst>
                    <a:ext uri="{A12FA001-AC4F-418D-AE19-62706E023703}">
                      <ahyp:hlinkClr val="tx"/>
                    </a:ext>
                  </a:extLst>
                </a:hlinkClick>
              </a:rPr>
              <a:t>https://innovinnprom.com/galuzevi-rishennya/sakura-apm</a:t>
            </a:r>
            <a:r>
              <a:rPr b="0" i="0" lang="en-US" sz="1200" u="none" cap="none" strike="noStrike">
                <a:solidFill>
                  <a:srgbClr val="000000"/>
                </a:solidFill>
                <a:latin typeface="Verdana"/>
                <a:ea typeface="Verdana"/>
                <a:cs typeface="Verdana"/>
                <a:sym typeface="Verdana"/>
              </a:rPr>
              <a:t> </a:t>
            </a:r>
            <a:endParaRPr/>
          </a:p>
          <a:p>
            <a:pPr indent="0" lvl="0" marL="0" marR="0" rtl="0" algn="l">
              <a:lnSpc>
                <a:spcPct val="100000"/>
              </a:lnSpc>
              <a:spcBef>
                <a:spcPts val="1200"/>
              </a:spcBef>
              <a:spcAft>
                <a:spcPts val="0"/>
              </a:spcAft>
              <a:buNone/>
            </a:pPr>
            <a:r>
              <a:rPr b="0" i="0" lang="en-US" sz="1600" u="none" cap="none" strike="noStrike">
                <a:solidFill>
                  <a:srgbClr val="000000"/>
                </a:solidFill>
                <a:latin typeface="Verdana"/>
                <a:ea typeface="Verdana"/>
                <a:cs typeface="Verdana"/>
                <a:sym typeface="Verdana"/>
              </a:rPr>
              <a:t>Publication in the </a:t>
            </a:r>
            <a:r>
              <a:rPr b="1" i="0" lang="en-US" sz="1600" u="none" cap="none" strike="noStrike">
                <a:solidFill>
                  <a:srgbClr val="4960C1"/>
                </a:solidFill>
                <a:latin typeface="Verdana"/>
                <a:ea typeface="Verdana"/>
                <a:cs typeface="Verdana"/>
                <a:sym typeface="Verdana"/>
              </a:rPr>
              <a:t>LinkedIn network</a:t>
            </a:r>
            <a:r>
              <a:rPr b="0" i="0" lang="en-US" sz="1600" u="none" cap="none" strike="noStrike">
                <a:solidFill>
                  <a:srgbClr val="003FBF"/>
                </a:solidFill>
                <a:latin typeface="Verdana"/>
                <a:ea typeface="Verdana"/>
                <a:cs typeface="Verdana"/>
                <a:sym typeface="Verdana"/>
              </a:rPr>
              <a:t>:</a:t>
            </a:r>
            <a:br>
              <a:rPr b="0" i="0" lang="en-US" sz="1600" u="none" cap="none" strike="noStrike">
                <a:solidFill>
                  <a:srgbClr val="000000"/>
                </a:solidFill>
                <a:latin typeface="Verdana"/>
                <a:ea typeface="Verdana"/>
                <a:cs typeface="Verdana"/>
                <a:sym typeface="Verdana"/>
              </a:rPr>
            </a:br>
            <a:r>
              <a:rPr b="0" i="0" lang="en-US" sz="1200" u="sng" cap="none" strike="noStrike">
                <a:solidFill>
                  <a:srgbClr val="000000"/>
                </a:solidFill>
                <a:latin typeface="Verdana"/>
                <a:ea typeface="Verdana"/>
                <a:cs typeface="Verdana"/>
                <a:sym typeface="Verdana"/>
                <a:hlinkClick r:id="rId4">
                  <a:extLst>
                    <a:ext uri="{A12FA001-AC4F-418D-AE19-62706E023703}">
                      <ahyp:hlinkClr val="tx"/>
                    </a:ext>
                  </a:extLst>
                </a:hlinkClick>
              </a:rPr>
              <a:t>https://www.linkedin.com/feed/update/urn:li:activity:6915988724539346944/</a:t>
            </a:r>
            <a:r>
              <a:rPr b="0" i="0" lang="en-US" sz="1200" u="none" cap="none" strike="noStrike">
                <a:solidFill>
                  <a:srgbClr val="000000"/>
                </a:solidFill>
                <a:latin typeface="Verdana"/>
                <a:ea typeface="Verdana"/>
                <a:cs typeface="Verdana"/>
                <a:sym typeface="Verdana"/>
              </a:rPr>
              <a:t> </a:t>
            </a:r>
            <a:endParaRPr b="0" i="0" sz="1400" u="none" cap="none" strike="noStrike">
              <a:solidFill>
                <a:srgbClr val="000000"/>
              </a:solidFill>
              <a:latin typeface="Verdana"/>
              <a:ea typeface="Verdana"/>
              <a:cs typeface="Verdana"/>
              <a:sym typeface="Verdana"/>
            </a:endParaRPr>
          </a:p>
          <a:p>
            <a:pPr indent="0" lvl="0" marL="0" marR="0" rtl="0" algn="l">
              <a:lnSpc>
                <a:spcPct val="100000"/>
              </a:lnSpc>
              <a:spcBef>
                <a:spcPts val="1200"/>
              </a:spcBef>
              <a:spcAft>
                <a:spcPts val="0"/>
              </a:spcAft>
              <a:buNone/>
            </a:pPr>
            <a:r>
              <a:rPr b="0" i="0" lang="en-US" sz="1600" u="none" cap="none" strike="noStrike">
                <a:solidFill>
                  <a:srgbClr val="000000"/>
                </a:solidFill>
                <a:latin typeface="Verdana"/>
                <a:ea typeface="Verdana"/>
                <a:cs typeface="Verdana"/>
                <a:sym typeface="Verdana"/>
              </a:rPr>
              <a:t>Publication jointly with </a:t>
            </a:r>
            <a:r>
              <a:rPr b="1" i="0" lang="en-US" sz="1600" u="none" cap="none" strike="noStrike">
                <a:solidFill>
                  <a:srgbClr val="4960C1"/>
                </a:solidFill>
                <a:latin typeface="Verdana"/>
                <a:ea typeface="Verdana"/>
                <a:cs typeface="Verdana"/>
                <a:sym typeface="Verdana"/>
              </a:rPr>
              <a:t>Vinnytsia National Technical University </a:t>
            </a:r>
            <a:r>
              <a:rPr b="0" i="0" lang="en-US" sz="1200" u="sng" cap="none" strike="noStrike">
                <a:solidFill>
                  <a:srgbClr val="000000"/>
                </a:solidFill>
                <a:latin typeface="Arimo"/>
                <a:ea typeface="Arimo"/>
                <a:cs typeface="Arimo"/>
                <a:sym typeface="Arimo"/>
                <a:hlinkClick r:id="rId5">
                  <a:extLst>
                    <a:ext uri="{A12FA001-AC4F-418D-AE19-62706E023703}">
                      <ahyp:hlinkClr val="tx"/>
                    </a:ext>
                  </a:extLst>
                </a:hlinkClick>
              </a:rPr>
              <a:t>D5.2_Theses_Munich_BOWI.docx</a:t>
            </a:r>
            <a:r>
              <a:rPr b="0" i="0" lang="en-US" sz="1200" u="none" cap="none" strike="noStrike">
                <a:solidFill>
                  <a:srgbClr val="000000"/>
                </a:solidFill>
                <a:latin typeface="Arimo"/>
                <a:ea typeface="Arimo"/>
                <a:cs typeface="Arimo"/>
                <a:sym typeface="Arimo"/>
              </a:rPr>
              <a:t> </a:t>
            </a:r>
            <a:br>
              <a:rPr b="0" i="0" lang="en-US" sz="1200" u="none" cap="none" strike="noStrike">
                <a:solidFill>
                  <a:srgbClr val="000000"/>
                </a:solidFill>
                <a:latin typeface="Arimo"/>
                <a:ea typeface="Arimo"/>
                <a:cs typeface="Arimo"/>
                <a:sym typeface="Arimo"/>
              </a:rPr>
            </a:br>
            <a:r>
              <a:rPr b="0" i="0" lang="en-US" sz="1200" u="sng" cap="none" strike="noStrike">
                <a:solidFill>
                  <a:srgbClr val="000000"/>
                </a:solidFill>
                <a:latin typeface="Arimo"/>
                <a:ea typeface="Arimo"/>
                <a:cs typeface="Arimo"/>
                <a:sym typeface="Arimo"/>
                <a:hlinkClick r:id="rId6">
                  <a:extLst>
                    <a:ext uri="{A12FA001-AC4F-418D-AE19-62706E023703}">
                      <ahyp:hlinkClr val="tx"/>
                    </a:ext>
                  </a:extLst>
                </a:hlinkClick>
              </a:rPr>
              <a:t>V International Scientific and Practical Conference </a:t>
            </a:r>
            <a:r>
              <a:rPr b="0" i="0" lang="en-US" sz="1200" u="sng" cap="none" strike="noStrike">
                <a:solidFill>
                  <a:srgbClr val="000000"/>
                </a:solidFill>
                <a:latin typeface="Arimo"/>
                <a:ea typeface="Arimo"/>
                <a:cs typeface="Arimo"/>
                <a:sym typeface="Arimo"/>
                <a:hlinkClick r:id="rId7">
                  <a:extLst>
                    <a:ext uri="{A12FA001-AC4F-418D-AE19-62706E023703}">
                      <ahyp:hlinkClr val="tx"/>
                    </a:ext>
                  </a:extLst>
                </a:hlinkClick>
              </a:rPr>
              <a:t>Scientific Progress: Innovations, Achievements and Prospects</a:t>
            </a:r>
            <a:r>
              <a:rPr b="0" i="0" lang="en-US" sz="1200" u="none" cap="none" strike="noStrike">
                <a:solidFill>
                  <a:srgbClr val="000000"/>
                </a:solidFill>
                <a:latin typeface="Arimo"/>
                <a:ea typeface="Arimo"/>
                <a:cs typeface="Arimo"/>
                <a:sym typeface="Arimo"/>
              </a:rPr>
              <a:t>, </a:t>
            </a:r>
            <a:r>
              <a:rPr b="0" i="0" lang="en-US" sz="1200" u="none" cap="none" strike="noStrike">
                <a:solidFill>
                  <a:srgbClr val="000000"/>
                </a:solidFill>
                <a:latin typeface="Verdana"/>
                <a:ea typeface="Verdana"/>
                <a:cs typeface="Verdana"/>
                <a:sym typeface="Verdana"/>
              </a:rPr>
              <a:t>No 29</a:t>
            </a:r>
            <a:endParaRPr b="0" i="0" sz="1200" u="none" cap="none" strike="noStrike">
              <a:solidFill>
                <a:srgbClr val="000000"/>
              </a:solidFill>
              <a:latin typeface="Arimo"/>
              <a:ea typeface="Arimo"/>
              <a:cs typeface="Arimo"/>
              <a:sym typeface="Arimo"/>
            </a:endParaRPr>
          </a:p>
          <a:p>
            <a:pPr indent="0" lvl="0" marL="0" marR="0" rtl="0" algn="l">
              <a:lnSpc>
                <a:spcPct val="100000"/>
              </a:lnSpc>
              <a:spcBef>
                <a:spcPts val="1200"/>
              </a:spcBef>
              <a:spcAft>
                <a:spcPts val="0"/>
              </a:spcAft>
              <a:buNone/>
            </a:pPr>
            <a:r>
              <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600" u="none" cap="none" strike="noStrike">
              <a:solidFill>
                <a:srgbClr val="FF0000"/>
              </a:solidFill>
              <a:latin typeface="Verdana"/>
              <a:ea typeface="Verdana"/>
              <a:cs typeface="Verdana"/>
              <a:sym typeface="Verdana"/>
            </a:endParaRPr>
          </a:p>
        </p:txBody>
      </p:sp>
      <p:grpSp>
        <p:nvGrpSpPr>
          <p:cNvPr id="531" name="Google Shape;531;p33"/>
          <p:cNvGrpSpPr/>
          <p:nvPr/>
        </p:nvGrpSpPr>
        <p:grpSpPr>
          <a:xfrm>
            <a:off x="2787399" y="3400351"/>
            <a:ext cx="4588650" cy="1643655"/>
            <a:chOff x="2101141" y="2922340"/>
            <a:chExt cx="5566009" cy="2099171"/>
          </a:xfrm>
        </p:grpSpPr>
        <p:pic>
          <p:nvPicPr>
            <p:cNvPr id="532" name="Google Shape;532;p33"/>
            <p:cNvPicPr preferRelativeResize="0"/>
            <p:nvPr/>
          </p:nvPicPr>
          <p:blipFill rotWithShape="1">
            <a:blip r:embed="rId8">
              <a:alphaModFix/>
            </a:blip>
            <a:srcRect b="0" l="0" r="0" t="0"/>
            <a:stretch/>
          </p:blipFill>
          <p:spPr>
            <a:xfrm rot="-165046">
              <a:off x="6318949" y="3043705"/>
              <a:ext cx="1304405" cy="1856440"/>
            </a:xfrm>
            <a:prstGeom prst="rect">
              <a:avLst/>
            </a:prstGeom>
            <a:noFill/>
            <a:ln>
              <a:noFill/>
            </a:ln>
            <a:effectLst>
              <a:outerShdw blurRad="165100" rotWithShape="0" algn="tl" dir="2700000" dist="63500">
                <a:srgbClr val="000000">
                  <a:alpha val="40000"/>
                </a:srgbClr>
              </a:outerShdw>
            </a:effectLst>
          </p:spPr>
        </p:pic>
        <p:pic>
          <p:nvPicPr>
            <p:cNvPr id="533" name="Google Shape;533;p33"/>
            <p:cNvPicPr preferRelativeResize="0"/>
            <p:nvPr/>
          </p:nvPicPr>
          <p:blipFill rotWithShape="1">
            <a:blip r:embed="rId9">
              <a:alphaModFix/>
            </a:blip>
            <a:srcRect b="0" l="0" r="0" t="0"/>
            <a:stretch/>
          </p:blipFill>
          <p:spPr>
            <a:xfrm>
              <a:off x="5660934" y="3043705"/>
              <a:ext cx="1303505" cy="1856440"/>
            </a:xfrm>
            <a:prstGeom prst="rect">
              <a:avLst/>
            </a:prstGeom>
            <a:noFill/>
            <a:ln>
              <a:noFill/>
            </a:ln>
            <a:effectLst>
              <a:outerShdw blurRad="165100" rotWithShape="0" algn="tl" dir="2700000" dist="63500">
                <a:srgbClr val="000000">
                  <a:alpha val="40000"/>
                </a:srgbClr>
              </a:outerShdw>
            </a:effectLst>
          </p:spPr>
        </p:pic>
        <p:pic>
          <p:nvPicPr>
            <p:cNvPr id="534" name="Google Shape;534;p33"/>
            <p:cNvPicPr preferRelativeResize="0"/>
            <p:nvPr/>
          </p:nvPicPr>
          <p:blipFill rotWithShape="1">
            <a:blip r:embed="rId10">
              <a:alphaModFix/>
            </a:blip>
            <a:srcRect b="0" l="0" r="0" t="0"/>
            <a:stretch/>
          </p:blipFill>
          <p:spPr>
            <a:xfrm>
              <a:off x="4997819" y="3043705"/>
              <a:ext cx="1308602" cy="1856440"/>
            </a:xfrm>
            <a:prstGeom prst="rect">
              <a:avLst/>
            </a:prstGeom>
            <a:noFill/>
            <a:ln>
              <a:noFill/>
            </a:ln>
            <a:effectLst>
              <a:outerShdw blurRad="165100" rotWithShape="0" algn="tl" dir="2700000" dist="63500">
                <a:srgbClr val="000000">
                  <a:alpha val="40000"/>
                </a:srgbClr>
              </a:outerShdw>
            </a:effectLst>
          </p:spPr>
        </p:pic>
        <p:pic>
          <p:nvPicPr>
            <p:cNvPr id="535" name="Google Shape;535;p33"/>
            <p:cNvPicPr preferRelativeResize="0"/>
            <p:nvPr/>
          </p:nvPicPr>
          <p:blipFill rotWithShape="1">
            <a:blip r:embed="rId11">
              <a:alphaModFix/>
            </a:blip>
            <a:srcRect b="0" l="0" r="0" t="0"/>
            <a:stretch/>
          </p:blipFill>
          <p:spPr>
            <a:xfrm rot="195337">
              <a:off x="4325686" y="3043705"/>
              <a:ext cx="1317620" cy="1856440"/>
            </a:xfrm>
            <a:prstGeom prst="rect">
              <a:avLst/>
            </a:prstGeom>
            <a:noFill/>
            <a:ln>
              <a:noFill/>
            </a:ln>
            <a:effectLst>
              <a:outerShdw blurRad="165100" rotWithShape="0" algn="tl" dir="2700000" dist="63500">
                <a:srgbClr val="000000">
                  <a:alpha val="40000"/>
                </a:srgbClr>
              </a:outerShdw>
            </a:effectLst>
          </p:spPr>
        </p:pic>
        <p:pic>
          <p:nvPicPr>
            <p:cNvPr id="536" name="Google Shape;536;p33"/>
            <p:cNvPicPr preferRelativeResize="0"/>
            <p:nvPr/>
          </p:nvPicPr>
          <p:blipFill rotWithShape="1">
            <a:blip r:embed="rId12">
              <a:alphaModFix/>
            </a:blip>
            <a:srcRect b="0" l="0" r="0" t="0"/>
            <a:stretch/>
          </p:blipFill>
          <p:spPr>
            <a:xfrm rot="444297">
              <a:off x="3618526" y="3043691"/>
              <a:ext cx="1352647" cy="1856440"/>
            </a:xfrm>
            <a:prstGeom prst="rect">
              <a:avLst/>
            </a:prstGeom>
            <a:noFill/>
            <a:ln>
              <a:noFill/>
            </a:ln>
            <a:effectLst>
              <a:outerShdw blurRad="165100" rotWithShape="0" algn="tl" dir="2700000" dist="63500">
                <a:srgbClr val="000000">
                  <a:alpha val="40000"/>
                </a:srgbClr>
              </a:outerShdw>
            </a:effectLst>
          </p:spPr>
        </p:pic>
        <p:pic>
          <p:nvPicPr>
            <p:cNvPr id="537" name="Google Shape;537;p33"/>
            <p:cNvPicPr preferRelativeResize="0"/>
            <p:nvPr/>
          </p:nvPicPr>
          <p:blipFill rotWithShape="1">
            <a:blip r:embed="rId13">
              <a:alphaModFix/>
            </a:blip>
            <a:srcRect b="0" l="0" r="0" t="0"/>
            <a:stretch/>
          </p:blipFill>
          <p:spPr>
            <a:xfrm rot="615520">
              <a:off x="2954899" y="3043705"/>
              <a:ext cx="1309114" cy="1856440"/>
            </a:xfrm>
            <a:prstGeom prst="rect">
              <a:avLst/>
            </a:prstGeom>
            <a:noFill/>
            <a:ln>
              <a:noFill/>
            </a:ln>
            <a:effectLst>
              <a:outerShdw blurRad="165100" rotWithShape="0" algn="tl" dir="2700000" dist="63500">
                <a:srgbClr val="000000">
                  <a:alpha val="40000"/>
                </a:srgbClr>
              </a:outerShdw>
            </a:effectLst>
          </p:spPr>
        </p:pic>
        <p:pic>
          <p:nvPicPr>
            <p:cNvPr id="538" name="Google Shape;538;p33"/>
            <p:cNvPicPr preferRelativeResize="0"/>
            <p:nvPr/>
          </p:nvPicPr>
          <p:blipFill rotWithShape="1">
            <a:blip r:embed="rId14">
              <a:alphaModFix/>
            </a:blip>
            <a:srcRect b="0" l="0" r="0" t="0"/>
            <a:stretch/>
          </p:blipFill>
          <p:spPr>
            <a:xfrm rot="761427">
              <a:off x="2289038" y="3043706"/>
              <a:ext cx="1311348" cy="1856440"/>
            </a:xfrm>
            <a:prstGeom prst="rect">
              <a:avLst/>
            </a:prstGeom>
            <a:noFill/>
            <a:ln>
              <a:noFill/>
            </a:ln>
            <a:effectLst>
              <a:outerShdw blurRad="165100" rotWithShape="0" algn="tl" dir="2700000" dist="63500">
                <a:srgbClr val="000000">
                  <a:alpha val="40000"/>
                </a:srgbClr>
              </a:outerShdw>
            </a:effectLst>
          </p:spPr>
        </p:pic>
      </p:grpSp>
      <p:sp>
        <p:nvSpPr>
          <p:cNvPr id="539" name="Google Shape;539;p33"/>
          <p:cNvSpPr txBox="1"/>
          <p:nvPr/>
        </p:nvSpPr>
        <p:spPr>
          <a:xfrm>
            <a:off x="29497" y="1033305"/>
            <a:ext cx="2912806" cy="422991"/>
          </a:xfrm>
          <a:prstGeom prst="rect">
            <a:avLst/>
          </a:prstGeom>
          <a:noFill/>
          <a:ln>
            <a:noFill/>
          </a:ln>
        </p:spPr>
        <p:txBody>
          <a:bodyPr anchorCtr="0" anchor="t" bIns="91425" lIns="91425" spcFirstLastPara="1" rIns="91425" wrap="square" tIns="91425">
            <a:noAutofit/>
          </a:bodyPr>
          <a:lstStyle/>
          <a:p>
            <a:pPr indent="0" lvl="0" marL="127000" marR="0" rtl="0" algn="r">
              <a:lnSpc>
                <a:spcPct val="115000"/>
              </a:lnSpc>
              <a:spcBef>
                <a:spcPts val="0"/>
              </a:spcBef>
              <a:spcAft>
                <a:spcPts val="0"/>
              </a:spcAft>
              <a:buClr>
                <a:schemeClr val="accent1"/>
              </a:buClr>
              <a:buSzPts val="1600"/>
              <a:buFont typeface="Noto Sans Symbols"/>
              <a:buNone/>
            </a:pPr>
            <a:r>
              <a:rPr b="0" i="0" lang="en-US" sz="1600" u="none" cap="none" strike="noStrike">
                <a:solidFill>
                  <a:srgbClr val="008000"/>
                </a:solidFill>
                <a:latin typeface="Verdana"/>
                <a:ea typeface="Verdana"/>
                <a:cs typeface="Verdana"/>
                <a:sym typeface="Verdana"/>
              </a:rPr>
              <a:t>Reached value of KPI: </a:t>
            </a:r>
            <a:r>
              <a:rPr b="1" i="0" lang="en-US" sz="1600" u="none" cap="none" strike="noStrike">
                <a:solidFill>
                  <a:srgbClr val="008000"/>
                </a:solidFill>
                <a:latin typeface="Verdana"/>
                <a:ea typeface="Verdana"/>
                <a:cs typeface="Verdana"/>
                <a:sym typeface="Verdana"/>
              </a:rPr>
              <a:t>3</a:t>
            </a:r>
            <a:endParaRPr b="0" i="0" sz="2200" u="none" cap="none" strike="noStrike">
              <a:solidFill>
                <a:srgbClr val="008000"/>
              </a:solidFill>
              <a:highlight>
                <a:srgbClr val="FFFF00"/>
              </a:highlight>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7"/>
          <p:cNvSpPr txBox="1"/>
          <p:nvPr>
            <p:ph type="title"/>
          </p:nvPr>
        </p:nvSpPr>
        <p:spPr>
          <a:xfrm>
            <a:off x="1258214" y="307760"/>
            <a:ext cx="7885786"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Deliverable D1 Requirements Specification</a:t>
            </a:r>
            <a:endParaRPr sz="2000"/>
          </a:p>
        </p:txBody>
      </p:sp>
      <p:sp>
        <p:nvSpPr>
          <p:cNvPr id="51" name="Google Shape;51;p7"/>
          <p:cNvSpPr txBox="1"/>
          <p:nvPr>
            <p:ph idx="1" type="body"/>
          </p:nvPr>
        </p:nvSpPr>
        <p:spPr>
          <a:xfrm>
            <a:off x="414207" y="1317312"/>
            <a:ext cx="4039406" cy="3479093"/>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accent1"/>
              </a:buClr>
              <a:buSzPts val="1600"/>
              <a:buFont typeface="Noto Sans Symbols"/>
              <a:buChar char="▪"/>
            </a:pPr>
            <a:r>
              <a:rPr lang="en-US"/>
              <a:t>The list of equipment and software application for TTE purposes has been created and discussed with TiR. The list includes hardware for data gathering and transfer, software IDEs and applications useful for TTE implementation.</a:t>
            </a:r>
            <a:endParaRPr/>
          </a:p>
        </p:txBody>
      </p:sp>
      <p:graphicFrame>
        <p:nvGraphicFramePr>
          <p:cNvPr id="52" name="Google Shape;52;p7"/>
          <p:cNvGraphicFramePr/>
          <p:nvPr/>
        </p:nvGraphicFramePr>
        <p:xfrm>
          <a:off x="4541444" y="4255657"/>
          <a:ext cx="3000000" cy="3000000"/>
        </p:xfrm>
        <a:graphic>
          <a:graphicData uri="http://schemas.openxmlformats.org/drawingml/2006/table">
            <a:tbl>
              <a:tblPr bandRow="1">
                <a:noFill/>
                <a:tableStyleId>{4D6571B3-8619-4A74-B885-28C4B0CD5BDC}</a:tableStyleId>
              </a:tblPr>
              <a:tblGrid>
                <a:gridCol w="529325"/>
                <a:gridCol w="2906025"/>
                <a:gridCol w="971550"/>
              </a:tblGrid>
              <a:tr h="101600">
                <a:tc>
                  <a:txBody>
                    <a:bodyPr/>
                    <a:lstStyle/>
                    <a:p>
                      <a:pPr indent="0" lvl="0" marL="0" marR="0" rtl="0" algn="ctr">
                        <a:lnSpc>
                          <a:spcPct val="150000"/>
                        </a:lnSpc>
                        <a:spcBef>
                          <a:spcPts val="0"/>
                        </a:spcBef>
                        <a:spcAft>
                          <a:spcPts val="0"/>
                        </a:spcAft>
                        <a:buNone/>
                      </a:pPr>
                      <a:r>
                        <a:rPr lang="en-US" sz="800" u="none" cap="none" strike="noStrike"/>
                        <a:t>№</a:t>
                      </a:r>
                      <a:endParaRPr sz="800" u="none" cap="none" strike="noStrike">
                        <a:solidFill>
                          <a:srgbClr val="1B264F"/>
                        </a:solidFill>
                        <a:latin typeface="Montserrat"/>
                        <a:ea typeface="Montserrat"/>
                        <a:cs typeface="Montserrat"/>
                        <a:sym typeface="Montserrat"/>
                      </a:endParaRPr>
                    </a:p>
                  </a:txBody>
                  <a:tcPr marT="0" marB="0" marR="68575" marL="68575" anchor="ctr"/>
                </a:tc>
                <a:tc>
                  <a:txBody>
                    <a:bodyPr/>
                    <a:lstStyle/>
                    <a:p>
                      <a:pPr indent="0" lvl="0" marL="0" marR="0" rtl="0" algn="ctr">
                        <a:lnSpc>
                          <a:spcPct val="150000"/>
                        </a:lnSpc>
                        <a:spcBef>
                          <a:spcPts val="0"/>
                        </a:spcBef>
                        <a:spcAft>
                          <a:spcPts val="0"/>
                        </a:spcAft>
                        <a:buNone/>
                      </a:pPr>
                      <a:r>
                        <a:rPr lang="en-US" sz="800" u="none" cap="none" strike="noStrike"/>
                        <a:t>Component</a:t>
                      </a:r>
                      <a:endParaRPr sz="800" u="none" cap="none" strike="noStrike">
                        <a:solidFill>
                          <a:srgbClr val="1B264F"/>
                        </a:solidFill>
                        <a:latin typeface="Montserrat"/>
                        <a:ea typeface="Montserrat"/>
                        <a:cs typeface="Montserrat"/>
                        <a:sym typeface="Montserrat"/>
                      </a:endParaRPr>
                    </a:p>
                  </a:txBody>
                  <a:tcPr marT="0" marB="0" marR="68575" marL="68575" anchor="ctr"/>
                </a:tc>
                <a:tc>
                  <a:txBody>
                    <a:bodyPr/>
                    <a:lstStyle/>
                    <a:p>
                      <a:pPr indent="0" lvl="0" marL="0" marR="0" rtl="0" algn="ctr">
                        <a:lnSpc>
                          <a:spcPct val="150000"/>
                        </a:lnSpc>
                        <a:spcBef>
                          <a:spcPts val="0"/>
                        </a:spcBef>
                        <a:spcAft>
                          <a:spcPts val="0"/>
                        </a:spcAft>
                        <a:buNone/>
                      </a:pPr>
                      <a:r>
                        <a:rPr lang="en-US" sz="800" u="none" cap="none" strike="noStrike"/>
                        <a:t>Amount</a:t>
                      </a:r>
                      <a:endParaRPr sz="800" u="none" cap="none" strike="noStrike">
                        <a:solidFill>
                          <a:srgbClr val="1B264F"/>
                        </a:solidFill>
                        <a:latin typeface="Montserrat"/>
                        <a:ea typeface="Montserrat"/>
                        <a:cs typeface="Montserrat"/>
                        <a:sym typeface="Montserrat"/>
                      </a:endParaRPr>
                    </a:p>
                  </a:txBody>
                  <a:tcPr marT="0" marB="0" marR="68575" marL="68575" anchor="ctr"/>
                </a:tc>
              </a:tr>
              <a:tr h="101600">
                <a:tc>
                  <a:txBody>
                    <a:bodyPr/>
                    <a:lstStyle/>
                    <a:p>
                      <a:pPr indent="0" lvl="0" marL="0" marR="0" rtl="0" algn="ctr">
                        <a:lnSpc>
                          <a:spcPct val="150000"/>
                        </a:lnSpc>
                        <a:spcBef>
                          <a:spcPts val="0"/>
                        </a:spcBef>
                        <a:spcAft>
                          <a:spcPts val="0"/>
                        </a:spcAft>
                        <a:buNone/>
                      </a:pPr>
                      <a:r>
                        <a:rPr b="1" lang="en-US" sz="800" u="none" cap="none" strike="noStrike"/>
                        <a:t>1</a:t>
                      </a:r>
                      <a:endParaRPr b="1" sz="800" u="none" cap="none" strike="noStrike">
                        <a:solidFill>
                          <a:srgbClr val="1B264F"/>
                        </a:solidFill>
                        <a:latin typeface="Montserrat"/>
                        <a:ea typeface="Montserrat"/>
                        <a:cs typeface="Montserrat"/>
                        <a:sym typeface="Montserrat"/>
                      </a:endParaRPr>
                    </a:p>
                  </a:txBody>
                  <a:tcPr marT="0" marB="0" marR="68575" marL="68575"/>
                </a:tc>
                <a:tc>
                  <a:txBody>
                    <a:bodyPr/>
                    <a:lstStyle/>
                    <a:p>
                      <a:pPr indent="0" lvl="0" marL="0" marR="0" rtl="0" algn="just">
                        <a:lnSpc>
                          <a:spcPct val="150000"/>
                        </a:lnSpc>
                        <a:spcBef>
                          <a:spcPts val="0"/>
                        </a:spcBef>
                        <a:spcAft>
                          <a:spcPts val="0"/>
                        </a:spcAft>
                        <a:buNone/>
                      </a:pPr>
                      <a:r>
                        <a:rPr b="1" lang="en-US" sz="800" u="none" cap="none" strike="noStrike"/>
                        <a:t>Gateway Teltonika RUT955 / RUT956</a:t>
                      </a:r>
                      <a:endParaRPr b="1" sz="800" u="none" cap="none" strike="noStrike">
                        <a:solidFill>
                          <a:srgbClr val="1B264F"/>
                        </a:solidFill>
                        <a:latin typeface="Montserrat"/>
                        <a:ea typeface="Montserrat"/>
                        <a:cs typeface="Montserrat"/>
                        <a:sym typeface="Montserrat"/>
                      </a:endParaRPr>
                    </a:p>
                  </a:txBody>
                  <a:tcPr marT="0" marB="0" marR="68575" marL="68575"/>
                </a:tc>
                <a:tc>
                  <a:txBody>
                    <a:bodyPr/>
                    <a:lstStyle/>
                    <a:p>
                      <a:pPr indent="0" lvl="0" marL="0" marR="0" rtl="0" algn="ctr">
                        <a:lnSpc>
                          <a:spcPct val="150000"/>
                        </a:lnSpc>
                        <a:spcBef>
                          <a:spcPts val="0"/>
                        </a:spcBef>
                        <a:spcAft>
                          <a:spcPts val="0"/>
                        </a:spcAft>
                        <a:buNone/>
                      </a:pPr>
                      <a:r>
                        <a:rPr b="1" lang="en-US" sz="800" u="none" cap="none" strike="noStrike">
                          <a:solidFill>
                            <a:srgbClr val="003FBF"/>
                          </a:solidFill>
                        </a:rPr>
                        <a:t>3 + 1</a:t>
                      </a:r>
                      <a:endParaRPr b="1" sz="800" u="none" cap="none" strike="noStrike">
                        <a:solidFill>
                          <a:srgbClr val="003FBF"/>
                        </a:solidFill>
                        <a:latin typeface="Montserrat"/>
                        <a:ea typeface="Montserrat"/>
                        <a:cs typeface="Montserrat"/>
                        <a:sym typeface="Montserrat"/>
                      </a:endParaRPr>
                    </a:p>
                  </a:txBody>
                  <a:tcPr marT="0" marB="0" marR="68575" marL="68575"/>
                </a:tc>
              </a:tr>
              <a:tr h="101600">
                <a:tc>
                  <a:txBody>
                    <a:bodyPr/>
                    <a:lstStyle/>
                    <a:p>
                      <a:pPr indent="0" lvl="0" marL="0" marR="0" rtl="0" algn="ctr">
                        <a:lnSpc>
                          <a:spcPct val="150000"/>
                        </a:lnSpc>
                        <a:spcBef>
                          <a:spcPts val="0"/>
                        </a:spcBef>
                        <a:spcAft>
                          <a:spcPts val="0"/>
                        </a:spcAft>
                        <a:buNone/>
                      </a:pPr>
                      <a:r>
                        <a:rPr b="1" lang="en-US" sz="800" u="none" cap="none" strike="noStrike"/>
                        <a:t>2</a:t>
                      </a:r>
                      <a:endParaRPr b="1" sz="800" u="none" cap="none" strike="noStrike">
                        <a:solidFill>
                          <a:srgbClr val="1B264F"/>
                        </a:solidFill>
                        <a:latin typeface="Montserrat"/>
                        <a:ea typeface="Montserrat"/>
                        <a:cs typeface="Montserrat"/>
                        <a:sym typeface="Montserrat"/>
                      </a:endParaRPr>
                    </a:p>
                  </a:txBody>
                  <a:tcPr marT="0" marB="0" marR="68575" marL="68575"/>
                </a:tc>
                <a:tc>
                  <a:txBody>
                    <a:bodyPr/>
                    <a:lstStyle/>
                    <a:p>
                      <a:pPr indent="0" lvl="0" marL="0" marR="0" rtl="0" algn="just">
                        <a:lnSpc>
                          <a:spcPct val="150000"/>
                        </a:lnSpc>
                        <a:spcBef>
                          <a:spcPts val="0"/>
                        </a:spcBef>
                        <a:spcAft>
                          <a:spcPts val="0"/>
                        </a:spcAft>
                        <a:buNone/>
                      </a:pPr>
                      <a:r>
                        <a:rPr b="1" lang="en-US" sz="800" u="none" cap="none" strike="noStrike"/>
                        <a:t>Power Meter INNOVINNPROM PKZM-3Pf4Ch</a:t>
                      </a:r>
                      <a:endParaRPr b="1" sz="800" u="none" cap="none" strike="noStrike">
                        <a:solidFill>
                          <a:srgbClr val="1B264F"/>
                        </a:solidFill>
                        <a:latin typeface="Montserrat"/>
                        <a:ea typeface="Montserrat"/>
                        <a:cs typeface="Montserrat"/>
                        <a:sym typeface="Montserrat"/>
                      </a:endParaRPr>
                    </a:p>
                  </a:txBody>
                  <a:tcPr marT="0" marB="0" marR="68575" marL="68575"/>
                </a:tc>
                <a:tc>
                  <a:txBody>
                    <a:bodyPr/>
                    <a:lstStyle/>
                    <a:p>
                      <a:pPr indent="0" lvl="0" marL="0" marR="0" rtl="0" algn="ctr">
                        <a:lnSpc>
                          <a:spcPct val="150000"/>
                        </a:lnSpc>
                        <a:spcBef>
                          <a:spcPts val="0"/>
                        </a:spcBef>
                        <a:spcAft>
                          <a:spcPts val="0"/>
                        </a:spcAft>
                        <a:buNone/>
                      </a:pPr>
                      <a:r>
                        <a:rPr b="1" lang="en-US" sz="800" u="none" cap="none" strike="noStrike">
                          <a:solidFill>
                            <a:srgbClr val="003FBF"/>
                          </a:solidFill>
                        </a:rPr>
                        <a:t>17</a:t>
                      </a:r>
                      <a:endParaRPr b="1" sz="800" u="none" cap="none" strike="noStrike">
                        <a:solidFill>
                          <a:srgbClr val="003FBF"/>
                        </a:solidFill>
                        <a:latin typeface="Montserrat"/>
                        <a:ea typeface="Montserrat"/>
                        <a:cs typeface="Montserrat"/>
                        <a:sym typeface="Montserrat"/>
                      </a:endParaRPr>
                    </a:p>
                  </a:txBody>
                  <a:tcPr marT="0" marB="0" marR="68575" marL="68575"/>
                </a:tc>
              </a:tr>
            </a:tbl>
          </a:graphicData>
        </a:graphic>
      </p:graphicFrame>
      <p:graphicFrame>
        <p:nvGraphicFramePr>
          <p:cNvPr id="53" name="Google Shape;53;p7"/>
          <p:cNvGraphicFramePr/>
          <p:nvPr/>
        </p:nvGraphicFramePr>
        <p:xfrm>
          <a:off x="4541444" y="1006337"/>
          <a:ext cx="3000000" cy="3000000"/>
        </p:xfrm>
        <a:graphic>
          <a:graphicData uri="http://schemas.openxmlformats.org/drawingml/2006/table">
            <a:tbl>
              <a:tblPr bandRow="1">
                <a:noFill/>
                <a:tableStyleId>{4D6571B3-8619-4A74-B885-28C4B0CD5BDC}</a:tableStyleId>
              </a:tblPr>
              <a:tblGrid>
                <a:gridCol w="508050"/>
                <a:gridCol w="2915650"/>
                <a:gridCol w="983200"/>
              </a:tblGrid>
              <a:tr h="198050">
                <a:tc>
                  <a:txBody>
                    <a:bodyPr/>
                    <a:lstStyle/>
                    <a:p>
                      <a:pPr indent="0" lvl="0" marL="0" marR="0" rtl="0" algn="ctr">
                        <a:lnSpc>
                          <a:spcPct val="150000"/>
                        </a:lnSpc>
                        <a:spcBef>
                          <a:spcPts val="0"/>
                        </a:spcBef>
                        <a:spcAft>
                          <a:spcPts val="0"/>
                        </a:spcAft>
                        <a:buNone/>
                      </a:pPr>
                      <a:r>
                        <a:rPr lang="en-US" sz="800" u="none" cap="none" strike="noStrike"/>
                        <a:t>№</a:t>
                      </a:r>
                      <a:endParaRPr sz="800" u="none" cap="none" strike="noStrike">
                        <a:solidFill>
                          <a:srgbClr val="1B264F"/>
                        </a:solidFill>
                        <a:latin typeface="Montserrat"/>
                        <a:ea typeface="Montserrat"/>
                        <a:cs typeface="Montserrat"/>
                        <a:sym typeface="Montserrat"/>
                      </a:endParaRPr>
                    </a:p>
                  </a:txBody>
                  <a:tcPr marT="0" marB="0" marR="55950" marL="55950" anchor="ctr"/>
                </a:tc>
                <a:tc>
                  <a:txBody>
                    <a:bodyPr/>
                    <a:lstStyle/>
                    <a:p>
                      <a:pPr indent="0" lvl="0" marL="0" marR="0" rtl="0" algn="ctr">
                        <a:lnSpc>
                          <a:spcPct val="150000"/>
                        </a:lnSpc>
                        <a:spcBef>
                          <a:spcPts val="0"/>
                        </a:spcBef>
                        <a:spcAft>
                          <a:spcPts val="0"/>
                        </a:spcAft>
                        <a:buNone/>
                      </a:pPr>
                      <a:r>
                        <a:rPr lang="en-US" sz="800" u="none" cap="none" strike="noStrike"/>
                        <a:t>Component</a:t>
                      </a:r>
                      <a:endParaRPr sz="200" u="none" cap="none" strike="noStrike">
                        <a:solidFill>
                          <a:srgbClr val="1B264F"/>
                        </a:solidFill>
                        <a:latin typeface="Montserrat"/>
                        <a:ea typeface="Montserrat"/>
                        <a:cs typeface="Montserrat"/>
                        <a:sym typeface="Montserrat"/>
                      </a:endParaRPr>
                    </a:p>
                  </a:txBody>
                  <a:tcPr marT="0" marB="0" marR="55950" marL="55950" anchor="ctr"/>
                </a:tc>
                <a:tc>
                  <a:txBody>
                    <a:bodyPr/>
                    <a:lstStyle/>
                    <a:p>
                      <a:pPr indent="0" lvl="0" marL="0" marR="0" rtl="0" algn="ctr">
                        <a:lnSpc>
                          <a:spcPct val="150000"/>
                        </a:lnSpc>
                        <a:spcBef>
                          <a:spcPts val="0"/>
                        </a:spcBef>
                        <a:spcAft>
                          <a:spcPts val="0"/>
                        </a:spcAft>
                        <a:buNone/>
                      </a:pPr>
                      <a:r>
                        <a:rPr lang="en-US" sz="800" u="none" cap="none" strike="noStrike"/>
                        <a:t>Amount</a:t>
                      </a:r>
                      <a:endParaRPr sz="200" u="none" cap="none" strike="noStrike">
                        <a:solidFill>
                          <a:srgbClr val="1B264F"/>
                        </a:solidFill>
                        <a:latin typeface="Montserrat"/>
                        <a:ea typeface="Montserrat"/>
                        <a:cs typeface="Montserrat"/>
                        <a:sym typeface="Montserrat"/>
                      </a:endParaRPr>
                    </a:p>
                  </a:txBody>
                  <a:tcPr marT="0" marB="0" marR="55950" marL="55950" anchor="ctr"/>
                </a:tc>
              </a:tr>
              <a:tr h="141300">
                <a:tc>
                  <a:txBody>
                    <a:bodyPr/>
                    <a:lstStyle/>
                    <a:p>
                      <a:pPr indent="0" lvl="0" marL="0" marR="0" rtl="0" algn="ctr">
                        <a:lnSpc>
                          <a:spcPct val="150000"/>
                        </a:lnSpc>
                        <a:spcBef>
                          <a:spcPts val="0"/>
                        </a:spcBef>
                        <a:spcAft>
                          <a:spcPts val="0"/>
                        </a:spcAft>
                        <a:buNone/>
                      </a:pPr>
                      <a:r>
                        <a:rPr b="1" lang="en-US" sz="800" u="none" cap="none" strike="noStrike"/>
                        <a:t>1</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just">
                        <a:lnSpc>
                          <a:spcPct val="150000"/>
                        </a:lnSpc>
                        <a:spcBef>
                          <a:spcPts val="0"/>
                        </a:spcBef>
                        <a:spcAft>
                          <a:spcPts val="0"/>
                        </a:spcAft>
                        <a:buNone/>
                      </a:pPr>
                      <a:r>
                        <a:rPr b="1" lang="en-US" sz="800" u="none" cap="none" strike="noStrike"/>
                        <a:t>CAD Route InnoVinnprom 2.0.17</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ctr">
                        <a:lnSpc>
                          <a:spcPct val="150000"/>
                        </a:lnSpc>
                        <a:spcBef>
                          <a:spcPts val="0"/>
                        </a:spcBef>
                        <a:spcAft>
                          <a:spcPts val="0"/>
                        </a:spcAft>
                        <a:buNone/>
                      </a:pPr>
                      <a:r>
                        <a:rPr b="1" lang="en-US" sz="800" u="none" cap="none" strike="noStrike"/>
                        <a:t>1 lic</a:t>
                      </a:r>
                      <a:endParaRPr b="1" sz="800" u="none" cap="none" strike="noStrike">
                        <a:solidFill>
                          <a:srgbClr val="1B264F"/>
                        </a:solidFill>
                        <a:latin typeface="Montserrat"/>
                        <a:ea typeface="Montserrat"/>
                        <a:cs typeface="Montserrat"/>
                        <a:sym typeface="Montserrat"/>
                      </a:endParaRPr>
                    </a:p>
                  </a:txBody>
                  <a:tcPr marT="0" marB="0" marR="55950" marL="55950"/>
                </a:tc>
              </a:tr>
              <a:tr h="141300">
                <a:tc>
                  <a:txBody>
                    <a:bodyPr/>
                    <a:lstStyle/>
                    <a:p>
                      <a:pPr indent="0" lvl="0" marL="0" marR="0" rtl="0" algn="ctr">
                        <a:lnSpc>
                          <a:spcPct val="150000"/>
                        </a:lnSpc>
                        <a:spcBef>
                          <a:spcPts val="0"/>
                        </a:spcBef>
                        <a:spcAft>
                          <a:spcPts val="0"/>
                        </a:spcAft>
                        <a:buNone/>
                      </a:pPr>
                      <a:r>
                        <a:rPr b="1" lang="en-US" sz="800" u="none" cap="none" strike="noStrike"/>
                        <a:t>2</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just">
                        <a:lnSpc>
                          <a:spcPct val="150000"/>
                        </a:lnSpc>
                        <a:spcBef>
                          <a:spcPts val="0"/>
                        </a:spcBef>
                        <a:spcAft>
                          <a:spcPts val="0"/>
                        </a:spcAft>
                        <a:buNone/>
                      </a:pPr>
                      <a:r>
                        <a:rPr b="1" lang="en-US" sz="800" u="none" cap="none" strike="noStrike"/>
                        <a:t>Java 11.0.15</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ctr">
                        <a:lnSpc>
                          <a:spcPct val="150000"/>
                        </a:lnSpc>
                        <a:spcBef>
                          <a:spcPts val="0"/>
                        </a:spcBef>
                        <a:spcAft>
                          <a:spcPts val="0"/>
                        </a:spcAft>
                        <a:buNone/>
                      </a:pPr>
                      <a:r>
                        <a:rPr b="1" lang="en-US" sz="800" u="none" cap="none" strike="noStrike"/>
                        <a:t>1 lic</a:t>
                      </a:r>
                      <a:endParaRPr b="1" sz="800" u="none" cap="none" strike="noStrike">
                        <a:solidFill>
                          <a:srgbClr val="1B264F"/>
                        </a:solidFill>
                        <a:latin typeface="Montserrat"/>
                        <a:ea typeface="Montserrat"/>
                        <a:cs typeface="Montserrat"/>
                        <a:sym typeface="Montserrat"/>
                      </a:endParaRPr>
                    </a:p>
                  </a:txBody>
                  <a:tcPr marT="0" marB="0" marR="55950" marL="55950"/>
                </a:tc>
              </a:tr>
              <a:tr h="141300">
                <a:tc>
                  <a:txBody>
                    <a:bodyPr/>
                    <a:lstStyle/>
                    <a:p>
                      <a:pPr indent="0" lvl="0" marL="0" marR="0" rtl="0" algn="ctr">
                        <a:lnSpc>
                          <a:spcPct val="150000"/>
                        </a:lnSpc>
                        <a:spcBef>
                          <a:spcPts val="0"/>
                        </a:spcBef>
                        <a:spcAft>
                          <a:spcPts val="0"/>
                        </a:spcAft>
                        <a:buNone/>
                      </a:pPr>
                      <a:r>
                        <a:rPr b="1" lang="en-US" sz="800" u="none" cap="none" strike="noStrike"/>
                        <a:t>3</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just">
                        <a:lnSpc>
                          <a:spcPct val="150000"/>
                        </a:lnSpc>
                        <a:spcBef>
                          <a:spcPts val="0"/>
                        </a:spcBef>
                        <a:spcAft>
                          <a:spcPts val="0"/>
                        </a:spcAft>
                        <a:buNone/>
                      </a:pPr>
                      <a:r>
                        <a:rPr b="1" lang="en-US" sz="800" u="none" cap="none" strike="noStrike"/>
                        <a:t>NodeJS 16.15.1</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ctr">
                        <a:lnSpc>
                          <a:spcPct val="150000"/>
                        </a:lnSpc>
                        <a:spcBef>
                          <a:spcPts val="0"/>
                        </a:spcBef>
                        <a:spcAft>
                          <a:spcPts val="0"/>
                        </a:spcAft>
                        <a:buNone/>
                      </a:pPr>
                      <a:r>
                        <a:rPr b="1" lang="en-US" sz="800" u="none" cap="none" strike="noStrike"/>
                        <a:t>1 lic</a:t>
                      </a:r>
                      <a:endParaRPr b="1" sz="800" u="none" cap="none" strike="noStrike">
                        <a:solidFill>
                          <a:srgbClr val="1B264F"/>
                        </a:solidFill>
                        <a:latin typeface="Montserrat"/>
                        <a:ea typeface="Montserrat"/>
                        <a:cs typeface="Montserrat"/>
                        <a:sym typeface="Montserrat"/>
                      </a:endParaRPr>
                    </a:p>
                  </a:txBody>
                  <a:tcPr marT="0" marB="0" marR="55950" marL="55950"/>
                </a:tc>
              </a:tr>
              <a:tr h="141300">
                <a:tc>
                  <a:txBody>
                    <a:bodyPr/>
                    <a:lstStyle/>
                    <a:p>
                      <a:pPr indent="0" lvl="0" marL="0" marR="0" rtl="0" algn="ctr">
                        <a:lnSpc>
                          <a:spcPct val="150000"/>
                        </a:lnSpc>
                        <a:spcBef>
                          <a:spcPts val="0"/>
                        </a:spcBef>
                        <a:spcAft>
                          <a:spcPts val="0"/>
                        </a:spcAft>
                        <a:buNone/>
                      </a:pPr>
                      <a:r>
                        <a:rPr b="1" lang="en-US" sz="800" u="none" cap="none" strike="noStrike"/>
                        <a:t>4</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just">
                        <a:lnSpc>
                          <a:spcPct val="150000"/>
                        </a:lnSpc>
                        <a:spcBef>
                          <a:spcPts val="0"/>
                        </a:spcBef>
                        <a:spcAft>
                          <a:spcPts val="0"/>
                        </a:spcAft>
                        <a:buNone/>
                      </a:pPr>
                      <a:r>
                        <a:rPr b="1" lang="en-US" sz="800" u="none" cap="none" strike="noStrike"/>
                        <a:t>React 16.13.1</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ctr">
                        <a:lnSpc>
                          <a:spcPct val="150000"/>
                        </a:lnSpc>
                        <a:spcBef>
                          <a:spcPts val="0"/>
                        </a:spcBef>
                        <a:spcAft>
                          <a:spcPts val="0"/>
                        </a:spcAft>
                        <a:buNone/>
                      </a:pPr>
                      <a:r>
                        <a:rPr b="1" lang="en-US" sz="800" u="none" cap="none" strike="noStrike"/>
                        <a:t>1 lic</a:t>
                      </a:r>
                      <a:endParaRPr b="1" sz="800" u="none" cap="none" strike="noStrike">
                        <a:solidFill>
                          <a:srgbClr val="1B264F"/>
                        </a:solidFill>
                        <a:latin typeface="Montserrat"/>
                        <a:ea typeface="Montserrat"/>
                        <a:cs typeface="Montserrat"/>
                        <a:sym typeface="Montserrat"/>
                      </a:endParaRPr>
                    </a:p>
                  </a:txBody>
                  <a:tcPr marT="0" marB="0" marR="55950" marL="55950"/>
                </a:tc>
              </a:tr>
              <a:tr h="141300">
                <a:tc>
                  <a:txBody>
                    <a:bodyPr/>
                    <a:lstStyle/>
                    <a:p>
                      <a:pPr indent="0" lvl="0" marL="0" marR="0" rtl="0" algn="ctr">
                        <a:lnSpc>
                          <a:spcPct val="150000"/>
                        </a:lnSpc>
                        <a:spcBef>
                          <a:spcPts val="0"/>
                        </a:spcBef>
                        <a:spcAft>
                          <a:spcPts val="0"/>
                        </a:spcAft>
                        <a:buNone/>
                      </a:pPr>
                      <a:r>
                        <a:rPr b="1" lang="en-US" sz="800" u="none" cap="none" strike="noStrike"/>
                        <a:t>5</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just">
                        <a:lnSpc>
                          <a:spcPct val="150000"/>
                        </a:lnSpc>
                        <a:spcBef>
                          <a:spcPts val="0"/>
                        </a:spcBef>
                        <a:spcAft>
                          <a:spcPts val="0"/>
                        </a:spcAft>
                        <a:buNone/>
                      </a:pPr>
                      <a:r>
                        <a:rPr b="1" lang="en-US" sz="800" u="none" cap="none" strike="noStrike"/>
                        <a:t>Bootstrap 4.6</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ctr">
                        <a:lnSpc>
                          <a:spcPct val="150000"/>
                        </a:lnSpc>
                        <a:spcBef>
                          <a:spcPts val="0"/>
                        </a:spcBef>
                        <a:spcAft>
                          <a:spcPts val="0"/>
                        </a:spcAft>
                        <a:buNone/>
                      </a:pPr>
                      <a:r>
                        <a:rPr b="1" lang="en-US" sz="800" u="none" cap="none" strike="noStrike"/>
                        <a:t>1 lic</a:t>
                      </a:r>
                      <a:endParaRPr b="1" sz="800" u="none" cap="none" strike="noStrike">
                        <a:solidFill>
                          <a:srgbClr val="1B264F"/>
                        </a:solidFill>
                        <a:latin typeface="Montserrat"/>
                        <a:ea typeface="Montserrat"/>
                        <a:cs typeface="Montserrat"/>
                        <a:sym typeface="Montserrat"/>
                      </a:endParaRPr>
                    </a:p>
                  </a:txBody>
                  <a:tcPr marT="0" marB="0" marR="55950" marL="55950"/>
                </a:tc>
              </a:tr>
              <a:tr h="141300">
                <a:tc>
                  <a:txBody>
                    <a:bodyPr/>
                    <a:lstStyle/>
                    <a:p>
                      <a:pPr indent="0" lvl="0" marL="0" marR="0" rtl="0" algn="ctr">
                        <a:lnSpc>
                          <a:spcPct val="150000"/>
                        </a:lnSpc>
                        <a:spcBef>
                          <a:spcPts val="0"/>
                        </a:spcBef>
                        <a:spcAft>
                          <a:spcPts val="0"/>
                        </a:spcAft>
                        <a:buNone/>
                      </a:pPr>
                      <a:r>
                        <a:rPr b="1" lang="en-US" sz="800" u="none" cap="none" strike="noStrike"/>
                        <a:t>6</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just">
                        <a:lnSpc>
                          <a:spcPct val="150000"/>
                        </a:lnSpc>
                        <a:spcBef>
                          <a:spcPts val="0"/>
                        </a:spcBef>
                        <a:spcAft>
                          <a:spcPts val="0"/>
                        </a:spcAft>
                        <a:buNone/>
                      </a:pPr>
                      <a:r>
                        <a:rPr b="1" lang="en-US" sz="800" u="none" cap="none" strike="noStrike"/>
                        <a:t>Grafana 7.1.15</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ctr">
                        <a:lnSpc>
                          <a:spcPct val="150000"/>
                        </a:lnSpc>
                        <a:spcBef>
                          <a:spcPts val="0"/>
                        </a:spcBef>
                        <a:spcAft>
                          <a:spcPts val="0"/>
                        </a:spcAft>
                        <a:buNone/>
                      </a:pPr>
                      <a:r>
                        <a:rPr b="1" lang="en-US" sz="800" u="none" cap="none" strike="noStrike"/>
                        <a:t>1 lic</a:t>
                      </a:r>
                      <a:endParaRPr b="1" sz="800" u="none" cap="none" strike="noStrike">
                        <a:solidFill>
                          <a:srgbClr val="1B264F"/>
                        </a:solidFill>
                        <a:latin typeface="Montserrat"/>
                        <a:ea typeface="Montserrat"/>
                        <a:cs typeface="Montserrat"/>
                        <a:sym typeface="Montserrat"/>
                      </a:endParaRPr>
                    </a:p>
                  </a:txBody>
                  <a:tcPr marT="0" marB="0" marR="55950" marL="55950"/>
                </a:tc>
              </a:tr>
              <a:tr h="141300">
                <a:tc>
                  <a:txBody>
                    <a:bodyPr/>
                    <a:lstStyle/>
                    <a:p>
                      <a:pPr indent="0" lvl="0" marL="0" marR="0" rtl="0" algn="ctr">
                        <a:lnSpc>
                          <a:spcPct val="150000"/>
                        </a:lnSpc>
                        <a:spcBef>
                          <a:spcPts val="0"/>
                        </a:spcBef>
                        <a:spcAft>
                          <a:spcPts val="0"/>
                        </a:spcAft>
                        <a:buNone/>
                      </a:pPr>
                      <a:r>
                        <a:rPr b="1" lang="en-US" sz="800" u="none" cap="none" strike="noStrike"/>
                        <a:t>7</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just">
                        <a:lnSpc>
                          <a:spcPct val="150000"/>
                        </a:lnSpc>
                        <a:spcBef>
                          <a:spcPts val="0"/>
                        </a:spcBef>
                        <a:spcAft>
                          <a:spcPts val="0"/>
                        </a:spcAft>
                        <a:buNone/>
                      </a:pPr>
                      <a:r>
                        <a:rPr b="1" lang="en-US" sz="800" u="none" cap="none" strike="noStrike"/>
                        <a:t>Guacamole 1.1.0 or MeshCentral 0.9.61</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ctr">
                        <a:lnSpc>
                          <a:spcPct val="150000"/>
                        </a:lnSpc>
                        <a:spcBef>
                          <a:spcPts val="0"/>
                        </a:spcBef>
                        <a:spcAft>
                          <a:spcPts val="0"/>
                        </a:spcAft>
                        <a:buNone/>
                      </a:pPr>
                      <a:r>
                        <a:rPr b="1" lang="en-US" sz="800" u="none" cap="none" strike="noStrike"/>
                        <a:t>1 lic</a:t>
                      </a:r>
                      <a:endParaRPr b="1" sz="800" u="none" cap="none" strike="noStrike">
                        <a:solidFill>
                          <a:srgbClr val="1B264F"/>
                        </a:solidFill>
                        <a:latin typeface="Montserrat"/>
                        <a:ea typeface="Montserrat"/>
                        <a:cs typeface="Montserrat"/>
                        <a:sym typeface="Montserrat"/>
                      </a:endParaRPr>
                    </a:p>
                  </a:txBody>
                  <a:tcPr marT="0" marB="0" marR="55950" marL="55950"/>
                </a:tc>
              </a:tr>
              <a:tr h="141300">
                <a:tc>
                  <a:txBody>
                    <a:bodyPr/>
                    <a:lstStyle/>
                    <a:p>
                      <a:pPr indent="0" lvl="0" marL="0" marR="0" rtl="0" algn="ctr">
                        <a:lnSpc>
                          <a:spcPct val="150000"/>
                        </a:lnSpc>
                        <a:spcBef>
                          <a:spcPts val="0"/>
                        </a:spcBef>
                        <a:spcAft>
                          <a:spcPts val="0"/>
                        </a:spcAft>
                        <a:buNone/>
                      </a:pPr>
                      <a:r>
                        <a:rPr b="1" lang="en-US" sz="800" u="none" cap="none" strike="noStrike"/>
                        <a:t>8</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just">
                        <a:lnSpc>
                          <a:spcPct val="150000"/>
                        </a:lnSpc>
                        <a:spcBef>
                          <a:spcPts val="0"/>
                        </a:spcBef>
                        <a:spcAft>
                          <a:spcPts val="0"/>
                        </a:spcAft>
                        <a:buNone/>
                      </a:pPr>
                      <a:r>
                        <a:rPr b="1" lang="en-US" sz="800" u="none" cap="none" strike="noStrike"/>
                        <a:t>PostgreSQL 14.4 with TimescaleDB 2.7</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ctr">
                        <a:lnSpc>
                          <a:spcPct val="150000"/>
                        </a:lnSpc>
                        <a:spcBef>
                          <a:spcPts val="0"/>
                        </a:spcBef>
                        <a:spcAft>
                          <a:spcPts val="0"/>
                        </a:spcAft>
                        <a:buNone/>
                      </a:pPr>
                      <a:r>
                        <a:rPr b="1" lang="en-US" sz="800" u="none" cap="none" strike="noStrike"/>
                        <a:t>1 lic</a:t>
                      </a:r>
                      <a:endParaRPr b="1" sz="800" u="none" cap="none" strike="noStrike">
                        <a:solidFill>
                          <a:srgbClr val="1B264F"/>
                        </a:solidFill>
                        <a:latin typeface="Montserrat"/>
                        <a:ea typeface="Montserrat"/>
                        <a:cs typeface="Montserrat"/>
                        <a:sym typeface="Montserrat"/>
                      </a:endParaRPr>
                    </a:p>
                  </a:txBody>
                  <a:tcPr marT="0" marB="0" marR="55950" marL="55950"/>
                </a:tc>
              </a:tr>
              <a:tr h="141300">
                <a:tc>
                  <a:txBody>
                    <a:bodyPr/>
                    <a:lstStyle/>
                    <a:p>
                      <a:pPr indent="0" lvl="0" marL="0" marR="0" rtl="0" algn="ctr">
                        <a:lnSpc>
                          <a:spcPct val="150000"/>
                        </a:lnSpc>
                        <a:spcBef>
                          <a:spcPts val="0"/>
                        </a:spcBef>
                        <a:spcAft>
                          <a:spcPts val="0"/>
                        </a:spcAft>
                        <a:buNone/>
                      </a:pPr>
                      <a:r>
                        <a:rPr b="1" lang="en-US" sz="800" u="none" cap="none" strike="noStrike"/>
                        <a:t>9</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just">
                        <a:lnSpc>
                          <a:spcPct val="150000"/>
                        </a:lnSpc>
                        <a:spcBef>
                          <a:spcPts val="0"/>
                        </a:spcBef>
                        <a:spcAft>
                          <a:spcPts val="0"/>
                        </a:spcAft>
                        <a:buNone/>
                      </a:pPr>
                      <a:r>
                        <a:rPr b="1" lang="en-US" sz="800" u="none" cap="none" strike="noStrike"/>
                        <a:t>Spring boot 2.6</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ctr">
                        <a:lnSpc>
                          <a:spcPct val="150000"/>
                        </a:lnSpc>
                        <a:spcBef>
                          <a:spcPts val="0"/>
                        </a:spcBef>
                        <a:spcAft>
                          <a:spcPts val="0"/>
                        </a:spcAft>
                        <a:buNone/>
                      </a:pPr>
                      <a:r>
                        <a:rPr b="1" lang="en-US" sz="800" u="none" cap="none" strike="noStrike"/>
                        <a:t>1 lic</a:t>
                      </a:r>
                      <a:endParaRPr b="1" sz="800" u="none" cap="none" strike="noStrike">
                        <a:solidFill>
                          <a:srgbClr val="1B264F"/>
                        </a:solidFill>
                        <a:latin typeface="Montserrat"/>
                        <a:ea typeface="Montserrat"/>
                        <a:cs typeface="Montserrat"/>
                        <a:sym typeface="Montserrat"/>
                      </a:endParaRPr>
                    </a:p>
                  </a:txBody>
                  <a:tcPr marT="0" marB="0" marR="55950" marL="55950"/>
                </a:tc>
              </a:tr>
              <a:tr h="141300">
                <a:tc>
                  <a:txBody>
                    <a:bodyPr/>
                    <a:lstStyle/>
                    <a:p>
                      <a:pPr indent="0" lvl="0" marL="0" marR="0" rtl="0" algn="ctr">
                        <a:lnSpc>
                          <a:spcPct val="150000"/>
                        </a:lnSpc>
                        <a:spcBef>
                          <a:spcPts val="0"/>
                        </a:spcBef>
                        <a:spcAft>
                          <a:spcPts val="0"/>
                        </a:spcAft>
                        <a:buNone/>
                      </a:pPr>
                      <a:r>
                        <a:rPr b="1" i="0" lang="en-US" sz="800" u="none" cap="none" strike="noStrike">
                          <a:solidFill>
                            <a:schemeClr val="dk1"/>
                          </a:solidFill>
                          <a:latin typeface="Arial"/>
                          <a:ea typeface="Arial"/>
                          <a:cs typeface="Arial"/>
                          <a:sym typeface="Arial"/>
                        </a:rPr>
                        <a:t>10</a:t>
                      </a:r>
                      <a:endParaRPr b="1" i="0" sz="800" u="none" cap="none" strike="noStrike">
                        <a:solidFill>
                          <a:schemeClr val="dk1"/>
                        </a:solidFill>
                        <a:latin typeface="Arial"/>
                        <a:ea typeface="Arial"/>
                        <a:cs typeface="Arial"/>
                        <a:sym typeface="Arial"/>
                      </a:endParaRPr>
                    </a:p>
                  </a:txBody>
                  <a:tcPr marT="0" marB="0" marR="55950" marL="55950"/>
                </a:tc>
                <a:tc>
                  <a:txBody>
                    <a:bodyPr/>
                    <a:lstStyle/>
                    <a:p>
                      <a:pPr indent="0" lvl="0" marL="0" marR="0" rtl="0" algn="just">
                        <a:lnSpc>
                          <a:spcPct val="150000"/>
                        </a:lnSpc>
                        <a:spcBef>
                          <a:spcPts val="0"/>
                        </a:spcBef>
                        <a:spcAft>
                          <a:spcPts val="0"/>
                        </a:spcAft>
                        <a:buNone/>
                      </a:pPr>
                      <a:r>
                        <a:rPr b="1" lang="en-US" sz="800" u="none" cap="none" strike="noStrike"/>
                        <a:t>Python 3</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ctr">
                        <a:lnSpc>
                          <a:spcPct val="150000"/>
                        </a:lnSpc>
                        <a:spcBef>
                          <a:spcPts val="0"/>
                        </a:spcBef>
                        <a:spcAft>
                          <a:spcPts val="0"/>
                        </a:spcAft>
                        <a:buNone/>
                      </a:pPr>
                      <a:r>
                        <a:rPr b="1" lang="en-US" sz="800" u="none" cap="none" strike="noStrike"/>
                        <a:t>1 lic</a:t>
                      </a:r>
                      <a:endParaRPr b="1" sz="800" u="none" cap="none" strike="noStrike">
                        <a:solidFill>
                          <a:srgbClr val="1B264F"/>
                        </a:solidFill>
                        <a:latin typeface="Montserrat"/>
                        <a:ea typeface="Montserrat"/>
                        <a:cs typeface="Montserrat"/>
                        <a:sym typeface="Montserrat"/>
                      </a:endParaRPr>
                    </a:p>
                  </a:txBody>
                  <a:tcPr marT="0" marB="0" marR="55950" marL="55950"/>
                </a:tc>
              </a:tr>
              <a:tr h="141300">
                <a:tc>
                  <a:txBody>
                    <a:bodyPr/>
                    <a:lstStyle/>
                    <a:p>
                      <a:pPr indent="0" lvl="0" marL="0" marR="0" rtl="0" algn="ctr">
                        <a:lnSpc>
                          <a:spcPct val="150000"/>
                        </a:lnSpc>
                        <a:spcBef>
                          <a:spcPts val="0"/>
                        </a:spcBef>
                        <a:spcAft>
                          <a:spcPts val="0"/>
                        </a:spcAft>
                        <a:buNone/>
                      </a:pPr>
                      <a:r>
                        <a:rPr b="1" lang="en-US" sz="800" u="none" cap="none" strike="noStrike"/>
                        <a:t>11</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just">
                        <a:lnSpc>
                          <a:spcPct val="150000"/>
                        </a:lnSpc>
                        <a:spcBef>
                          <a:spcPts val="0"/>
                        </a:spcBef>
                        <a:spcAft>
                          <a:spcPts val="0"/>
                        </a:spcAft>
                        <a:buNone/>
                      </a:pPr>
                      <a:r>
                        <a:rPr b="1" lang="en-US" sz="800" u="none" cap="none" strike="noStrike"/>
                        <a:t>Google Collab</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ctr">
                        <a:lnSpc>
                          <a:spcPct val="150000"/>
                        </a:lnSpc>
                        <a:spcBef>
                          <a:spcPts val="0"/>
                        </a:spcBef>
                        <a:spcAft>
                          <a:spcPts val="0"/>
                        </a:spcAft>
                        <a:buNone/>
                      </a:pPr>
                      <a:r>
                        <a:rPr b="1" lang="en-US" sz="800" u="none" cap="none" strike="noStrike"/>
                        <a:t>1 lic</a:t>
                      </a:r>
                      <a:endParaRPr b="1" sz="800" u="none" cap="none" strike="noStrike">
                        <a:solidFill>
                          <a:srgbClr val="1B264F"/>
                        </a:solidFill>
                        <a:latin typeface="Montserrat"/>
                        <a:ea typeface="Montserrat"/>
                        <a:cs typeface="Montserrat"/>
                        <a:sym typeface="Montserrat"/>
                      </a:endParaRPr>
                    </a:p>
                  </a:txBody>
                  <a:tcPr marT="0" marB="0" marR="55950" marL="55950"/>
                </a:tc>
              </a:tr>
              <a:tr h="141300">
                <a:tc>
                  <a:txBody>
                    <a:bodyPr/>
                    <a:lstStyle/>
                    <a:p>
                      <a:pPr indent="0" lvl="0" marL="0" marR="0" rtl="0" algn="ctr">
                        <a:lnSpc>
                          <a:spcPct val="150000"/>
                        </a:lnSpc>
                        <a:spcBef>
                          <a:spcPts val="0"/>
                        </a:spcBef>
                        <a:spcAft>
                          <a:spcPts val="0"/>
                        </a:spcAft>
                        <a:buNone/>
                      </a:pPr>
                      <a:r>
                        <a:rPr b="1" i="0" lang="en-US" sz="800" u="none" cap="none" strike="noStrike">
                          <a:solidFill>
                            <a:schemeClr val="dk1"/>
                          </a:solidFill>
                          <a:latin typeface="Arial"/>
                          <a:ea typeface="Arial"/>
                          <a:cs typeface="Arial"/>
                          <a:sym typeface="Arial"/>
                        </a:rPr>
                        <a:t>12</a:t>
                      </a:r>
                      <a:endParaRPr b="1" i="0" sz="800" u="none" cap="none" strike="noStrike">
                        <a:solidFill>
                          <a:schemeClr val="dk1"/>
                        </a:solidFill>
                        <a:latin typeface="Arial"/>
                        <a:ea typeface="Arial"/>
                        <a:cs typeface="Arial"/>
                        <a:sym typeface="Arial"/>
                      </a:endParaRPr>
                    </a:p>
                  </a:txBody>
                  <a:tcPr marT="0" marB="0" marR="55950" marL="55950"/>
                </a:tc>
                <a:tc>
                  <a:txBody>
                    <a:bodyPr/>
                    <a:lstStyle/>
                    <a:p>
                      <a:pPr indent="0" lvl="0" marL="0" marR="0" rtl="0" algn="just">
                        <a:lnSpc>
                          <a:spcPct val="150000"/>
                        </a:lnSpc>
                        <a:spcBef>
                          <a:spcPts val="0"/>
                        </a:spcBef>
                        <a:spcAft>
                          <a:spcPts val="0"/>
                        </a:spcAft>
                        <a:buNone/>
                      </a:pPr>
                      <a:r>
                        <a:rPr b="1" lang="en-US" sz="800" u="none" cap="none" strike="noStrike"/>
                        <a:t>PyTorch 1.11.0</a:t>
                      </a:r>
                      <a:endParaRPr b="1" sz="800" u="none" cap="none" strike="noStrike">
                        <a:solidFill>
                          <a:srgbClr val="1B264F"/>
                        </a:solidFill>
                        <a:latin typeface="Montserrat"/>
                        <a:ea typeface="Montserrat"/>
                        <a:cs typeface="Montserrat"/>
                        <a:sym typeface="Montserrat"/>
                      </a:endParaRPr>
                    </a:p>
                  </a:txBody>
                  <a:tcPr marT="0" marB="0" marR="55950" marL="55950"/>
                </a:tc>
                <a:tc>
                  <a:txBody>
                    <a:bodyPr/>
                    <a:lstStyle/>
                    <a:p>
                      <a:pPr indent="0" lvl="0" marL="0" marR="0" rtl="0" algn="ctr">
                        <a:lnSpc>
                          <a:spcPct val="150000"/>
                        </a:lnSpc>
                        <a:spcBef>
                          <a:spcPts val="0"/>
                        </a:spcBef>
                        <a:spcAft>
                          <a:spcPts val="0"/>
                        </a:spcAft>
                        <a:buNone/>
                      </a:pPr>
                      <a:r>
                        <a:rPr b="1" lang="en-US" sz="800" u="none" cap="none" strike="noStrike"/>
                        <a:t>1 lic</a:t>
                      </a:r>
                      <a:endParaRPr b="1" sz="800" u="none" cap="none" strike="noStrike">
                        <a:solidFill>
                          <a:srgbClr val="1B264F"/>
                        </a:solidFill>
                        <a:latin typeface="Montserrat"/>
                        <a:ea typeface="Montserrat"/>
                        <a:cs typeface="Montserrat"/>
                        <a:sym typeface="Montserrat"/>
                      </a:endParaRPr>
                    </a:p>
                  </a:txBody>
                  <a:tcPr marT="0" marB="0" marR="55950" marL="55950"/>
                </a:tc>
              </a:tr>
              <a:tr h="141300">
                <a:tc>
                  <a:txBody>
                    <a:bodyPr/>
                    <a:lstStyle/>
                    <a:p>
                      <a:pPr indent="0" lvl="0" marL="0" marR="0" rtl="0" algn="ctr">
                        <a:lnSpc>
                          <a:spcPct val="150000"/>
                        </a:lnSpc>
                        <a:spcBef>
                          <a:spcPts val="0"/>
                        </a:spcBef>
                        <a:spcAft>
                          <a:spcPts val="0"/>
                        </a:spcAft>
                        <a:buNone/>
                      </a:pPr>
                      <a:r>
                        <a:rPr b="1" i="0" lang="en-US" sz="800" u="none" cap="none" strike="noStrike">
                          <a:solidFill>
                            <a:srgbClr val="003FBF"/>
                          </a:solidFill>
                          <a:latin typeface="Arial"/>
                          <a:ea typeface="Arial"/>
                          <a:cs typeface="Arial"/>
                          <a:sym typeface="Arial"/>
                        </a:rPr>
                        <a:t>13</a:t>
                      </a:r>
                      <a:endParaRPr/>
                    </a:p>
                  </a:txBody>
                  <a:tcPr marT="0" marB="0" marR="55950" marL="55950"/>
                </a:tc>
                <a:tc>
                  <a:txBody>
                    <a:bodyPr/>
                    <a:lstStyle/>
                    <a:p>
                      <a:pPr indent="0" lvl="0" marL="0" marR="0" rtl="0" algn="just">
                        <a:lnSpc>
                          <a:spcPct val="150000"/>
                        </a:lnSpc>
                        <a:spcBef>
                          <a:spcPts val="0"/>
                        </a:spcBef>
                        <a:spcAft>
                          <a:spcPts val="0"/>
                        </a:spcAft>
                        <a:buClr>
                          <a:srgbClr val="000000"/>
                        </a:buClr>
                        <a:buSzPts val="800"/>
                        <a:buFont typeface="Arial"/>
                        <a:buNone/>
                      </a:pPr>
                      <a:r>
                        <a:rPr b="1" lang="en-US" sz="800" u="none" cap="none" strike="noStrike">
                          <a:solidFill>
                            <a:srgbClr val="003FBF"/>
                          </a:solidFill>
                          <a:latin typeface="Arial"/>
                          <a:ea typeface="Arial"/>
                          <a:cs typeface="Arial"/>
                          <a:sym typeface="Arial"/>
                        </a:rPr>
                        <a:t>Traefik 2.7</a:t>
                      </a:r>
                      <a:endParaRPr/>
                    </a:p>
                  </a:txBody>
                  <a:tcPr marT="0" marB="0" marR="55950" marL="55950"/>
                </a:tc>
                <a:tc>
                  <a:txBody>
                    <a:bodyPr/>
                    <a:lstStyle/>
                    <a:p>
                      <a:pPr indent="0" lvl="0" marL="0" marR="0" rtl="0" algn="ctr">
                        <a:lnSpc>
                          <a:spcPct val="150000"/>
                        </a:lnSpc>
                        <a:spcBef>
                          <a:spcPts val="0"/>
                        </a:spcBef>
                        <a:spcAft>
                          <a:spcPts val="0"/>
                        </a:spcAft>
                        <a:buClr>
                          <a:srgbClr val="000000"/>
                        </a:buClr>
                        <a:buSzPts val="800"/>
                        <a:buFont typeface="Arial"/>
                        <a:buNone/>
                      </a:pPr>
                      <a:r>
                        <a:rPr b="1" lang="en-US" sz="800" u="none" cap="none" strike="noStrike">
                          <a:solidFill>
                            <a:srgbClr val="003FBF"/>
                          </a:solidFill>
                        </a:rPr>
                        <a:t>1 lic</a:t>
                      </a:r>
                      <a:endParaRPr b="1" sz="800" u="none" cap="none" strike="noStrike">
                        <a:solidFill>
                          <a:srgbClr val="003FBF"/>
                        </a:solidFill>
                        <a:latin typeface="Montserrat"/>
                        <a:ea typeface="Montserrat"/>
                        <a:cs typeface="Montserrat"/>
                        <a:sym typeface="Montserrat"/>
                      </a:endParaRPr>
                    </a:p>
                  </a:txBody>
                  <a:tcPr marT="0" marB="0" marR="55950" marL="55950"/>
                </a:tc>
              </a:tr>
              <a:tr h="141300">
                <a:tc>
                  <a:txBody>
                    <a:bodyPr/>
                    <a:lstStyle/>
                    <a:p>
                      <a:pPr indent="0" lvl="0" marL="0" marR="0" rtl="0" algn="ctr">
                        <a:lnSpc>
                          <a:spcPct val="150000"/>
                        </a:lnSpc>
                        <a:spcBef>
                          <a:spcPts val="0"/>
                        </a:spcBef>
                        <a:spcAft>
                          <a:spcPts val="0"/>
                        </a:spcAft>
                        <a:buNone/>
                      </a:pPr>
                      <a:r>
                        <a:rPr b="1" i="0" lang="en-US" sz="800" u="none" cap="none" strike="noStrike">
                          <a:solidFill>
                            <a:srgbClr val="003FBF"/>
                          </a:solidFill>
                          <a:latin typeface="Arial"/>
                          <a:ea typeface="Arial"/>
                          <a:cs typeface="Arial"/>
                          <a:sym typeface="Arial"/>
                        </a:rPr>
                        <a:t>14</a:t>
                      </a:r>
                      <a:endParaRPr b="1" i="0" sz="800" u="none" cap="none" strike="noStrike">
                        <a:solidFill>
                          <a:srgbClr val="003FBF"/>
                        </a:solidFill>
                        <a:latin typeface="Arial"/>
                        <a:ea typeface="Arial"/>
                        <a:cs typeface="Arial"/>
                        <a:sym typeface="Arial"/>
                      </a:endParaRPr>
                    </a:p>
                  </a:txBody>
                  <a:tcPr marT="0" marB="0" marR="55950" marL="55950"/>
                </a:tc>
                <a:tc>
                  <a:txBody>
                    <a:bodyPr/>
                    <a:lstStyle/>
                    <a:p>
                      <a:pPr indent="0" lvl="0" marL="0" marR="0" rtl="0" algn="just">
                        <a:lnSpc>
                          <a:spcPct val="150000"/>
                        </a:lnSpc>
                        <a:spcBef>
                          <a:spcPts val="0"/>
                        </a:spcBef>
                        <a:spcAft>
                          <a:spcPts val="0"/>
                        </a:spcAft>
                        <a:buClr>
                          <a:srgbClr val="000000"/>
                        </a:buClr>
                        <a:buSzPts val="800"/>
                        <a:buFont typeface="Arial"/>
                        <a:buNone/>
                      </a:pPr>
                      <a:r>
                        <a:rPr b="1" lang="en-US" sz="800" u="none" cap="none" strike="noStrike">
                          <a:solidFill>
                            <a:srgbClr val="003FBF"/>
                          </a:solidFill>
                          <a:latin typeface="Arial"/>
                          <a:ea typeface="Arial"/>
                          <a:cs typeface="Arial"/>
                          <a:sym typeface="Arial"/>
                        </a:rPr>
                        <a:t>Rabbitmq 3.8</a:t>
                      </a:r>
                      <a:endParaRPr/>
                    </a:p>
                  </a:txBody>
                  <a:tcPr marT="0" marB="0" marR="55950" marL="55950"/>
                </a:tc>
                <a:tc>
                  <a:txBody>
                    <a:bodyPr/>
                    <a:lstStyle/>
                    <a:p>
                      <a:pPr indent="0" lvl="0" marL="0" marR="0" rtl="0" algn="ctr">
                        <a:lnSpc>
                          <a:spcPct val="150000"/>
                        </a:lnSpc>
                        <a:spcBef>
                          <a:spcPts val="0"/>
                        </a:spcBef>
                        <a:spcAft>
                          <a:spcPts val="0"/>
                        </a:spcAft>
                        <a:buClr>
                          <a:srgbClr val="000000"/>
                        </a:buClr>
                        <a:buSzPts val="800"/>
                        <a:buFont typeface="Arial"/>
                        <a:buNone/>
                      </a:pPr>
                      <a:r>
                        <a:rPr b="1" lang="en-US" sz="800" u="none" cap="none" strike="noStrike">
                          <a:solidFill>
                            <a:srgbClr val="003FBF"/>
                          </a:solidFill>
                        </a:rPr>
                        <a:t>1 lic</a:t>
                      </a:r>
                      <a:endParaRPr b="1" sz="800" u="none" cap="none" strike="noStrike">
                        <a:solidFill>
                          <a:srgbClr val="003FBF"/>
                        </a:solidFill>
                        <a:latin typeface="Montserrat"/>
                        <a:ea typeface="Montserrat"/>
                        <a:cs typeface="Montserrat"/>
                        <a:sym typeface="Montserrat"/>
                      </a:endParaRPr>
                    </a:p>
                  </a:txBody>
                  <a:tcPr marT="0" marB="0" marR="55950" marL="55950"/>
                </a:tc>
              </a:tr>
              <a:tr h="141300">
                <a:tc>
                  <a:txBody>
                    <a:bodyPr/>
                    <a:lstStyle/>
                    <a:p>
                      <a:pPr indent="0" lvl="0" marL="0" marR="0" rtl="0" algn="ctr">
                        <a:lnSpc>
                          <a:spcPct val="150000"/>
                        </a:lnSpc>
                        <a:spcBef>
                          <a:spcPts val="0"/>
                        </a:spcBef>
                        <a:spcAft>
                          <a:spcPts val="0"/>
                        </a:spcAft>
                        <a:buNone/>
                      </a:pPr>
                      <a:r>
                        <a:rPr b="1" i="0" lang="en-US" sz="800" u="none" cap="none" strike="noStrike">
                          <a:solidFill>
                            <a:srgbClr val="003FBF"/>
                          </a:solidFill>
                          <a:latin typeface="Arial"/>
                          <a:ea typeface="Arial"/>
                          <a:cs typeface="Arial"/>
                          <a:sym typeface="Arial"/>
                        </a:rPr>
                        <a:t>15</a:t>
                      </a:r>
                      <a:endParaRPr b="1" i="0" sz="800" u="none" cap="none" strike="noStrike">
                        <a:solidFill>
                          <a:srgbClr val="003FBF"/>
                        </a:solidFill>
                        <a:latin typeface="Arial"/>
                        <a:ea typeface="Arial"/>
                        <a:cs typeface="Arial"/>
                        <a:sym typeface="Arial"/>
                      </a:endParaRPr>
                    </a:p>
                  </a:txBody>
                  <a:tcPr marT="0" marB="0" marR="55950" marL="55950"/>
                </a:tc>
                <a:tc>
                  <a:txBody>
                    <a:bodyPr/>
                    <a:lstStyle/>
                    <a:p>
                      <a:pPr indent="0" lvl="0" marL="0" marR="0" rtl="0" algn="just">
                        <a:lnSpc>
                          <a:spcPct val="150000"/>
                        </a:lnSpc>
                        <a:spcBef>
                          <a:spcPts val="0"/>
                        </a:spcBef>
                        <a:spcAft>
                          <a:spcPts val="0"/>
                        </a:spcAft>
                        <a:buClr>
                          <a:srgbClr val="000000"/>
                        </a:buClr>
                        <a:buSzPts val="800"/>
                        <a:buFont typeface="Arial"/>
                        <a:buNone/>
                      </a:pPr>
                      <a:r>
                        <a:rPr b="1" lang="en-US" sz="800" u="none" cap="none" strike="noStrike">
                          <a:solidFill>
                            <a:srgbClr val="003FBF"/>
                          </a:solidFill>
                          <a:latin typeface="Arial"/>
                          <a:ea typeface="Arial"/>
                          <a:cs typeface="Arial"/>
                          <a:sym typeface="Arial"/>
                        </a:rPr>
                        <a:t>Hazelcast 5.1.4</a:t>
                      </a:r>
                      <a:endParaRPr/>
                    </a:p>
                  </a:txBody>
                  <a:tcPr marT="0" marB="0" marR="55950" marL="55950"/>
                </a:tc>
                <a:tc>
                  <a:txBody>
                    <a:bodyPr/>
                    <a:lstStyle/>
                    <a:p>
                      <a:pPr indent="0" lvl="0" marL="0" marR="0" rtl="0" algn="ctr">
                        <a:lnSpc>
                          <a:spcPct val="150000"/>
                        </a:lnSpc>
                        <a:spcBef>
                          <a:spcPts val="0"/>
                        </a:spcBef>
                        <a:spcAft>
                          <a:spcPts val="0"/>
                        </a:spcAft>
                        <a:buClr>
                          <a:srgbClr val="000000"/>
                        </a:buClr>
                        <a:buSzPts val="800"/>
                        <a:buFont typeface="Arial"/>
                        <a:buNone/>
                      </a:pPr>
                      <a:r>
                        <a:rPr b="1" lang="en-US" sz="800" u="none" cap="none" strike="noStrike">
                          <a:solidFill>
                            <a:srgbClr val="003FBF"/>
                          </a:solidFill>
                        </a:rPr>
                        <a:t>1 lic</a:t>
                      </a:r>
                      <a:endParaRPr b="1" sz="800" u="none" cap="none" strike="noStrike">
                        <a:solidFill>
                          <a:srgbClr val="003FBF"/>
                        </a:solidFill>
                        <a:latin typeface="Montserrat"/>
                        <a:ea typeface="Montserrat"/>
                        <a:cs typeface="Montserrat"/>
                        <a:sym typeface="Montserrat"/>
                      </a:endParaRPr>
                    </a:p>
                  </a:txBody>
                  <a:tcPr marT="0" marB="0" marR="55950" marL="55950"/>
                </a:tc>
              </a:tr>
              <a:tr h="141300">
                <a:tc>
                  <a:txBody>
                    <a:bodyPr/>
                    <a:lstStyle/>
                    <a:p>
                      <a:pPr indent="0" lvl="0" marL="0" marR="0" rtl="0" algn="ctr">
                        <a:lnSpc>
                          <a:spcPct val="150000"/>
                        </a:lnSpc>
                        <a:spcBef>
                          <a:spcPts val="0"/>
                        </a:spcBef>
                        <a:spcAft>
                          <a:spcPts val="0"/>
                        </a:spcAft>
                        <a:buNone/>
                      </a:pPr>
                      <a:r>
                        <a:rPr b="1" i="0" lang="en-US" sz="800" u="none" cap="none" strike="noStrike">
                          <a:solidFill>
                            <a:srgbClr val="003FBF"/>
                          </a:solidFill>
                          <a:latin typeface="Arial"/>
                          <a:ea typeface="Arial"/>
                          <a:cs typeface="Arial"/>
                          <a:sym typeface="Arial"/>
                        </a:rPr>
                        <a:t>16</a:t>
                      </a:r>
                      <a:endParaRPr b="1" i="0" sz="800" u="none" cap="none" strike="noStrike">
                        <a:solidFill>
                          <a:srgbClr val="003FBF"/>
                        </a:solidFill>
                        <a:latin typeface="Arial"/>
                        <a:ea typeface="Arial"/>
                        <a:cs typeface="Arial"/>
                        <a:sym typeface="Arial"/>
                      </a:endParaRPr>
                    </a:p>
                  </a:txBody>
                  <a:tcPr marT="0" marB="0" marR="55950" marL="55950"/>
                </a:tc>
                <a:tc>
                  <a:txBody>
                    <a:bodyPr/>
                    <a:lstStyle/>
                    <a:p>
                      <a:pPr indent="0" lvl="0" marL="0" marR="0" rtl="0" algn="just">
                        <a:lnSpc>
                          <a:spcPct val="150000"/>
                        </a:lnSpc>
                        <a:spcBef>
                          <a:spcPts val="0"/>
                        </a:spcBef>
                        <a:spcAft>
                          <a:spcPts val="0"/>
                        </a:spcAft>
                        <a:buClr>
                          <a:srgbClr val="000000"/>
                        </a:buClr>
                        <a:buSzPts val="800"/>
                        <a:buFont typeface="Arial"/>
                        <a:buNone/>
                      </a:pPr>
                      <a:r>
                        <a:rPr b="1" lang="en-US" sz="800" u="none" cap="none" strike="noStrike">
                          <a:solidFill>
                            <a:srgbClr val="003FBF"/>
                          </a:solidFill>
                          <a:latin typeface="Arial"/>
                          <a:ea typeface="Arial"/>
                          <a:cs typeface="Arial"/>
                          <a:sym typeface="Arial"/>
                        </a:rPr>
                        <a:t>Sonarqube 9.6.0</a:t>
                      </a:r>
                      <a:endParaRPr b="1" sz="800" u="none" cap="none" strike="noStrike">
                        <a:solidFill>
                          <a:srgbClr val="003FBF"/>
                        </a:solidFill>
                        <a:latin typeface="Montserrat"/>
                        <a:ea typeface="Montserrat"/>
                        <a:cs typeface="Montserrat"/>
                        <a:sym typeface="Montserrat"/>
                      </a:endParaRPr>
                    </a:p>
                  </a:txBody>
                  <a:tcPr marT="0" marB="0" marR="55950" marL="55950"/>
                </a:tc>
                <a:tc>
                  <a:txBody>
                    <a:bodyPr/>
                    <a:lstStyle/>
                    <a:p>
                      <a:pPr indent="0" lvl="0" marL="0" marR="0" rtl="0" algn="ctr">
                        <a:lnSpc>
                          <a:spcPct val="150000"/>
                        </a:lnSpc>
                        <a:spcBef>
                          <a:spcPts val="0"/>
                        </a:spcBef>
                        <a:spcAft>
                          <a:spcPts val="0"/>
                        </a:spcAft>
                        <a:buClr>
                          <a:srgbClr val="000000"/>
                        </a:buClr>
                        <a:buSzPts val="800"/>
                        <a:buFont typeface="Arial"/>
                        <a:buNone/>
                      </a:pPr>
                      <a:r>
                        <a:rPr b="1" lang="en-US" sz="800" u="none" cap="none" strike="noStrike">
                          <a:solidFill>
                            <a:srgbClr val="003FBF"/>
                          </a:solidFill>
                        </a:rPr>
                        <a:t>1 lic</a:t>
                      </a:r>
                      <a:endParaRPr b="1" sz="800" u="none" cap="none" strike="noStrike">
                        <a:solidFill>
                          <a:srgbClr val="003FBF"/>
                        </a:solidFill>
                        <a:latin typeface="Montserrat"/>
                        <a:ea typeface="Montserrat"/>
                        <a:cs typeface="Montserrat"/>
                        <a:sym typeface="Montserrat"/>
                      </a:endParaRPr>
                    </a:p>
                  </a:txBody>
                  <a:tcPr marT="0" marB="0" marR="55950" marL="55950"/>
                </a:tc>
              </a:tr>
              <a:tr h="141300">
                <a:tc>
                  <a:txBody>
                    <a:bodyPr/>
                    <a:lstStyle/>
                    <a:p>
                      <a:pPr indent="0" lvl="0" marL="0" marR="0" rtl="0" algn="ctr">
                        <a:lnSpc>
                          <a:spcPct val="150000"/>
                        </a:lnSpc>
                        <a:spcBef>
                          <a:spcPts val="0"/>
                        </a:spcBef>
                        <a:spcAft>
                          <a:spcPts val="0"/>
                        </a:spcAft>
                        <a:buNone/>
                      </a:pPr>
                      <a:r>
                        <a:rPr b="1" i="0" lang="en-US" sz="800" u="none" cap="none" strike="noStrike">
                          <a:solidFill>
                            <a:srgbClr val="003FBF"/>
                          </a:solidFill>
                          <a:latin typeface="Arial"/>
                          <a:ea typeface="Arial"/>
                          <a:cs typeface="Arial"/>
                          <a:sym typeface="Arial"/>
                        </a:rPr>
                        <a:t>17</a:t>
                      </a:r>
                      <a:endParaRPr b="1" i="0" sz="800" u="none" cap="none" strike="noStrike">
                        <a:solidFill>
                          <a:srgbClr val="003FBF"/>
                        </a:solidFill>
                        <a:latin typeface="Arial"/>
                        <a:ea typeface="Arial"/>
                        <a:cs typeface="Arial"/>
                        <a:sym typeface="Arial"/>
                      </a:endParaRPr>
                    </a:p>
                  </a:txBody>
                  <a:tcPr marT="0" marB="0" marR="55950" marL="55950"/>
                </a:tc>
                <a:tc>
                  <a:txBody>
                    <a:bodyPr/>
                    <a:lstStyle/>
                    <a:p>
                      <a:pPr indent="0" lvl="0" marL="0" marR="0" rtl="0" algn="just">
                        <a:lnSpc>
                          <a:spcPct val="150000"/>
                        </a:lnSpc>
                        <a:spcBef>
                          <a:spcPts val="0"/>
                        </a:spcBef>
                        <a:spcAft>
                          <a:spcPts val="0"/>
                        </a:spcAft>
                        <a:buClr>
                          <a:srgbClr val="000000"/>
                        </a:buClr>
                        <a:buSzPts val="800"/>
                        <a:buFont typeface="Arial"/>
                        <a:buNone/>
                      </a:pPr>
                      <a:r>
                        <a:rPr b="1" lang="en-US" sz="800" u="none" cap="none" strike="noStrike">
                          <a:solidFill>
                            <a:srgbClr val="003FBF"/>
                          </a:solidFill>
                          <a:latin typeface="Arial"/>
                          <a:ea typeface="Arial"/>
                          <a:cs typeface="Arial"/>
                          <a:sym typeface="Arial"/>
                        </a:rPr>
                        <a:t>Prometheus 2.38.0</a:t>
                      </a:r>
                      <a:endParaRPr/>
                    </a:p>
                  </a:txBody>
                  <a:tcPr marT="0" marB="0" marR="55950" marL="55950"/>
                </a:tc>
                <a:tc>
                  <a:txBody>
                    <a:bodyPr/>
                    <a:lstStyle/>
                    <a:p>
                      <a:pPr indent="0" lvl="0" marL="0" marR="0" rtl="0" algn="ctr">
                        <a:lnSpc>
                          <a:spcPct val="150000"/>
                        </a:lnSpc>
                        <a:spcBef>
                          <a:spcPts val="0"/>
                        </a:spcBef>
                        <a:spcAft>
                          <a:spcPts val="0"/>
                        </a:spcAft>
                        <a:buClr>
                          <a:srgbClr val="000000"/>
                        </a:buClr>
                        <a:buSzPts val="800"/>
                        <a:buFont typeface="Arial"/>
                        <a:buNone/>
                      </a:pPr>
                      <a:r>
                        <a:rPr b="1" lang="en-US" sz="800" u="none" cap="none" strike="noStrike">
                          <a:solidFill>
                            <a:srgbClr val="003FBF"/>
                          </a:solidFill>
                        </a:rPr>
                        <a:t>1 lic</a:t>
                      </a:r>
                      <a:endParaRPr b="1" sz="800" u="none" cap="none" strike="noStrike">
                        <a:solidFill>
                          <a:srgbClr val="003FBF"/>
                        </a:solidFill>
                        <a:latin typeface="Montserrat"/>
                        <a:ea typeface="Montserrat"/>
                        <a:cs typeface="Montserrat"/>
                        <a:sym typeface="Montserrat"/>
                      </a:endParaRPr>
                    </a:p>
                  </a:txBody>
                  <a:tcPr marT="0" marB="0" marR="55950" marL="55950"/>
                </a:tc>
              </a:tr>
            </a:tbl>
          </a:graphicData>
        </a:graphic>
      </p:graphicFrame>
      <p:sp>
        <p:nvSpPr>
          <p:cNvPr id="54" name="Google Shape;54;p7"/>
          <p:cNvSpPr/>
          <p:nvPr/>
        </p:nvSpPr>
        <p:spPr>
          <a:xfrm>
            <a:off x="4453613" y="706934"/>
            <a:ext cx="2082621" cy="30777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EA5B16"/>
                </a:solidFill>
                <a:latin typeface="Arial"/>
                <a:ea typeface="Arial"/>
                <a:cs typeface="Arial"/>
                <a:sym typeface="Arial"/>
              </a:rPr>
              <a:t>Software specification</a:t>
            </a:r>
            <a:endParaRPr b="0" i="0" sz="600" u="none" cap="none" strike="noStrike">
              <a:solidFill>
                <a:schemeClr val="dk1"/>
              </a:solidFill>
              <a:latin typeface="Arial"/>
              <a:ea typeface="Arial"/>
              <a:cs typeface="Arial"/>
              <a:sym typeface="Arial"/>
            </a:endParaRPr>
          </a:p>
        </p:txBody>
      </p:sp>
      <p:sp>
        <p:nvSpPr>
          <p:cNvPr id="55" name="Google Shape;55;p7"/>
          <p:cNvSpPr/>
          <p:nvPr/>
        </p:nvSpPr>
        <p:spPr>
          <a:xfrm>
            <a:off x="4453613" y="3947880"/>
            <a:ext cx="2206053" cy="30777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EA5B16"/>
                </a:solidFill>
                <a:latin typeface="Arial"/>
                <a:ea typeface="Arial"/>
                <a:cs typeface="Arial"/>
                <a:sym typeface="Arial"/>
              </a:rPr>
              <a:t>Hardware specification</a:t>
            </a:r>
            <a:endParaRPr b="0" i="0" sz="600" u="none" cap="none" strike="noStrik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34"/>
          <p:cNvSpPr txBox="1"/>
          <p:nvPr>
            <p:ph type="title"/>
          </p:nvPr>
        </p:nvSpPr>
        <p:spPr>
          <a:xfrm>
            <a:off x="1219200" y="299658"/>
            <a:ext cx="5771600" cy="625672"/>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Support from BOWI project</a:t>
            </a:r>
            <a:endParaRPr/>
          </a:p>
        </p:txBody>
      </p:sp>
      <p:sp>
        <p:nvSpPr>
          <p:cNvPr id="545" name="Google Shape;545;p34"/>
          <p:cNvSpPr txBox="1"/>
          <p:nvPr>
            <p:ph idx="1" type="body"/>
          </p:nvPr>
        </p:nvSpPr>
        <p:spPr>
          <a:xfrm>
            <a:off x="311700" y="769250"/>
            <a:ext cx="7514100" cy="3894000"/>
          </a:xfrm>
          <a:prstGeom prst="rect">
            <a:avLst/>
          </a:prstGeom>
          <a:noFill/>
          <a:ln>
            <a:noFill/>
          </a:ln>
        </p:spPr>
        <p:txBody>
          <a:bodyPr anchorCtr="0" anchor="t" bIns="91425" lIns="91425" spcFirstLastPara="1" rIns="91425" wrap="square" tIns="91425">
            <a:noAutofit/>
          </a:bodyPr>
          <a:lstStyle/>
          <a:p>
            <a:pPr indent="0" lvl="0" marL="127000" rtl="0" algn="l">
              <a:lnSpc>
                <a:spcPct val="115000"/>
              </a:lnSpc>
              <a:spcBef>
                <a:spcPts val="0"/>
              </a:spcBef>
              <a:spcAft>
                <a:spcPts val="0"/>
              </a:spcAft>
              <a:buSzPts val="1600"/>
              <a:buNone/>
            </a:pPr>
            <a:r>
              <a:rPr lang="en-US" sz="1400">
                <a:solidFill>
                  <a:srgbClr val="002672"/>
                </a:solidFill>
              </a:rPr>
              <a:t>Many mentoring meetings from Centre 4.0 KPI DIH have been held – 9 meetings on a regular basis according to the schedule agreed in the TAR – second and fourth Tuesday of each month. Also, it should be noted support from PIAP DIH which included Technical and business consulting, TAR improvements, etc. According to the results of the meetings, SMEs received the following support from BOWI and benefit from that:</a:t>
            </a:r>
            <a:endParaRPr/>
          </a:p>
          <a:p>
            <a:pPr indent="-330200" lvl="0" marL="457200" rtl="0" algn="l">
              <a:lnSpc>
                <a:spcPct val="115000"/>
              </a:lnSpc>
              <a:spcBef>
                <a:spcPts val="600"/>
              </a:spcBef>
              <a:spcAft>
                <a:spcPts val="0"/>
              </a:spcAft>
              <a:buClr>
                <a:schemeClr val="accent1"/>
              </a:buClr>
              <a:buSzPts val="1600"/>
              <a:buFont typeface="Noto Sans Symbols"/>
              <a:buChar char="▪"/>
            </a:pPr>
            <a:r>
              <a:rPr lang="en-US" sz="1400">
                <a:solidFill>
                  <a:srgbClr val="002672"/>
                </a:solidFill>
              </a:rPr>
              <a:t>Assistance in setting up technical processes;</a:t>
            </a:r>
            <a:endParaRPr/>
          </a:p>
          <a:p>
            <a:pPr indent="-330200" lvl="0" marL="457200" rtl="0" algn="l">
              <a:lnSpc>
                <a:spcPct val="115000"/>
              </a:lnSpc>
              <a:spcBef>
                <a:spcPts val="0"/>
              </a:spcBef>
              <a:spcAft>
                <a:spcPts val="0"/>
              </a:spcAft>
              <a:buClr>
                <a:schemeClr val="accent1"/>
              </a:buClr>
              <a:buSzPts val="1600"/>
              <a:buFont typeface="Noto Sans Symbols"/>
              <a:buChar char="▪"/>
            </a:pPr>
            <a:r>
              <a:rPr lang="en-US" sz="1400">
                <a:solidFill>
                  <a:srgbClr val="002672"/>
                </a:solidFill>
              </a:rPr>
              <a:t>Technical and business consulting;</a:t>
            </a:r>
            <a:endParaRPr/>
          </a:p>
          <a:p>
            <a:pPr indent="-330200" lvl="0" marL="457200" rtl="0" algn="l">
              <a:lnSpc>
                <a:spcPct val="115000"/>
              </a:lnSpc>
              <a:spcBef>
                <a:spcPts val="0"/>
              </a:spcBef>
              <a:spcAft>
                <a:spcPts val="0"/>
              </a:spcAft>
              <a:buClr>
                <a:schemeClr val="accent1"/>
              </a:buClr>
              <a:buSzPts val="1600"/>
              <a:buFont typeface="Noto Sans Symbols"/>
              <a:buChar char="▪"/>
            </a:pPr>
            <a:r>
              <a:rPr lang="en-US" sz="1400">
                <a:solidFill>
                  <a:srgbClr val="002672"/>
                </a:solidFill>
              </a:rPr>
              <a:t>Monitoring the implementation of the project plan;</a:t>
            </a:r>
            <a:endParaRPr/>
          </a:p>
          <a:p>
            <a:pPr indent="-330200" lvl="0" marL="457200" rtl="0" algn="l">
              <a:lnSpc>
                <a:spcPct val="115000"/>
              </a:lnSpc>
              <a:spcBef>
                <a:spcPts val="0"/>
              </a:spcBef>
              <a:spcAft>
                <a:spcPts val="0"/>
              </a:spcAft>
              <a:buClr>
                <a:schemeClr val="accent1"/>
              </a:buClr>
              <a:buSzPts val="1600"/>
              <a:buFont typeface="Noto Sans Symbols"/>
              <a:buChar char="▪"/>
            </a:pPr>
            <a:r>
              <a:rPr lang="en-US" sz="1400">
                <a:solidFill>
                  <a:srgbClr val="002672"/>
                </a:solidFill>
              </a:rPr>
              <a:t>Coordination of assistance to customers and project executors;</a:t>
            </a:r>
            <a:endParaRPr/>
          </a:p>
          <a:p>
            <a:pPr indent="-330200" lvl="0" marL="457200" rtl="0" algn="l">
              <a:lnSpc>
                <a:spcPct val="115000"/>
              </a:lnSpc>
              <a:spcBef>
                <a:spcPts val="0"/>
              </a:spcBef>
              <a:spcAft>
                <a:spcPts val="0"/>
              </a:spcAft>
              <a:buClr>
                <a:schemeClr val="accent1"/>
              </a:buClr>
              <a:buSzPts val="1600"/>
              <a:buFont typeface="Noto Sans Symbols"/>
              <a:buChar char="▪"/>
            </a:pPr>
            <a:r>
              <a:rPr lang="en-US" sz="1400">
                <a:solidFill>
                  <a:srgbClr val="002672"/>
                </a:solidFill>
              </a:rPr>
              <a:t>Coordination and assistance in the preparation of the report and presentations on the project;</a:t>
            </a:r>
            <a:endParaRPr/>
          </a:p>
          <a:p>
            <a:pPr indent="-330200" lvl="0" marL="457200" rtl="0" algn="l">
              <a:lnSpc>
                <a:spcPct val="115000"/>
              </a:lnSpc>
              <a:spcBef>
                <a:spcPts val="0"/>
              </a:spcBef>
              <a:spcAft>
                <a:spcPts val="0"/>
              </a:spcAft>
              <a:buClr>
                <a:schemeClr val="accent1"/>
              </a:buClr>
              <a:buSzPts val="1600"/>
              <a:buFont typeface="Noto Sans Symbols"/>
              <a:buChar char="▪"/>
            </a:pPr>
            <a:r>
              <a:rPr lang="en-US" sz="1400">
                <a:solidFill>
                  <a:srgbClr val="002672"/>
                </a:solidFill>
              </a:rPr>
              <a:t>Organizing communications with other project participants;</a:t>
            </a:r>
            <a:endParaRPr/>
          </a:p>
          <a:p>
            <a:pPr indent="-330200" lvl="0" marL="457200" rtl="0" algn="l">
              <a:lnSpc>
                <a:spcPct val="115000"/>
              </a:lnSpc>
              <a:spcBef>
                <a:spcPts val="0"/>
              </a:spcBef>
              <a:spcAft>
                <a:spcPts val="0"/>
              </a:spcAft>
              <a:buClr>
                <a:schemeClr val="accent1"/>
              </a:buClr>
              <a:buSzPts val="1600"/>
              <a:buFont typeface="Noto Sans Symbols"/>
              <a:buChar char="▪"/>
            </a:pPr>
            <a:r>
              <a:rPr lang="en-US" sz="1400">
                <a:solidFill>
                  <a:srgbClr val="002672"/>
                </a:solidFill>
              </a:rPr>
              <a:t>Consultations on the formation and improvement of KPI.</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35"/>
          <p:cNvSpPr txBox="1"/>
          <p:nvPr>
            <p:ph type="title"/>
          </p:nvPr>
        </p:nvSpPr>
        <p:spPr>
          <a:xfrm>
            <a:off x="1219200" y="299658"/>
            <a:ext cx="5771600" cy="625672"/>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Support from DIH PIAP</a:t>
            </a:r>
            <a:endParaRPr/>
          </a:p>
        </p:txBody>
      </p:sp>
      <p:sp>
        <p:nvSpPr>
          <p:cNvPr id="551" name="Google Shape;551;p35"/>
          <p:cNvSpPr txBox="1"/>
          <p:nvPr>
            <p:ph idx="1" type="body"/>
          </p:nvPr>
        </p:nvSpPr>
        <p:spPr>
          <a:xfrm>
            <a:off x="152400" y="736128"/>
            <a:ext cx="8806070" cy="980030"/>
          </a:xfrm>
          <a:prstGeom prst="rect">
            <a:avLst/>
          </a:prstGeom>
          <a:noFill/>
          <a:ln>
            <a:noFill/>
          </a:ln>
        </p:spPr>
        <p:txBody>
          <a:bodyPr anchorCtr="0" anchor="t" bIns="91425" lIns="91425" spcFirstLastPara="1" rIns="91425" wrap="square" tIns="91425">
            <a:noAutofit/>
          </a:bodyPr>
          <a:lstStyle/>
          <a:p>
            <a:pPr indent="0" lvl="0" marL="127000" rtl="0" algn="l">
              <a:lnSpc>
                <a:spcPct val="115000"/>
              </a:lnSpc>
              <a:spcBef>
                <a:spcPts val="0"/>
              </a:spcBef>
              <a:spcAft>
                <a:spcPts val="0"/>
              </a:spcAft>
              <a:buSzPts val="1600"/>
              <a:buNone/>
            </a:pPr>
            <a:r>
              <a:rPr lang="en-US" sz="1200"/>
              <a:t>During TTE, we faced the problem of choosing and training AI and ML models for different grain crops. After carrying out an expert assessment of the problem, DIH PIAP offered us to install additional IoT sensors in the most important places of the technological process, namely intelligent video cameras to recognize the types of grain crops that are received or shipped from the grain elevator.</a:t>
            </a:r>
            <a:endParaRPr/>
          </a:p>
        </p:txBody>
      </p:sp>
      <p:sp>
        <p:nvSpPr>
          <p:cNvPr id="552" name="Google Shape;552;p35"/>
          <p:cNvSpPr txBox="1"/>
          <p:nvPr/>
        </p:nvSpPr>
        <p:spPr>
          <a:xfrm>
            <a:off x="5566700" y="1631579"/>
            <a:ext cx="3573192" cy="2970571"/>
          </a:xfrm>
          <a:prstGeom prst="rect">
            <a:avLst/>
          </a:prstGeom>
          <a:noFill/>
          <a:ln>
            <a:noFill/>
          </a:ln>
        </p:spPr>
        <p:txBody>
          <a:bodyPr anchorCtr="0" anchor="t" bIns="91425" lIns="91425" spcFirstLastPara="1" rIns="91425" wrap="square" tIns="91425">
            <a:noAutofit/>
          </a:bodyPr>
          <a:lstStyle/>
          <a:p>
            <a:pPr indent="0" lvl="0" marL="127000" marR="0" rtl="0" algn="l">
              <a:lnSpc>
                <a:spcPct val="115000"/>
              </a:lnSpc>
              <a:spcBef>
                <a:spcPts val="0"/>
              </a:spcBef>
              <a:spcAft>
                <a:spcPts val="0"/>
              </a:spcAft>
              <a:buClr>
                <a:schemeClr val="accent1"/>
              </a:buClr>
              <a:buSzPts val="1600"/>
              <a:buFont typeface="Noto Sans Symbols"/>
              <a:buNone/>
            </a:pPr>
            <a:r>
              <a:rPr b="1" i="0" lang="en-US" sz="1200" u="none" cap="none" strike="noStrike">
                <a:solidFill>
                  <a:schemeClr val="dk1"/>
                </a:solidFill>
                <a:latin typeface="Verdana"/>
                <a:ea typeface="Verdana"/>
                <a:cs typeface="Verdana"/>
                <a:sym typeface="Verdana"/>
              </a:rPr>
              <a:t>Support from DIH PIAP:</a:t>
            </a:r>
            <a:endParaRPr b="1" i="0" sz="1200" u="none" cap="none" strike="noStrike">
              <a:solidFill>
                <a:schemeClr val="dk1"/>
              </a:solidFill>
              <a:latin typeface="Verdana"/>
              <a:ea typeface="Verdana"/>
              <a:cs typeface="Verdana"/>
              <a:sym typeface="Verdana"/>
            </a:endParaRPr>
          </a:p>
          <a:p>
            <a:pPr indent="-69850" lvl="0" marL="298450" marR="0" rtl="0" algn="l">
              <a:lnSpc>
                <a:spcPct val="115000"/>
              </a:lnSpc>
              <a:spcBef>
                <a:spcPts val="0"/>
              </a:spcBef>
              <a:spcAft>
                <a:spcPts val="0"/>
              </a:spcAft>
              <a:buClr>
                <a:schemeClr val="accent1"/>
              </a:buClr>
              <a:buSzPts val="1600"/>
              <a:buFont typeface="Arial"/>
              <a:buNone/>
            </a:pPr>
            <a:r>
              <a:t/>
            </a:r>
            <a:endParaRPr b="0" i="0" sz="800" u="none" cap="none" strike="noStrike">
              <a:solidFill>
                <a:schemeClr val="dk1"/>
              </a:solidFill>
              <a:latin typeface="Verdana"/>
              <a:ea typeface="Verdana"/>
              <a:cs typeface="Verdana"/>
              <a:sym typeface="Verdana"/>
            </a:endParaRPr>
          </a:p>
          <a:p>
            <a:pPr indent="-171450" lvl="0" marL="298450" marR="0" rtl="0" algn="l">
              <a:lnSpc>
                <a:spcPct val="115000"/>
              </a:lnSpc>
              <a:spcBef>
                <a:spcPts val="0"/>
              </a:spcBef>
              <a:spcAft>
                <a:spcPts val="0"/>
              </a:spcAft>
              <a:buClr>
                <a:schemeClr val="accent1"/>
              </a:buClr>
              <a:buSzPts val="1600"/>
              <a:buFont typeface="Arial"/>
              <a:buChar char="•"/>
            </a:pPr>
            <a:r>
              <a:rPr b="0" i="0" lang="en-US" sz="1200" u="none" cap="none" strike="noStrike">
                <a:solidFill>
                  <a:schemeClr val="dk1"/>
                </a:solidFill>
                <a:latin typeface="Verdana"/>
                <a:ea typeface="Verdana"/>
                <a:cs typeface="Verdana"/>
                <a:sym typeface="Verdana"/>
              </a:rPr>
              <a:t>Networking, project management consulting.</a:t>
            </a:r>
            <a:endParaRPr/>
          </a:p>
          <a:p>
            <a:pPr indent="-171450" lvl="0" marL="298450" marR="0" rtl="0" algn="l">
              <a:lnSpc>
                <a:spcPct val="115000"/>
              </a:lnSpc>
              <a:spcBef>
                <a:spcPts val="0"/>
              </a:spcBef>
              <a:spcAft>
                <a:spcPts val="0"/>
              </a:spcAft>
              <a:buClr>
                <a:schemeClr val="accent1"/>
              </a:buClr>
              <a:buSzPts val="1600"/>
              <a:buFont typeface="Arial"/>
              <a:buChar char="•"/>
            </a:pPr>
            <a:r>
              <a:rPr b="0" i="0" lang="en-US" sz="1200" u="none" cap="none" strike="noStrike">
                <a:solidFill>
                  <a:schemeClr val="dk1"/>
                </a:solidFill>
                <a:latin typeface="Verdana"/>
                <a:ea typeface="Verdana"/>
                <a:cs typeface="Verdana"/>
                <a:sym typeface="Verdana"/>
              </a:rPr>
              <a:t>Selection of equipment, design of auxiliary elements and embedded software.</a:t>
            </a:r>
            <a:endParaRPr/>
          </a:p>
          <a:p>
            <a:pPr indent="-171450" lvl="0" marL="298450" marR="0" rtl="0" algn="l">
              <a:lnSpc>
                <a:spcPct val="115000"/>
              </a:lnSpc>
              <a:spcBef>
                <a:spcPts val="0"/>
              </a:spcBef>
              <a:spcAft>
                <a:spcPts val="0"/>
              </a:spcAft>
              <a:buClr>
                <a:schemeClr val="accent1"/>
              </a:buClr>
              <a:buSzPts val="1600"/>
              <a:buFont typeface="Arial"/>
              <a:buChar char="•"/>
            </a:pPr>
            <a:r>
              <a:rPr b="0" i="0" lang="en-US" sz="1200" u="none" cap="none" strike="noStrike">
                <a:solidFill>
                  <a:schemeClr val="dk1"/>
                </a:solidFill>
                <a:latin typeface="Verdana"/>
                <a:ea typeface="Verdana"/>
                <a:cs typeface="Verdana"/>
                <a:sym typeface="Verdana"/>
              </a:rPr>
              <a:t>Choosing an intelligent camera, designing interfaces, creating a framework for the necessary software.</a:t>
            </a:r>
            <a:endParaRPr/>
          </a:p>
          <a:p>
            <a:pPr indent="-171450" lvl="0" marL="298450" marR="0" rtl="0" algn="l">
              <a:lnSpc>
                <a:spcPct val="115000"/>
              </a:lnSpc>
              <a:spcBef>
                <a:spcPts val="0"/>
              </a:spcBef>
              <a:spcAft>
                <a:spcPts val="0"/>
              </a:spcAft>
              <a:buClr>
                <a:schemeClr val="accent1"/>
              </a:buClr>
              <a:buSzPts val="1600"/>
              <a:buFont typeface="Arial"/>
              <a:buChar char="•"/>
            </a:pPr>
            <a:r>
              <a:rPr b="0" i="0" lang="en-US" sz="1200" u="none" cap="none" strike="noStrike">
                <a:solidFill>
                  <a:schemeClr val="dk1"/>
                </a:solidFill>
                <a:latin typeface="Verdana"/>
                <a:ea typeface="Verdana"/>
                <a:cs typeface="Verdana"/>
                <a:sym typeface="Verdana"/>
              </a:rPr>
              <a:t>Preparation of the description of system in the form usable in future applications for funds, e.g. state-of-art with innovation aspects mentioned.</a:t>
            </a:r>
            <a:endParaRPr/>
          </a:p>
        </p:txBody>
      </p:sp>
      <p:grpSp>
        <p:nvGrpSpPr>
          <p:cNvPr id="553" name="Google Shape;553;p35"/>
          <p:cNvGrpSpPr/>
          <p:nvPr/>
        </p:nvGrpSpPr>
        <p:grpSpPr>
          <a:xfrm>
            <a:off x="358083" y="1749288"/>
            <a:ext cx="5223072" cy="2938462"/>
            <a:chOff x="358083" y="1749288"/>
            <a:chExt cx="5223072" cy="2938462"/>
          </a:xfrm>
        </p:grpSpPr>
        <p:pic>
          <p:nvPicPr>
            <p:cNvPr id="554" name="Google Shape;554;p35"/>
            <p:cNvPicPr preferRelativeResize="0"/>
            <p:nvPr/>
          </p:nvPicPr>
          <p:blipFill rotWithShape="1">
            <a:blip r:embed="rId3">
              <a:alphaModFix/>
            </a:blip>
            <a:srcRect b="0" l="0" r="0" t="0"/>
            <a:stretch/>
          </p:blipFill>
          <p:spPr>
            <a:xfrm>
              <a:off x="358083" y="1749288"/>
              <a:ext cx="5223072" cy="2835964"/>
            </a:xfrm>
            <a:prstGeom prst="rect">
              <a:avLst/>
            </a:prstGeom>
            <a:noFill/>
            <a:ln>
              <a:noFill/>
            </a:ln>
          </p:spPr>
        </p:pic>
        <p:grpSp>
          <p:nvGrpSpPr>
            <p:cNvPr id="555" name="Google Shape;555;p35"/>
            <p:cNvGrpSpPr/>
            <p:nvPr/>
          </p:nvGrpSpPr>
          <p:grpSpPr>
            <a:xfrm>
              <a:off x="883113" y="2024783"/>
              <a:ext cx="288000" cy="288000"/>
              <a:chOff x="2537791" y="2571750"/>
              <a:chExt cx="377688" cy="370061"/>
            </a:xfrm>
          </p:grpSpPr>
          <p:sp>
            <p:nvSpPr>
              <p:cNvPr id="556" name="Google Shape;556;p35"/>
              <p:cNvSpPr/>
              <p:nvPr/>
            </p:nvSpPr>
            <p:spPr>
              <a:xfrm>
                <a:off x="2537791" y="2571750"/>
                <a:ext cx="377688" cy="370061"/>
              </a:xfrm>
              <a:prstGeom prst="ellipse">
                <a:avLst/>
              </a:prstGeom>
              <a:solidFill>
                <a:schemeClr val="lt1"/>
              </a:solidFill>
              <a:ln cap="flat" cmpd="sng" w="12700">
                <a:solidFill>
                  <a:srgbClr val="FF0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57" name="Google Shape;557;p35"/>
              <p:cNvPicPr preferRelativeResize="0"/>
              <p:nvPr/>
            </p:nvPicPr>
            <p:blipFill rotWithShape="1">
              <a:blip r:embed="rId4">
                <a:alphaModFix/>
              </a:blip>
              <a:srcRect b="0" l="0" r="0" t="0"/>
              <a:stretch/>
            </p:blipFill>
            <p:spPr>
              <a:xfrm>
                <a:off x="2607433" y="2696973"/>
                <a:ext cx="238403" cy="119613"/>
              </a:xfrm>
              <a:prstGeom prst="rect">
                <a:avLst/>
              </a:prstGeom>
              <a:noFill/>
              <a:ln>
                <a:noFill/>
              </a:ln>
            </p:spPr>
          </p:pic>
        </p:grpSp>
        <p:grpSp>
          <p:nvGrpSpPr>
            <p:cNvPr id="558" name="Google Shape;558;p35"/>
            <p:cNvGrpSpPr/>
            <p:nvPr/>
          </p:nvGrpSpPr>
          <p:grpSpPr>
            <a:xfrm>
              <a:off x="434243" y="2441318"/>
              <a:ext cx="288000" cy="288000"/>
              <a:chOff x="2537791" y="2571750"/>
              <a:chExt cx="377688" cy="370061"/>
            </a:xfrm>
          </p:grpSpPr>
          <p:sp>
            <p:nvSpPr>
              <p:cNvPr id="559" name="Google Shape;559;p35"/>
              <p:cNvSpPr/>
              <p:nvPr/>
            </p:nvSpPr>
            <p:spPr>
              <a:xfrm>
                <a:off x="2537791" y="2571750"/>
                <a:ext cx="377688" cy="370061"/>
              </a:xfrm>
              <a:prstGeom prst="ellipse">
                <a:avLst/>
              </a:prstGeom>
              <a:solidFill>
                <a:schemeClr val="lt1"/>
              </a:solidFill>
              <a:ln cap="flat" cmpd="sng" w="12700">
                <a:solidFill>
                  <a:srgbClr val="FF0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60" name="Google Shape;560;p35"/>
              <p:cNvPicPr preferRelativeResize="0"/>
              <p:nvPr/>
            </p:nvPicPr>
            <p:blipFill rotWithShape="1">
              <a:blip r:embed="rId4">
                <a:alphaModFix/>
              </a:blip>
              <a:srcRect b="0" l="0" r="0" t="0"/>
              <a:stretch/>
            </p:blipFill>
            <p:spPr>
              <a:xfrm>
                <a:off x="2607433" y="2696973"/>
                <a:ext cx="238403" cy="119613"/>
              </a:xfrm>
              <a:prstGeom prst="rect">
                <a:avLst/>
              </a:prstGeom>
              <a:noFill/>
              <a:ln>
                <a:noFill/>
              </a:ln>
            </p:spPr>
          </p:pic>
        </p:grpSp>
        <p:grpSp>
          <p:nvGrpSpPr>
            <p:cNvPr id="561" name="Google Shape;561;p35"/>
            <p:cNvGrpSpPr/>
            <p:nvPr/>
          </p:nvGrpSpPr>
          <p:grpSpPr>
            <a:xfrm>
              <a:off x="5175708" y="1978789"/>
              <a:ext cx="288000" cy="288000"/>
              <a:chOff x="2537791" y="2571750"/>
              <a:chExt cx="377688" cy="370061"/>
            </a:xfrm>
          </p:grpSpPr>
          <p:sp>
            <p:nvSpPr>
              <p:cNvPr id="562" name="Google Shape;562;p35"/>
              <p:cNvSpPr/>
              <p:nvPr/>
            </p:nvSpPr>
            <p:spPr>
              <a:xfrm>
                <a:off x="2537791" y="2571750"/>
                <a:ext cx="377688" cy="370061"/>
              </a:xfrm>
              <a:prstGeom prst="ellipse">
                <a:avLst/>
              </a:prstGeom>
              <a:solidFill>
                <a:schemeClr val="lt1"/>
              </a:solidFill>
              <a:ln cap="flat" cmpd="sng" w="12700">
                <a:solidFill>
                  <a:srgbClr val="FF0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63" name="Google Shape;563;p35"/>
              <p:cNvPicPr preferRelativeResize="0"/>
              <p:nvPr/>
            </p:nvPicPr>
            <p:blipFill rotWithShape="1">
              <a:blip r:embed="rId4">
                <a:alphaModFix/>
              </a:blip>
              <a:srcRect b="0" l="0" r="0" t="0"/>
              <a:stretch/>
            </p:blipFill>
            <p:spPr>
              <a:xfrm>
                <a:off x="2607433" y="2696973"/>
                <a:ext cx="238403" cy="119613"/>
              </a:xfrm>
              <a:prstGeom prst="rect">
                <a:avLst/>
              </a:prstGeom>
              <a:noFill/>
              <a:ln>
                <a:noFill/>
              </a:ln>
            </p:spPr>
          </p:pic>
        </p:grpSp>
        <p:grpSp>
          <p:nvGrpSpPr>
            <p:cNvPr id="564" name="Google Shape;564;p35"/>
            <p:cNvGrpSpPr/>
            <p:nvPr/>
          </p:nvGrpSpPr>
          <p:grpSpPr>
            <a:xfrm>
              <a:off x="2505978" y="2025333"/>
              <a:ext cx="288000" cy="288000"/>
              <a:chOff x="2537791" y="2571750"/>
              <a:chExt cx="377688" cy="370061"/>
            </a:xfrm>
          </p:grpSpPr>
          <p:sp>
            <p:nvSpPr>
              <p:cNvPr id="565" name="Google Shape;565;p35"/>
              <p:cNvSpPr/>
              <p:nvPr/>
            </p:nvSpPr>
            <p:spPr>
              <a:xfrm>
                <a:off x="2537791" y="2571750"/>
                <a:ext cx="377688" cy="370061"/>
              </a:xfrm>
              <a:prstGeom prst="ellipse">
                <a:avLst/>
              </a:prstGeom>
              <a:solidFill>
                <a:schemeClr val="lt1"/>
              </a:solidFill>
              <a:ln cap="flat" cmpd="sng" w="12700">
                <a:solidFill>
                  <a:srgbClr val="FF0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66" name="Google Shape;566;p35"/>
              <p:cNvPicPr preferRelativeResize="0"/>
              <p:nvPr/>
            </p:nvPicPr>
            <p:blipFill rotWithShape="1">
              <a:blip r:embed="rId4">
                <a:alphaModFix/>
              </a:blip>
              <a:srcRect b="0" l="0" r="0" t="0"/>
              <a:stretch/>
            </p:blipFill>
            <p:spPr>
              <a:xfrm>
                <a:off x="2607433" y="2696973"/>
                <a:ext cx="238403" cy="119613"/>
              </a:xfrm>
              <a:prstGeom prst="rect">
                <a:avLst/>
              </a:prstGeom>
              <a:noFill/>
              <a:ln>
                <a:noFill/>
              </a:ln>
            </p:spPr>
          </p:pic>
        </p:grpSp>
        <p:grpSp>
          <p:nvGrpSpPr>
            <p:cNvPr id="567" name="Google Shape;567;p35"/>
            <p:cNvGrpSpPr/>
            <p:nvPr/>
          </p:nvGrpSpPr>
          <p:grpSpPr>
            <a:xfrm>
              <a:off x="3553936" y="2031108"/>
              <a:ext cx="288000" cy="288000"/>
              <a:chOff x="2537791" y="2571750"/>
              <a:chExt cx="377688" cy="370061"/>
            </a:xfrm>
          </p:grpSpPr>
          <p:sp>
            <p:nvSpPr>
              <p:cNvPr id="568" name="Google Shape;568;p35"/>
              <p:cNvSpPr/>
              <p:nvPr/>
            </p:nvSpPr>
            <p:spPr>
              <a:xfrm>
                <a:off x="2537791" y="2571750"/>
                <a:ext cx="377688" cy="370061"/>
              </a:xfrm>
              <a:prstGeom prst="ellipse">
                <a:avLst/>
              </a:prstGeom>
              <a:solidFill>
                <a:schemeClr val="lt1"/>
              </a:solidFill>
              <a:ln cap="flat" cmpd="sng" w="12700">
                <a:solidFill>
                  <a:srgbClr val="FF0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69" name="Google Shape;569;p35"/>
              <p:cNvPicPr preferRelativeResize="0"/>
              <p:nvPr/>
            </p:nvPicPr>
            <p:blipFill rotWithShape="1">
              <a:blip r:embed="rId4">
                <a:alphaModFix/>
              </a:blip>
              <a:srcRect b="0" l="0" r="0" t="0"/>
              <a:stretch/>
            </p:blipFill>
            <p:spPr>
              <a:xfrm>
                <a:off x="2607433" y="2696973"/>
                <a:ext cx="238403" cy="119613"/>
              </a:xfrm>
              <a:prstGeom prst="rect">
                <a:avLst/>
              </a:prstGeom>
              <a:noFill/>
              <a:ln>
                <a:noFill/>
              </a:ln>
            </p:spPr>
          </p:pic>
        </p:grpSp>
        <p:pic>
          <p:nvPicPr>
            <p:cNvPr id="570" name="Google Shape;570;p35"/>
            <p:cNvPicPr preferRelativeResize="0"/>
            <p:nvPr/>
          </p:nvPicPr>
          <p:blipFill rotWithShape="1">
            <a:blip r:embed="rId5">
              <a:alphaModFix/>
            </a:blip>
            <a:srcRect b="0" l="0" r="0" t="0"/>
            <a:stretch/>
          </p:blipFill>
          <p:spPr>
            <a:xfrm>
              <a:off x="1856847" y="2585317"/>
              <a:ext cx="2105943" cy="2102433"/>
            </a:xfrm>
            <a:prstGeom prst="rect">
              <a:avLst/>
            </a:prstGeom>
            <a:noFill/>
            <a:ln>
              <a:noFill/>
            </a:ln>
            <a:effectLst>
              <a:outerShdw blurRad="50800" rotWithShape="0" algn="tl" dir="2700000" dist="38100">
                <a:srgbClr val="000000">
                  <a:alpha val="40000"/>
                </a:srgbClr>
              </a:outerShdw>
            </a:effectLst>
          </p:spPr>
        </p:pic>
        <p:cxnSp>
          <p:nvCxnSpPr>
            <p:cNvPr id="571" name="Google Shape;571;p35"/>
            <p:cNvCxnSpPr/>
            <p:nvPr/>
          </p:nvCxnSpPr>
          <p:spPr>
            <a:xfrm>
              <a:off x="689591" y="2668091"/>
              <a:ext cx="1218891" cy="634413"/>
            </a:xfrm>
            <a:prstGeom prst="straightConnector1">
              <a:avLst/>
            </a:prstGeom>
            <a:noFill/>
            <a:ln cap="flat" cmpd="sng" w="9525">
              <a:solidFill>
                <a:srgbClr val="FF0000"/>
              </a:solidFill>
              <a:prstDash val="solid"/>
              <a:round/>
              <a:headEnd len="sm" w="sm" type="none"/>
              <a:tailEnd len="med" w="med" type="triangle"/>
            </a:ln>
          </p:spPr>
        </p:cxnSp>
        <p:cxnSp>
          <p:nvCxnSpPr>
            <p:cNvPr id="572" name="Google Shape;572;p35"/>
            <p:cNvCxnSpPr/>
            <p:nvPr/>
          </p:nvCxnSpPr>
          <p:spPr>
            <a:xfrm>
              <a:off x="1118007" y="2281087"/>
              <a:ext cx="939101" cy="755208"/>
            </a:xfrm>
            <a:prstGeom prst="straightConnector1">
              <a:avLst/>
            </a:prstGeom>
            <a:noFill/>
            <a:ln cap="flat" cmpd="sng" w="9525">
              <a:solidFill>
                <a:srgbClr val="FF0000"/>
              </a:solidFill>
              <a:prstDash val="solid"/>
              <a:round/>
              <a:headEnd len="sm" w="sm" type="none"/>
              <a:tailEnd len="med" w="med" type="triangle"/>
            </a:ln>
          </p:spPr>
        </p:cxnSp>
        <p:cxnSp>
          <p:nvCxnSpPr>
            <p:cNvPr id="573" name="Google Shape;573;p35"/>
            <p:cNvCxnSpPr/>
            <p:nvPr/>
          </p:nvCxnSpPr>
          <p:spPr>
            <a:xfrm>
              <a:off x="2664059" y="2312783"/>
              <a:ext cx="25453" cy="304780"/>
            </a:xfrm>
            <a:prstGeom prst="straightConnector1">
              <a:avLst/>
            </a:prstGeom>
            <a:noFill/>
            <a:ln cap="flat" cmpd="sng" w="9525">
              <a:solidFill>
                <a:srgbClr val="FF0000"/>
              </a:solidFill>
              <a:prstDash val="solid"/>
              <a:round/>
              <a:headEnd len="sm" w="sm" type="none"/>
              <a:tailEnd len="med" w="med" type="triangle"/>
            </a:ln>
          </p:spPr>
        </p:cxnSp>
        <p:cxnSp>
          <p:nvCxnSpPr>
            <p:cNvPr id="574" name="Google Shape;574;p35"/>
            <p:cNvCxnSpPr/>
            <p:nvPr/>
          </p:nvCxnSpPr>
          <p:spPr>
            <a:xfrm flipH="1">
              <a:off x="3420044" y="2301051"/>
              <a:ext cx="213204" cy="416535"/>
            </a:xfrm>
            <a:prstGeom prst="straightConnector1">
              <a:avLst/>
            </a:prstGeom>
            <a:noFill/>
            <a:ln cap="flat" cmpd="sng" w="9525">
              <a:solidFill>
                <a:srgbClr val="FF0000"/>
              </a:solidFill>
              <a:prstDash val="solid"/>
              <a:round/>
              <a:headEnd len="sm" w="sm" type="none"/>
              <a:tailEnd len="med" w="med" type="triangle"/>
            </a:ln>
          </p:spPr>
        </p:cxnSp>
        <p:cxnSp>
          <p:nvCxnSpPr>
            <p:cNvPr id="575" name="Google Shape;575;p35"/>
            <p:cNvCxnSpPr/>
            <p:nvPr/>
          </p:nvCxnSpPr>
          <p:spPr>
            <a:xfrm flipH="1">
              <a:off x="3875811" y="2652463"/>
              <a:ext cx="849926" cy="551112"/>
            </a:xfrm>
            <a:prstGeom prst="straightConnector1">
              <a:avLst/>
            </a:prstGeom>
            <a:noFill/>
            <a:ln cap="flat" cmpd="sng" w="9525">
              <a:solidFill>
                <a:srgbClr val="FF0000"/>
              </a:solidFill>
              <a:prstDash val="solid"/>
              <a:round/>
              <a:headEnd len="sm" w="sm" type="none"/>
              <a:tailEnd len="med" w="med" type="triangle"/>
            </a:ln>
          </p:spPr>
        </p:cxnSp>
        <p:cxnSp>
          <p:nvCxnSpPr>
            <p:cNvPr id="576" name="Google Shape;576;p35"/>
            <p:cNvCxnSpPr/>
            <p:nvPr/>
          </p:nvCxnSpPr>
          <p:spPr>
            <a:xfrm flipH="1">
              <a:off x="3841934" y="2213084"/>
              <a:ext cx="1355001" cy="937380"/>
            </a:xfrm>
            <a:prstGeom prst="straightConnector1">
              <a:avLst/>
            </a:prstGeom>
            <a:noFill/>
            <a:ln cap="flat" cmpd="sng" w="9525">
              <a:solidFill>
                <a:srgbClr val="FF0000"/>
              </a:solidFill>
              <a:prstDash val="solid"/>
              <a:round/>
              <a:headEnd len="sm" w="sm" type="none"/>
              <a:tailEnd len="med" w="med" type="triangle"/>
            </a:ln>
          </p:spPr>
        </p:cxnSp>
        <p:grpSp>
          <p:nvGrpSpPr>
            <p:cNvPr id="577" name="Google Shape;577;p35"/>
            <p:cNvGrpSpPr/>
            <p:nvPr/>
          </p:nvGrpSpPr>
          <p:grpSpPr>
            <a:xfrm>
              <a:off x="4701208" y="2427750"/>
              <a:ext cx="288000" cy="288000"/>
              <a:chOff x="2537791" y="2571750"/>
              <a:chExt cx="377688" cy="370061"/>
            </a:xfrm>
          </p:grpSpPr>
          <p:sp>
            <p:nvSpPr>
              <p:cNvPr id="578" name="Google Shape;578;p35"/>
              <p:cNvSpPr/>
              <p:nvPr/>
            </p:nvSpPr>
            <p:spPr>
              <a:xfrm>
                <a:off x="2537791" y="2571750"/>
                <a:ext cx="377688" cy="370061"/>
              </a:xfrm>
              <a:prstGeom prst="ellipse">
                <a:avLst/>
              </a:prstGeom>
              <a:solidFill>
                <a:schemeClr val="lt1"/>
              </a:solidFill>
              <a:ln cap="flat" cmpd="sng" w="12700">
                <a:solidFill>
                  <a:srgbClr val="FF0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79" name="Google Shape;579;p35"/>
              <p:cNvPicPr preferRelativeResize="0"/>
              <p:nvPr/>
            </p:nvPicPr>
            <p:blipFill rotWithShape="1">
              <a:blip r:embed="rId4">
                <a:alphaModFix/>
              </a:blip>
              <a:srcRect b="0" l="0" r="0" t="0"/>
              <a:stretch/>
            </p:blipFill>
            <p:spPr>
              <a:xfrm>
                <a:off x="2607433" y="2696973"/>
                <a:ext cx="238403" cy="119613"/>
              </a:xfrm>
              <a:prstGeom prst="rect">
                <a:avLst/>
              </a:prstGeom>
              <a:noFill/>
              <a:ln>
                <a:noFill/>
              </a:ln>
            </p:spPr>
          </p:pic>
        </p:grpSp>
        <p:sp>
          <p:nvSpPr>
            <p:cNvPr id="580" name="Google Shape;580;p35"/>
            <p:cNvSpPr/>
            <p:nvPr/>
          </p:nvSpPr>
          <p:spPr>
            <a:xfrm>
              <a:off x="2352050" y="3360420"/>
              <a:ext cx="1115536" cy="670560"/>
            </a:xfrm>
            <a:prstGeom prst="roundRect">
              <a:avLst>
                <a:gd fmla="val 16667" name="adj"/>
              </a:avLst>
            </a:prstGeom>
            <a:gradFill>
              <a:gsLst>
                <a:gs pos="0">
                  <a:srgbClr val="132156"/>
                </a:gs>
                <a:gs pos="100000">
                  <a:srgbClr val="B4B4C6"/>
                </a:gs>
              </a:gsLst>
              <a:lin ang="16200000" scaled="0"/>
            </a:gradFill>
            <a:ln cap="flat" cmpd="sng" w="9525">
              <a:solidFill>
                <a:srgbClr val="18244E"/>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AI &amp; ML module</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36"/>
          <p:cNvSpPr txBox="1"/>
          <p:nvPr>
            <p:ph type="title"/>
          </p:nvPr>
        </p:nvSpPr>
        <p:spPr>
          <a:xfrm>
            <a:off x="1250898" y="224797"/>
            <a:ext cx="7893101"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a:t>Links and info</a:t>
            </a:r>
            <a:endParaRPr/>
          </a:p>
        </p:txBody>
      </p:sp>
      <p:sp>
        <p:nvSpPr>
          <p:cNvPr id="586" name="Google Shape;586;p36"/>
          <p:cNvSpPr txBox="1"/>
          <p:nvPr>
            <p:ph idx="1" type="body"/>
          </p:nvPr>
        </p:nvSpPr>
        <p:spPr>
          <a:xfrm>
            <a:off x="311699" y="1023257"/>
            <a:ext cx="8266243" cy="3639893"/>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accent1"/>
              </a:buClr>
              <a:buSzPts val="1600"/>
              <a:buFont typeface="Noto Sans Symbols"/>
              <a:buChar char="▪"/>
            </a:pPr>
            <a:r>
              <a:rPr lang="en-US" sz="1500"/>
              <a:t>INNOVINNPROM LTD</a:t>
            </a:r>
            <a:br>
              <a:rPr lang="en-US" sz="1500"/>
            </a:br>
            <a:r>
              <a:rPr lang="en-US" sz="1500"/>
              <a:t>Shevchenka 5a street, Vinnytsia, Ukraine</a:t>
            </a:r>
            <a:endParaRPr/>
          </a:p>
          <a:p>
            <a:pPr indent="-330200" lvl="0" marL="457200" rtl="0" algn="l">
              <a:lnSpc>
                <a:spcPct val="115000"/>
              </a:lnSpc>
              <a:spcBef>
                <a:spcPts val="0"/>
              </a:spcBef>
              <a:spcAft>
                <a:spcPts val="0"/>
              </a:spcAft>
              <a:buClr>
                <a:schemeClr val="accent1"/>
              </a:buClr>
              <a:buSzPts val="1600"/>
              <a:buFont typeface="Noto Sans Symbols"/>
              <a:buChar char="▪"/>
            </a:pPr>
            <a:r>
              <a:rPr lang="en-US" sz="1500"/>
              <a:t>Link to company web site:</a:t>
            </a:r>
            <a:br>
              <a:rPr lang="en-US" sz="1500"/>
            </a:br>
            <a:r>
              <a:rPr lang="en-US" sz="1500" u="sng">
                <a:solidFill>
                  <a:schemeClr val="hlink"/>
                </a:solidFill>
                <a:hlinkClick r:id="rId3"/>
              </a:rPr>
              <a:t>https://innovinnprom.com</a:t>
            </a:r>
            <a:r>
              <a:rPr lang="en-US" sz="1500"/>
              <a:t> </a:t>
            </a:r>
            <a:endParaRPr/>
          </a:p>
          <a:p>
            <a:pPr indent="-330200" lvl="0" marL="457200" rtl="0" algn="l">
              <a:lnSpc>
                <a:spcPct val="115000"/>
              </a:lnSpc>
              <a:spcBef>
                <a:spcPts val="0"/>
              </a:spcBef>
              <a:spcAft>
                <a:spcPts val="0"/>
              </a:spcAft>
              <a:buClr>
                <a:schemeClr val="accent1"/>
              </a:buClr>
              <a:buSzPts val="1600"/>
              <a:buFont typeface="Noto Sans Symbols"/>
              <a:buChar char="▪"/>
            </a:pPr>
            <a:r>
              <a:rPr lang="en-US" sz="1500"/>
              <a:t>Link to TTE web site:</a:t>
            </a:r>
            <a:br>
              <a:rPr lang="en-US" sz="1500"/>
            </a:br>
            <a:r>
              <a:rPr lang="en-US" sz="1500" u="sng">
                <a:solidFill>
                  <a:schemeClr val="hlink"/>
                </a:solidFill>
                <a:hlinkClick r:id="rId4"/>
              </a:rPr>
              <a:t>https://innovinnprom.com/galuzevi-rishennya/sakura-apm</a:t>
            </a:r>
            <a:r>
              <a:rPr lang="en-US" sz="1500"/>
              <a:t> </a:t>
            </a:r>
            <a:endParaRPr/>
          </a:p>
          <a:p>
            <a:pPr indent="-330200" lvl="0" marL="457200" rtl="0" algn="l">
              <a:lnSpc>
                <a:spcPct val="115000"/>
              </a:lnSpc>
              <a:spcBef>
                <a:spcPts val="0"/>
              </a:spcBef>
              <a:spcAft>
                <a:spcPts val="0"/>
              </a:spcAft>
              <a:buClr>
                <a:schemeClr val="accent1"/>
              </a:buClr>
              <a:buSzPts val="1600"/>
              <a:buFont typeface="Noto Sans Symbols"/>
              <a:buChar char="▪"/>
            </a:pPr>
            <a:r>
              <a:rPr lang="en-US" sz="1500"/>
              <a:t>Link to project:</a:t>
            </a:r>
            <a:br>
              <a:rPr lang="en-US" sz="1500"/>
            </a:br>
            <a:r>
              <a:rPr lang="en-US" sz="1500" u="sng">
                <a:solidFill>
                  <a:schemeClr val="hlink"/>
                </a:solidFill>
                <a:hlinkClick r:id="rId5"/>
              </a:rPr>
              <a:t>https://cloud.innovinnprom.com</a:t>
            </a:r>
            <a:r>
              <a:rPr lang="en-US" sz="1500"/>
              <a:t> </a:t>
            </a:r>
            <a:endParaRPr/>
          </a:p>
          <a:p>
            <a:pPr indent="-330200" lvl="0" marL="457200" rtl="0" algn="l">
              <a:lnSpc>
                <a:spcPct val="115000"/>
              </a:lnSpc>
              <a:spcBef>
                <a:spcPts val="0"/>
              </a:spcBef>
              <a:spcAft>
                <a:spcPts val="0"/>
              </a:spcAft>
              <a:buClr>
                <a:schemeClr val="accent1"/>
              </a:buClr>
              <a:buSzPts val="1600"/>
              <a:buFont typeface="Noto Sans Symbols"/>
              <a:buChar char="▪"/>
            </a:pPr>
            <a:r>
              <a:rPr lang="en-US" sz="1500"/>
              <a:t>Link to ECO web site:</a:t>
            </a:r>
            <a:br>
              <a:rPr lang="en-US" sz="1500"/>
            </a:br>
            <a:r>
              <a:rPr lang="en-US" sz="1500" u="sng">
                <a:solidFill>
                  <a:schemeClr val="hlink"/>
                </a:solidFill>
                <a:hlinkClick r:id="rId6"/>
              </a:rPr>
              <a:t>https://www.eco.sakura.ms/?lang=en</a:t>
            </a:r>
            <a:r>
              <a:rPr lang="en-US" sz="1500"/>
              <a:t> </a:t>
            </a:r>
            <a:endParaRPr/>
          </a:p>
          <a:p>
            <a:pPr indent="-330200" lvl="0" marL="457200" rtl="0" algn="l">
              <a:lnSpc>
                <a:spcPct val="115000"/>
              </a:lnSpc>
              <a:spcBef>
                <a:spcPts val="0"/>
              </a:spcBef>
              <a:spcAft>
                <a:spcPts val="0"/>
              </a:spcAft>
              <a:buClr>
                <a:schemeClr val="accent1"/>
              </a:buClr>
              <a:buSzPts val="1600"/>
              <a:buFont typeface="Noto Sans Symbols"/>
              <a:buChar char="▪"/>
            </a:pPr>
            <a:r>
              <a:rPr lang="en-US" sz="1500"/>
              <a:t>Detailed version of presentation </a:t>
            </a:r>
            <a:r>
              <a:rPr lang="en-US" sz="1500" u="sng">
                <a:solidFill>
                  <a:schemeClr val="hlink"/>
                </a:solidFill>
                <a:hlinkClick r:id="rId7"/>
              </a:rPr>
              <a:t>https://docs.google.com/presentation/d/1Dk07izCzSphVNH4HDoegGIxWfJVM3ctB/edit</a:t>
            </a:r>
            <a:endParaRPr sz="15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37"/>
          <p:cNvSpPr txBox="1"/>
          <p:nvPr>
            <p:ph idx="1" type="subTitle"/>
          </p:nvPr>
        </p:nvSpPr>
        <p:spPr>
          <a:xfrm>
            <a:off x="1315711" y="329560"/>
            <a:ext cx="3365146" cy="2220352"/>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US"/>
              <a:t>This project was funded from BOWI Horizon 2020 project</a:t>
            </a:r>
            <a:endParaRPr/>
          </a:p>
        </p:txBody>
      </p:sp>
      <p:sp>
        <p:nvSpPr>
          <p:cNvPr id="592" name="Google Shape;592;p37"/>
          <p:cNvSpPr txBox="1"/>
          <p:nvPr>
            <p:ph type="title"/>
          </p:nvPr>
        </p:nvSpPr>
        <p:spPr>
          <a:xfrm>
            <a:off x="5702500" y="3699788"/>
            <a:ext cx="3195300" cy="1003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600"/>
              <a:buNone/>
            </a:pPr>
            <a:r>
              <a:rPr lang="en-US"/>
              <a:t> SAKURA-APM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8"/>
          <p:cNvSpPr txBox="1"/>
          <p:nvPr>
            <p:ph type="title"/>
          </p:nvPr>
        </p:nvSpPr>
        <p:spPr>
          <a:xfrm>
            <a:off x="1258214" y="311330"/>
            <a:ext cx="7659015"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Deliverable D2.1 New Version of SCADA Software</a:t>
            </a:r>
            <a:endParaRPr sz="2000"/>
          </a:p>
        </p:txBody>
      </p:sp>
      <p:sp>
        <p:nvSpPr>
          <p:cNvPr id="61" name="Google Shape;61;p8"/>
          <p:cNvSpPr txBox="1"/>
          <p:nvPr>
            <p:ph idx="1" type="body"/>
          </p:nvPr>
        </p:nvSpPr>
        <p:spPr>
          <a:xfrm>
            <a:off x="226771" y="748967"/>
            <a:ext cx="8164643" cy="3479093"/>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accent1"/>
              </a:buClr>
              <a:buSzPts val="1600"/>
              <a:buFont typeface="Noto Sans Symbols"/>
              <a:buChar char="▪"/>
            </a:pPr>
            <a:r>
              <a:rPr lang="en-US"/>
              <a:t>Add support for SCADA for export data for creating Digital Twin.</a:t>
            </a:r>
            <a:endParaRPr/>
          </a:p>
          <a:p>
            <a:pPr indent="-330200" lvl="0" marL="457200" rtl="0" algn="l">
              <a:lnSpc>
                <a:spcPct val="115000"/>
              </a:lnSpc>
              <a:spcBef>
                <a:spcPts val="0"/>
              </a:spcBef>
              <a:spcAft>
                <a:spcPts val="0"/>
              </a:spcAft>
              <a:buClr>
                <a:schemeClr val="accent1"/>
              </a:buClr>
              <a:buSzPts val="1600"/>
              <a:buFont typeface="Noto Sans Symbols"/>
              <a:buChar char="▪"/>
            </a:pPr>
            <a:r>
              <a:rPr lang="en-US"/>
              <a:t>Added support for the ID of each operation and each technological route.</a:t>
            </a:r>
            <a:endParaRPr/>
          </a:p>
          <a:p>
            <a:pPr indent="-330200" lvl="0" marL="457200" rtl="0" algn="l">
              <a:lnSpc>
                <a:spcPct val="115000"/>
              </a:lnSpc>
              <a:spcBef>
                <a:spcPts val="0"/>
              </a:spcBef>
              <a:spcAft>
                <a:spcPts val="0"/>
              </a:spcAft>
              <a:buClr>
                <a:schemeClr val="accent1"/>
              </a:buClr>
              <a:buSzPts val="1600"/>
              <a:buFont typeface="Noto Sans Symbols"/>
              <a:buChar char="▪"/>
            </a:pPr>
            <a:r>
              <a:rPr lang="en-US"/>
              <a:t>Implemented Ukrainian-language interface</a:t>
            </a:r>
            <a:endParaRPr/>
          </a:p>
          <a:p>
            <a:pPr indent="-330200" lvl="0" marL="457200" rtl="0" algn="l">
              <a:lnSpc>
                <a:spcPct val="115000"/>
              </a:lnSpc>
              <a:spcBef>
                <a:spcPts val="0"/>
              </a:spcBef>
              <a:spcAft>
                <a:spcPts val="0"/>
              </a:spcAft>
              <a:buClr>
                <a:schemeClr val="accent1"/>
              </a:buClr>
              <a:buSzPts val="1600"/>
              <a:buFont typeface="Noto Sans Symbols"/>
              <a:buChar char="▪"/>
            </a:pPr>
            <a:r>
              <a:rPr lang="en-US"/>
              <a:t>Development of a new version of the PLC firmware.</a:t>
            </a:r>
            <a:endParaRPr/>
          </a:p>
        </p:txBody>
      </p:sp>
      <p:pic>
        <p:nvPicPr>
          <p:cNvPr id="62" name="Google Shape;62;p8"/>
          <p:cNvPicPr preferRelativeResize="0"/>
          <p:nvPr/>
        </p:nvPicPr>
        <p:blipFill rotWithShape="1">
          <a:blip r:embed="rId3">
            <a:alphaModFix/>
          </a:blip>
          <a:srcRect b="0" l="0" r="0" t="0"/>
          <a:stretch/>
        </p:blipFill>
        <p:spPr>
          <a:xfrm>
            <a:off x="1393372" y="2077571"/>
            <a:ext cx="5000530" cy="2566597"/>
          </a:xfrm>
          <a:prstGeom prst="rect">
            <a:avLst/>
          </a:prstGeom>
          <a:noFill/>
          <a:ln>
            <a:noFill/>
          </a:ln>
          <a:effectLst>
            <a:outerShdw blurRad="257175" rotWithShape="0" algn="bl" dir="5400000" dist="76200">
              <a:srgbClr val="000000">
                <a:alpha val="49411"/>
              </a:srgbClr>
            </a:outerShdw>
          </a:effectLst>
        </p:spPr>
      </p:pic>
      <p:pic>
        <p:nvPicPr>
          <p:cNvPr id="63" name="Google Shape;63;p8"/>
          <p:cNvPicPr preferRelativeResize="0"/>
          <p:nvPr/>
        </p:nvPicPr>
        <p:blipFill rotWithShape="1">
          <a:blip r:embed="rId4">
            <a:alphaModFix/>
          </a:blip>
          <a:srcRect b="0" l="0" r="0" t="0"/>
          <a:stretch/>
        </p:blipFill>
        <p:spPr>
          <a:xfrm>
            <a:off x="6799245" y="2385201"/>
            <a:ext cx="1974999" cy="20855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9"/>
          <p:cNvSpPr txBox="1"/>
          <p:nvPr>
            <p:ph type="title"/>
          </p:nvPr>
        </p:nvSpPr>
        <p:spPr>
          <a:xfrm>
            <a:off x="1250899" y="297795"/>
            <a:ext cx="7841895"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Deliverable D2.2 Digital Twin Production</a:t>
            </a:r>
            <a:endParaRPr sz="2000"/>
          </a:p>
        </p:txBody>
      </p:sp>
      <p:sp>
        <p:nvSpPr>
          <p:cNvPr id="69" name="Google Shape;69;p9"/>
          <p:cNvSpPr txBox="1"/>
          <p:nvPr>
            <p:ph idx="1" type="body"/>
          </p:nvPr>
        </p:nvSpPr>
        <p:spPr>
          <a:xfrm>
            <a:off x="369756" y="1078392"/>
            <a:ext cx="8164643" cy="3479093"/>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chemeClr val="accent1"/>
              </a:buClr>
              <a:buSzPts val="1600"/>
              <a:buFont typeface="Noto Sans Symbols"/>
              <a:buNone/>
            </a:pPr>
            <a:r>
              <a:t/>
            </a:r>
            <a:endParaRPr/>
          </a:p>
        </p:txBody>
      </p:sp>
      <p:pic>
        <p:nvPicPr>
          <p:cNvPr id="70" name="Google Shape;70;p9"/>
          <p:cNvPicPr preferRelativeResize="0"/>
          <p:nvPr/>
        </p:nvPicPr>
        <p:blipFill rotWithShape="1">
          <a:blip r:embed="rId3">
            <a:alphaModFix/>
          </a:blip>
          <a:srcRect b="3561" l="0" r="0" t="7270"/>
          <a:stretch/>
        </p:blipFill>
        <p:spPr>
          <a:xfrm>
            <a:off x="304801" y="758456"/>
            <a:ext cx="8534398" cy="39076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0"/>
          <p:cNvSpPr txBox="1"/>
          <p:nvPr/>
        </p:nvSpPr>
        <p:spPr>
          <a:xfrm flipH="1">
            <a:off x="1506850" y="1369875"/>
            <a:ext cx="4839000" cy="3615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359F"/>
                </a:solidFill>
                <a:latin typeface="Verdana"/>
                <a:ea typeface="Verdana"/>
                <a:cs typeface="Verdana"/>
                <a:sym typeface="Verdana"/>
              </a:rPr>
              <a:t>Block diagram PPO</a:t>
            </a:r>
            <a:endParaRPr b="1" i="0" sz="1400" u="none" cap="none" strike="noStrike">
              <a:solidFill>
                <a:srgbClr val="00359F"/>
              </a:solidFill>
              <a:latin typeface="Verdana"/>
              <a:ea typeface="Verdana"/>
              <a:cs typeface="Verdana"/>
              <a:sym typeface="Verdana"/>
            </a:endParaRPr>
          </a:p>
        </p:txBody>
      </p:sp>
      <p:sp>
        <p:nvSpPr>
          <p:cNvPr id="76" name="Google Shape;76;p10"/>
          <p:cNvSpPr txBox="1"/>
          <p:nvPr>
            <p:ph type="title"/>
          </p:nvPr>
        </p:nvSpPr>
        <p:spPr>
          <a:xfrm>
            <a:off x="1250899" y="298107"/>
            <a:ext cx="7893101"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Deliverable D2.3 Analysis of analogues for the optimization of the TP using intelligent information technology</a:t>
            </a:r>
            <a:endParaRPr sz="2000"/>
          </a:p>
        </p:txBody>
      </p:sp>
      <p:sp>
        <p:nvSpPr>
          <p:cNvPr id="77" name="Google Shape;77;p10"/>
          <p:cNvSpPr txBox="1"/>
          <p:nvPr/>
        </p:nvSpPr>
        <p:spPr>
          <a:xfrm>
            <a:off x="81050" y="1369875"/>
            <a:ext cx="2690700" cy="3282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00359F"/>
                </a:solidFill>
                <a:latin typeface="Verdana"/>
                <a:ea typeface="Verdana"/>
                <a:cs typeface="Verdana"/>
                <a:sym typeface="Verdana"/>
              </a:rPr>
              <a:t>Block diagram DQN</a:t>
            </a:r>
            <a:endParaRPr b="1" i="0" sz="1300" u="none" cap="none" strike="noStrike">
              <a:solidFill>
                <a:srgbClr val="00359F"/>
              </a:solidFill>
              <a:latin typeface="Verdana"/>
              <a:ea typeface="Verdana"/>
              <a:cs typeface="Verdana"/>
              <a:sym typeface="Verdana"/>
            </a:endParaRPr>
          </a:p>
        </p:txBody>
      </p:sp>
      <p:pic>
        <p:nvPicPr>
          <p:cNvPr id="78" name="Google Shape;78;p10"/>
          <p:cNvPicPr preferRelativeResize="0"/>
          <p:nvPr/>
        </p:nvPicPr>
        <p:blipFill rotWithShape="1">
          <a:blip r:embed="rId3">
            <a:alphaModFix/>
          </a:blip>
          <a:srcRect b="0" l="0" r="0" t="0"/>
          <a:stretch/>
        </p:blipFill>
        <p:spPr>
          <a:xfrm>
            <a:off x="6418056" y="2566921"/>
            <a:ext cx="2550261" cy="1230598"/>
          </a:xfrm>
          <a:prstGeom prst="rect">
            <a:avLst/>
          </a:prstGeom>
          <a:noFill/>
          <a:ln cap="flat" cmpd="sng" w="9525">
            <a:solidFill>
              <a:schemeClr val="dk2"/>
            </a:solidFill>
            <a:prstDash val="solid"/>
            <a:round/>
            <a:headEnd len="sm" w="sm" type="none"/>
            <a:tailEnd len="sm" w="sm" type="none"/>
          </a:ln>
        </p:spPr>
      </p:pic>
      <p:sp>
        <p:nvSpPr>
          <p:cNvPr id="79" name="Google Shape;79;p10"/>
          <p:cNvSpPr txBox="1"/>
          <p:nvPr/>
        </p:nvSpPr>
        <p:spPr>
          <a:xfrm>
            <a:off x="6418056" y="1377356"/>
            <a:ext cx="2579640" cy="10926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rgbClr val="00359F"/>
                </a:solidFill>
                <a:latin typeface="Verdana"/>
                <a:ea typeface="Verdana"/>
                <a:cs typeface="Verdana"/>
                <a:sym typeface="Verdana"/>
              </a:rPr>
              <a:t>Comparative  table of analogues for the optimization of the TP using intelligent information technology</a:t>
            </a:r>
            <a:endParaRPr b="1" i="0" sz="1300" u="none" cap="none" strike="noStrike">
              <a:solidFill>
                <a:srgbClr val="00359F"/>
              </a:solidFill>
              <a:latin typeface="Verdana"/>
              <a:ea typeface="Verdana"/>
              <a:cs typeface="Verdana"/>
              <a:sym typeface="Verdana"/>
            </a:endParaRPr>
          </a:p>
        </p:txBody>
      </p:sp>
      <p:sp>
        <p:nvSpPr>
          <p:cNvPr id="80" name="Google Shape;80;p10"/>
          <p:cNvSpPr txBox="1"/>
          <p:nvPr/>
        </p:nvSpPr>
        <p:spPr>
          <a:xfrm>
            <a:off x="6418056" y="3821356"/>
            <a:ext cx="2690735" cy="73863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1B264F"/>
                </a:solidFill>
                <a:latin typeface="Verdana"/>
                <a:ea typeface="Verdana"/>
                <a:cs typeface="Verdana"/>
                <a:sym typeface="Verdana"/>
              </a:rPr>
              <a:t>The best option is intellectual method </a:t>
            </a:r>
            <a:r>
              <a:rPr b="1" i="0" lang="en-US" sz="1200" u="none" cap="none" strike="noStrike">
                <a:solidFill>
                  <a:srgbClr val="00359F"/>
                </a:solidFill>
                <a:latin typeface="Verdana"/>
                <a:ea typeface="Verdana"/>
                <a:cs typeface="Verdana"/>
                <a:sym typeface="Verdana"/>
              </a:rPr>
              <a:t>A2C with reinforcement learning</a:t>
            </a:r>
            <a:endParaRPr b="1" i="0" sz="1200" u="none" cap="none" strike="noStrike">
              <a:solidFill>
                <a:srgbClr val="00359F"/>
              </a:solidFill>
              <a:latin typeface="Verdana"/>
              <a:ea typeface="Verdana"/>
              <a:cs typeface="Verdana"/>
              <a:sym typeface="Verdana"/>
            </a:endParaRPr>
          </a:p>
        </p:txBody>
      </p:sp>
      <p:pic>
        <p:nvPicPr>
          <p:cNvPr id="81" name="Google Shape;81;p10"/>
          <p:cNvPicPr preferRelativeResize="0"/>
          <p:nvPr/>
        </p:nvPicPr>
        <p:blipFill>
          <a:blip r:embed="rId4">
            <a:alphaModFix/>
          </a:blip>
          <a:stretch>
            <a:fillRect/>
          </a:stretch>
        </p:blipFill>
        <p:spPr>
          <a:xfrm>
            <a:off x="81050" y="1731382"/>
            <a:ext cx="6276575" cy="334084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1"/>
          <p:cNvSpPr txBox="1"/>
          <p:nvPr>
            <p:ph type="title"/>
          </p:nvPr>
        </p:nvSpPr>
        <p:spPr>
          <a:xfrm>
            <a:off x="1250308" y="300196"/>
            <a:ext cx="7900415" cy="605700"/>
          </a:xfrm>
          <a:prstGeom prst="rect">
            <a:avLst/>
          </a:prstGeom>
          <a:noFill/>
          <a:ln>
            <a:noFill/>
          </a:ln>
        </p:spPr>
        <p:txBody>
          <a:bodyPr anchorCtr="0" anchor="t" bIns="91425" lIns="91425" spcFirstLastPara="1" rIns="0" wrap="square" tIns="91425">
            <a:noAutofit/>
          </a:bodyPr>
          <a:lstStyle/>
          <a:p>
            <a:pPr indent="0" lvl="0" marL="0" rtl="0" algn="l">
              <a:lnSpc>
                <a:spcPct val="100000"/>
              </a:lnSpc>
              <a:spcBef>
                <a:spcPts val="0"/>
              </a:spcBef>
              <a:spcAft>
                <a:spcPts val="0"/>
              </a:spcAft>
              <a:buSzPts val="2600"/>
              <a:buNone/>
            </a:pPr>
            <a:r>
              <a:rPr lang="en-US" sz="2000"/>
              <a:t>Deliverable D2.4 Architecture neural networks of typical nodes of grain elevator route devices: option 1</a:t>
            </a:r>
            <a:endParaRPr sz="2000"/>
          </a:p>
        </p:txBody>
      </p:sp>
      <p:pic>
        <p:nvPicPr>
          <p:cNvPr id="87" name="Google Shape;87;p11"/>
          <p:cNvPicPr preferRelativeResize="0"/>
          <p:nvPr/>
        </p:nvPicPr>
        <p:blipFill rotWithShape="1">
          <a:blip r:embed="rId3">
            <a:alphaModFix/>
          </a:blip>
          <a:srcRect b="7744" l="8871" r="5166" t="24554"/>
          <a:stretch/>
        </p:blipFill>
        <p:spPr>
          <a:xfrm>
            <a:off x="192019" y="1127051"/>
            <a:ext cx="5689251" cy="3494567"/>
          </a:xfrm>
          <a:prstGeom prst="rect">
            <a:avLst/>
          </a:prstGeom>
          <a:noFill/>
          <a:ln>
            <a:noFill/>
          </a:ln>
        </p:spPr>
      </p:pic>
      <p:sp>
        <p:nvSpPr>
          <p:cNvPr id="88" name="Google Shape;88;p11"/>
          <p:cNvSpPr txBox="1"/>
          <p:nvPr/>
        </p:nvSpPr>
        <p:spPr>
          <a:xfrm>
            <a:off x="5974925" y="1955524"/>
            <a:ext cx="31098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Prediction of three output parameters at once based on the same three input parameters, the same outputs of the previous node at the previous moment in time by one </a:t>
            </a:r>
            <a:r>
              <a:rPr b="1" i="0" lang="en-US" sz="1400" u="none" cap="none" strike="noStrike">
                <a:solidFill>
                  <a:schemeClr val="dk1"/>
                </a:solidFill>
                <a:latin typeface="Verdana"/>
                <a:ea typeface="Verdana"/>
                <a:cs typeface="Verdana"/>
                <a:sym typeface="Verdana"/>
              </a:rPr>
              <a:t>convolutional neural network </a:t>
            </a:r>
            <a:r>
              <a:rPr b="0" i="0" lang="en-US" sz="1400" u="none" cap="none" strike="noStrike">
                <a:solidFill>
                  <a:schemeClr val="dk1"/>
                </a:solidFill>
                <a:latin typeface="Verdana"/>
                <a:ea typeface="Verdana"/>
                <a:cs typeface="Verdana"/>
                <a:sym typeface="Verdana"/>
              </a:rPr>
              <a:t>(CNN) with a complex architecture CNN model</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2"/>
          <p:cNvSpPr txBox="1"/>
          <p:nvPr>
            <p:ph type="title"/>
          </p:nvPr>
        </p:nvSpPr>
        <p:spPr>
          <a:xfrm>
            <a:off x="1250899" y="301105"/>
            <a:ext cx="7893101" cy="55240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Deliverable D2.5 Planning of experiments necessary for training of neural network models of nodal devices and system as a whole </a:t>
            </a:r>
            <a:endParaRPr sz="2000"/>
          </a:p>
        </p:txBody>
      </p:sp>
      <p:sp>
        <p:nvSpPr>
          <p:cNvPr id="94" name="Google Shape;94;p12"/>
          <p:cNvSpPr txBox="1"/>
          <p:nvPr>
            <p:ph idx="1" type="body"/>
          </p:nvPr>
        </p:nvSpPr>
        <p:spPr>
          <a:xfrm>
            <a:off x="3622381" y="1729938"/>
            <a:ext cx="5391300" cy="26424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300"/>
              </a:spcBef>
              <a:spcAft>
                <a:spcPts val="0"/>
              </a:spcAft>
              <a:buSzPts val="1600"/>
              <a:buNone/>
            </a:pPr>
            <a:r>
              <a:rPr b="1" lang="en-US" sz="1400">
                <a:solidFill>
                  <a:srgbClr val="00359F"/>
                </a:solidFill>
              </a:rPr>
              <a:t>At the experimental stage</a:t>
            </a:r>
            <a:r>
              <a:rPr lang="en-US" sz="1400"/>
              <a:t>, data from stage 1 of our intellectual technology will be taken and the implementation of stages 2 and 3 will be simulated - as if only the input parameters are known. The result will be compared with the measured values. The other 2 experiments will concern much larger and much smaller parameter values ​​with a larger and smaller load (for example, </a:t>
            </a:r>
            <a:r>
              <a:rPr b="1" lang="en-US" sz="1400">
                <a:solidFill>
                  <a:srgbClr val="00359F"/>
                </a:solidFill>
              </a:rPr>
              <a:t>more moist and dense and vice versa</a:t>
            </a:r>
            <a:r>
              <a:rPr lang="en-US" sz="1400"/>
              <a:t>) to check how the algorithm will behave in extreme conditions.</a:t>
            </a:r>
            <a:endParaRPr sz="1500"/>
          </a:p>
          <a:p>
            <a:pPr indent="0" lvl="0" marL="0" rtl="0" algn="l">
              <a:lnSpc>
                <a:spcPct val="110000"/>
              </a:lnSpc>
              <a:spcBef>
                <a:spcPts val="300"/>
              </a:spcBef>
              <a:spcAft>
                <a:spcPts val="0"/>
              </a:spcAft>
              <a:buSzPts val="1600"/>
              <a:buNone/>
            </a:pPr>
            <a:r>
              <a:t/>
            </a:r>
            <a:endParaRPr sz="1500"/>
          </a:p>
          <a:p>
            <a:pPr indent="0" lvl="0" marL="0" rtl="0" algn="l">
              <a:lnSpc>
                <a:spcPct val="110000"/>
              </a:lnSpc>
              <a:spcBef>
                <a:spcPts val="300"/>
              </a:spcBef>
              <a:spcAft>
                <a:spcPts val="0"/>
              </a:spcAft>
              <a:buSzPts val="1600"/>
              <a:buNone/>
            </a:pPr>
            <a:r>
              <a:t/>
            </a:r>
            <a:endParaRPr sz="1500"/>
          </a:p>
          <a:p>
            <a:pPr indent="0" lvl="0" marL="0" rtl="0" algn="l">
              <a:lnSpc>
                <a:spcPct val="110000"/>
              </a:lnSpc>
              <a:spcBef>
                <a:spcPts val="300"/>
              </a:spcBef>
              <a:spcAft>
                <a:spcPts val="0"/>
              </a:spcAft>
              <a:buSzPts val="1600"/>
              <a:buNone/>
            </a:pPr>
            <a:r>
              <a:t/>
            </a:r>
            <a:endParaRPr b="1" sz="1500"/>
          </a:p>
          <a:p>
            <a:pPr indent="0" lvl="0" marL="0" rtl="0" algn="l">
              <a:lnSpc>
                <a:spcPct val="110000"/>
              </a:lnSpc>
              <a:spcBef>
                <a:spcPts val="300"/>
              </a:spcBef>
              <a:spcAft>
                <a:spcPts val="0"/>
              </a:spcAft>
              <a:buSzPts val="1600"/>
              <a:buNone/>
            </a:pPr>
            <a:r>
              <a:t/>
            </a:r>
            <a:endParaRPr sz="1500"/>
          </a:p>
          <a:p>
            <a:pPr indent="0" lvl="0" marL="0" rtl="0" algn="l">
              <a:lnSpc>
                <a:spcPct val="110000"/>
              </a:lnSpc>
              <a:spcBef>
                <a:spcPts val="300"/>
              </a:spcBef>
              <a:spcAft>
                <a:spcPts val="0"/>
              </a:spcAft>
              <a:buSzPts val="1600"/>
              <a:buNone/>
            </a:pPr>
            <a:r>
              <a:t/>
            </a:r>
            <a:endParaRPr sz="1500"/>
          </a:p>
          <a:p>
            <a:pPr indent="0" lvl="0" marL="0" rtl="0" algn="l">
              <a:lnSpc>
                <a:spcPct val="110000"/>
              </a:lnSpc>
              <a:spcBef>
                <a:spcPts val="300"/>
              </a:spcBef>
              <a:spcAft>
                <a:spcPts val="0"/>
              </a:spcAft>
              <a:buSzPts val="1600"/>
              <a:buNone/>
            </a:pPr>
            <a:r>
              <a:t/>
            </a:r>
            <a:endParaRPr sz="1500"/>
          </a:p>
          <a:p>
            <a:pPr indent="0" lvl="0" marL="0" rtl="0" algn="l">
              <a:lnSpc>
                <a:spcPct val="110000"/>
              </a:lnSpc>
              <a:spcBef>
                <a:spcPts val="300"/>
              </a:spcBef>
              <a:spcAft>
                <a:spcPts val="0"/>
              </a:spcAft>
              <a:buSzPts val="1600"/>
              <a:buNone/>
            </a:pPr>
            <a:r>
              <a:t/>
            </a:r>
            <a:endParaRPr sz="1500"/>
          </a:p>
          <a:p>
            <a:pPr indent="0" lvl="0" marL="0" rtl="0" algn="l">
              <a:lnSpc>
                <a:spcPct val="110000"/>
              </a:lnSpc>
              <a:spcBef>
                <a:spcPts val="300"/>
              </a:spcBef>
              <a:spcAft>
                <a:spcPts val="0"/>
              </a:spcAft>
              <a:buSzPts val="1600"/>
              <a:buNone/>
            </a:pPr>
            <a:r>
              <a:t/>
            </a:r>
            <a:endParaRPr sz="1500"/>
          </a:p>
        </p:txBody>
      </p:sp>
      <p:grpSp>
        <p:nvGrpSpPr>
          <p:cNvPr id="95" name="Google Shape;95;p12"/>
          <p:cNvGrpSpPr/>
          <p:nvPr/>
        </p:nvGrpSpPr>
        <p:grpSpPr>
          <a:xfrm>
            <a:off x="325715" y="1700284"/>
            <a:ext cx="3083479" cy="2642270"/>
            <a:chOff x="186702" y="1527748"/>
            <a:chExt cx="3430662" cy="2939775"/>
          </a:xfrm>
        </p:grpSpPr>
        <p:sp>
          <p:nvSpPr>
            <p:cNvPr id="96" name="Google Shape;96;p12"/>
            <p:cNvSpPr/>
            <p:nvPr/>
          </p:nvSpPr>
          <p:spPr>
            <a:xfrm>
              <a:off x="2350700" y="1759600"/>
              <a:ext cx="1222200" cy="2542200"/>
            </a:xfrm>
            <a:prstGeom prst="beve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2"/>
            <p:cNvSpPr/>
            <p:nvPr/>
          </p:nvSpPr>
          <p:spPr>
            <a:xfrm>
              <a:off x="1843062" y="2872365"/>
              <a:ext cx="447600" cy="250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8" name="Google Shape;98;p12"/>
            <p:cNvPicPr preferRelativeResize="0"/>
            <p:nvPr/>
          </p:nvPicPr>
          <p:blipFill rotWithShape="1">
            <a:blip r:embed="rId3">
              <a:alphaModFix/>
            </a:blip>
            <a:srcRect b="0" l="0" r="0" t="0"/>
            <a:stretch/>
          </p:blipFill>
          <p:spPr>
            <a:xfrm>
              <a:off x="186702" y="1527748"/>
              <a:ext cx="1665300" cy="2939775"/>
            </a:xfrm>
            <a:prstGeom prst="rect">
              <a:avLst/>
            </a:prstGeom>
            <a:noFill/>
            <a:ln cap="flat" cmpd="sng" w="9525">
              <a:solidFill>
                <a:schemeClr val="dk2"/>
              </a:solidFill>
              <a:prstDash val="solid"/>
              <a:round/>
              <a:headEnd len="sm" w="sm" type="none"/>
              <a:tailEnd len="sm" w="sm" type="none"/>
            </a:ln>
          </p:spPr>
        </p:pic>
        <p:sp>
          <p:nvSpPr>
            <p:cNvPr id="99" name="Google Shape;99;p12"/>
            <p:cNvSpPr txBox="1"/>
            <p:nvPr/>
          </p:nvSpPr>
          <p:spPr>
            <a:xfrm>
              <a:off x="2489364" y="2813395"/>
              <a:ext cx="1128000" cy="441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Verdana"/>
                  <a:ea typeface="Verdana"/>
                  <a:cs typeface="Verdana"/>
                  <a:sym typeface="Verdana"/>
                </a:rPr>
                <a:t>SYSTEM</a:t>
              </a:r>
              <a:endParaRPr b="1" i="0" sz="1400" u="none" cap="none" strike="noStrike">
                <a:solidFill>
                  <a:srgbClr val="000000"/>
                </a:solidFill>
                <a:latin typeface="Verdana"/>
                <a:ea typeface="Verdana"/>
                <a:cs typeface="Verdana"/>
                <a:sym typeface="Verdana"/>
              </a:endParaRPr>
            </a:p>
          </p:txBody>
        </p:sp>
        <p:sp>
          <p:nvSpPr>
            <p:cNvPr id="100" name="Google Shape;100;p12"/>
            <p:cNvSpPr txBox="1"/>
            <p:nvPr/>
          </p:nvSpPr>
          <p:spPr>
            <a:xfrm>
              <a:off x="784809" y="2990550"/>
              <a:ext cx="1128000" cy="376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Verdana"/>
                  <a:ea typeface="Verdana"/>
                  <a:cs typeface="Verdana"/>
                  <a:sym typeface="Verdana"/>
                </a:rPr>
                <a:t>Ws,Wp,Wq</a:t>
              </a:r>
              <a:endParaRPr b="1" i="0" sz="1000" u="none" cap="none" strike="noStrike">
                <a:solidFill>
                  <a:srgbClr val="000000"/>
                </a:solidFill>
                <a:latin typeface="Verdana"/>
                <a:ea typeface="Verdana"/>
                <a:cs typeface="Verdana"/>
                <a:sym typeface="Verdana"/>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3"/>
          <p:cNvSpPr txBox="1"/>
          <p:nvPr>
            <p:ph type="title"/>
          </p:nvPr>
        </p:nvSpPr>
        <p:spPr>
          <a:xfrm>
            <a:off x="1250899" y="298201"/>
            <a:ext cx="7893101" cy="463869"/>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US" sz="2000"/>
              <a:t>Deliverable D2.6 Optimize the Technology Stack</a:t>
            </a:r>
            <a:endParaRPr sz="2000"/>
          </a:p>
        </p:txBody>
      </p:sp>
      <p:sp>
        <p:nvSpPr>
          <p:cNvPr id="106" name="Google Shape;106;p13"/>
          <p:cNvSpPr txBox="1"/>
          <p:nvPr>
            <p:ph idx="1" type="body"/>
          </p:nvPr>
        </p:nvSpPr>
        <p:spPr>
          <a:xfrm>
            <a:off x="174142" y="762070"/>
            <a:ext cx="4256936" cy="3882199"/>
          </a:xfrm>
          <a:prstGeom prst="rect">
            <a:avLst/>
          </a:prstGeom>
          <a:noFill/>
          <a:ln>
            <a:noFill/>
          </a:ln>
        </p:spPr>
        <p:txBody>
          <a:bodyPr anchorCtr="0" anchor="t" bIns="91425" lIns="91425" spcFirstLastPara="1" rIns="91425" wrap="square" tIns="91425">
            <a:noAutofit/>
          </a:bodyPr>
          <a:lstStyle/>
          <a:p>
            <a:pPr indent="-311150" lvl="0" marL="457200" rtl="0" algn="l">
              <a:lnSpc>
                <a:spcPct val="110000"/>
              </a:lnSpc>
              <a:spcBef>
                <a:spcPts val="300"/>
              </a:spcBef>
              <a:spcAft>
                <a:spcPts val="0"/>
              </a:spcAft>
              <a:buSzPts val="1300"/>
              <a:buAutoNum type="arabicPeriod"/>
            </a:pPr>
            <a:r>
              <a:rPr lang="en-US" sz="1300"/>
              <a:t>The monolithic application was divided into a client and a server.</a:t>
            </a:r>
            <a:endParaRPr sz="1300"/>
          </a:p>
          <a:p>
            <a:pPr indent="-311150" lvl="0" marL="457200" rtl="0" algn="l">
              <a:lnSpc>
                <a:spcPct val="110000"/>
              </a:lnSpc>
              <a:spcBef>
                <a:spcPts val="0"/>
              </a:spcBef>
              <a:spcAft>
                <a:spcPts val="0"/>
              </a:spcAft>
              <a:buSzPts val="1300"/>
              <a:buAutoNum type="arabicPeriod"/>
            </a:pPr>
            <a:r>
              <a:rPr lang="en-US" sz="1300"/>
              <a:t>Moved the client part from Vaadin to React. This provides more opportunities for development, simplifies maintenance, allows for easier configuration of horizontal scaling.</a:t>
            </a:r>
            <a:endParaRPr sz="1300"/>
          </a:p>
          <a:p>
            <a:pPr indent="-311150" lvl="0" marL="457200" rtl="0" algn="l">
              <a:lnSpc>
                <a:spcPct val="110000"/>
              </a:lnSpc>
              <a:spcBef>
                <a:spcPts val="0"/>
              </a:spcBef>
              <a:spcAft>
                <a:spcPts val="0"/>
              </a:spcAft>
              <a:buSzPts val="1300"/>
              <a:buAutoNum type="arabicPeriod"/>
            </a:pPr>
            <a:r>
              <a:rPr lang="en-US" sz="1300"/>
              <a:t>Due to the TimescaleDB extension for PostgreSQL, we excluded the time series database (Influxdb) and the administration tool (Chronograf).</a:t>
            </a:r>
            <a:endParaRPr sz="1300"/>
          </a:p>
          <a:p>
            <a:pPr indent="-311150" lvl="0" marL="457200" rtl="0" algn="l">
              <a:lnSpc>
                <a:spcPct val="110000"/>
              </a:lnSpc>
              <a:spcBef>
                <a:spcPts val="0"/>
              </a:spcBef>
              <a:spcAft>
                <a:spcPts val="0"/>
              </a:spcAft>
              <a:buSzPts val="1300"/>
              <a:buAutoNum type="arabicPeriod"/>
            </a:pPr>
            <a:r>
              <a:rPr lang="en-US" sz="1300"/>
              <a:t>Moved the Mqtt server to RabbitMQ, due to the Rabbit-MQTT plugin.</a:t>
            </a:r>
            <a:endParaRPr sz="1300"/>
          </a:p>
          <a:p>
            <a:pPr indent="-311150" lvl="0" marL="457200" rtl="0" algn="l">
              <a:lnSpc>
                <a:spcPct val="110000"/>
              </a:lnSpc>
              <a:spcBef>
                <a:spcPts val="0"/>
              </a:spcBef>
              <a:spcAft>
                <a:spcPts val="0"/>
              </a:spcAft>
              <a:buSzPts val="1300"/>
              <a:buAutoNum type="arabicPeriod"/>
            </a:pPr>
            <a:r>
              <a:rPr lang="en-US" sz="1300"/>
              <a:t>PostgreSQL is used to store files.</a:t>
            </a:r>
            <a:endParaRPr sz="1300"/>
          </a:p>
          <a:p>
            <a:pPr indent="-311150" lvl="0" marL="457200" rtl="0" algn="l">
              <a:lnSpc>
                <a:spcPct val="110000"/>
              </a:lnSpc>
              <a:spcBef>
                <a:spcPts val="0"/>
              </a:spcBef>
              <a:spcAft>
                <a:spcPts val="0"/>
              </a:spcAft>
              <a:buSzPts val="1300"/>
              <a:buAutoNum type="arabicPeriod"/>
            </a:pPr>
            <a:r>
              <a:rPr lang="en-US" sz="1300"/>
              <a:t>We increased the fault tolerance of the application due to the introduction of a two-way queue in RabbitMQ.</a:t>
            </a:r>
            <a:endParaRPr sz="1300"/>
          </a:p>
        </p:txBody>
      </p:sp>
      <p:grpSp>
        <p:nvGrpSpPr>
          <p:cNvPr id="107" name="Google Shape;107;p13"/>
          <p:cNvGrpSpPr/>
          <p:nvPr/>
        </p:nvGrpSpPr>
        <p:grpSpPr>
          <a:xfrm>
            <a:off x="4615470" y="762070"/>
            <a:ext cx="4528530" cy="4254607"/>
            <a:chOff x="4498490" y="762070"/>
            <a:chExt cx="4528530" cy="4254607"/>
          </a:xfrm>
        </p:grpSpPr>
        <p:grpSp>
          <p:nvGrpSpPr>
            <p:cNvPr id="108" name="Google Shape;108;p13"/>
            <p:cNvGrpSpPr/>
            <p:nvPr/>
          </p:nvGrpSpPr>
          <p:grpSpPr>
            <a:xfrm>
              <a:off x="4498490" y="762070"/>
              <a:ext cx="4528530" cy="4254607"/>
              <a:chOff x="4737867" y="668850"/>
              <a:chExt cx="4750283" cy="4439100"/>
            </a:xfrm>
          </p:grpSpPr>
          <p:sp>
            <p:nvSpPr>
              <p:cNvPr id="109" name="Google Shape;109;p13"/>
              <p:cNvSpPr/>
              <p:nvPr/>
            </p:nvSpPr>
            <p:spPr>
              <a:xfrm>
                <a:off x="4757150" y="668850"/>
                <a:ext cx="4731000" cy="4439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0" name="Google Shape;110;p13"/>
              <p:cNvGrpSpPr/>
              <p:nvPr/>
            </p:nvGrpSpPr>
            <p:grpSpPr>
              <a:xfrm>
                <a:off x="4737867" y="799411"/>
                <a:ext cx="4669006" cy="4293198"/>
                <a:chOff x="3347904" y="794562"/>
                <a:chExt cx="4312771" cy="3292077"/>
              </a:xfrm>
            </p:grpSpPr>
            <p:pic>
              <p:nvPicPr>
                <p:cNvPr id="111" name="Google Shape;111;p13"/>
                <p:cNvPicPr preferRelativeResize="0"/>
                <p:nvPr/>
              </p:nvPicPr>
              <p:blipFill rotWithShape="1">
                <a:blip r:embed="rId3">
                  <a:alphaModFix/>
                </a:blip>
                <a:srcRect b="0" l="2496" r="0" t="0"/>
                <a:stretch/>
              </p:blipFill>
              <p:spPr>
                <a:xfrm>
                  <a:off x="3347904" y="2371477"/>
                  <a:ext cx="4209183" cy="1715162"/>
                </a:xfrm>
                <a:prstGeom prst="rect">
                  <a:avLst/>
                </a:prstGeom>
                <a:noFill/>
                <a:ln>
                  <a:noFill/>
                </a:ln>
              </p:spPr>
            </p:pic>
            <p:pic>
              <p:nvPicPr>
                <p:cNvPr id="112" name="Google Shape;112;p13"/>
                <p:cNvPicPr preferRelativeResize="0"/>
                <p:nvPr/>
              </p:nvPicPr>
              <p:blipFill rotWithShape="1">
                <a:blip r:embed="rId4">
                  <a:alphaModFix/>
                </a:blip>
                <a:srcRect b="0" l="0" r="0" t="0"/>
                <a:stretch/>
              </p:blipFill>
              <p:spPr>
                <a:xfrm>
                  <a:off x="3392096" y="794562"/>
                  <a:ext cx="4268579" cy="1513356"/>
                </a:xfrm>
                <a:prstGeom prst="rect">
                  <a:avLst/>
                </a:prstGeom>
                <a:noFill/>
                <a:ln>
                  <a:noFill/>
                </a:ln>
              </p:spPr>
            </p:pic>
          </p:grpSp>
        </p:grpSp>
        <p:sp>
          <p:nvSpPr>
            <p:cNvPr id="113" name="Google Shape;113;p13"/>
            <p:cNvSpPr/>
            <p:nvPr/>
          </p:nvSpPr>
          <p:spPr>
            <a:xfrm rot="5400000">
              <a:off x="6289275" y="2287250"/>
              <a:ext cx="439500" cy="1188000"/>
            </a:xfrm>
            <a:prstGeom prst="stripedRightArrow">
              <a:avLst>
                <a:gd fmla="val 50000" name="adj1"/>
                <a:gd fmla="val 50000" name="adj2"/>
              </a:avLst>
            </a:prstGeom>
            <a:solidFill>
              <a:schemeClr val="lt2"/>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1B264F"/>
      </a:dk1>
      <a:lt1>
        <a:srgbClr val="FBFBFB"/>
      </a:lt1>
      <a:dk2>
        <a:srgbClr val="1B264F"/>
      </a:dk2>
      <a:lt2>
        <a:srgbClr val="FBFBFB"/>
      </a:lt2>
      <a:accent1>
        <a:srgbClr val="003399"/>
      </a:accent1>
      <a:accent2>
        <a:srgbClr val="FFCC00"/>
      </a:accent2>
      <a:accent3>
        <a:srgbClr val="0055FF"/>
      </a:accent3>
      <a:accent4>
        <a:srgbClr val="FFF9E3"/>
      </a:accent4>
      <a:accent5>
        <a:srgbClr val="454955"/>
      </a:accent5>
      <a:accent6>
        <a:srgbClr val="0D0A0B"/>
      </a:accent6>
      <a:hlink>
        <a:srgbClr val="0055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